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1191" r:id="rId2"/>
    <p:sldId id="325" r:id="rId3"/>
    <p:sldId id="268" r:id="rId4"/>
    <p:sldId id="327" r:id="rId5"/>
    <p:sldId id="328" r:id="rId6"/>
    <p:sldId id="329" r:id="rId7"/>
    <p:sldId id="330" r:id="rId8"/>
    <p:sldId id="331" r:id="rId9"/>
    <p:sldId id="333" r:id="rId10"/>
    <p:sldId id="332" r:id="rId11"/>
    <p:sldId id="296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81" d="100"/>
          <a:sy n="81" d="100"/>
        </p:scale>
        <p:origin x="70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4C14E-F0B9-46D2-8F43-5884C39006A5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B6D0E-BDF6-41D4-8DFC-E0D580F6C0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8929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말 뜻부터 알아볼까요</a:t>
            </a:r>
            <a:r>
              <a:rPr lang="en-US" altLang="ko-KR" dirty="0"/>
              <a:t>?</a:t>
            </a:r>
          </a:p>
          <a:p>
            <a:r>
              <a:rPr lang="en-US" altLang="ko-KR" dirty="0"/>
              <a:t>&lt;</a:t>
            </a:r>
            <a:r>
              <a:rPr lang="ko-KR" altLang="en-US" dirty="0"/>
              <a:t>제품안전</a:t>
            </a:r>
            <a:r>
              <a:rPr lang="en-US" altLang="ko-KR" dirty="0"/>
              <a:t>&gt; </a:t>
            </a:r>
            <a:r>
              <a:rPr lang="ko-KR" altLang="en-US" dirty="0"/>
              <a:t>중에서 먼저 </a:t>
            </a:r>
            <a:r>
              <a:rPr lang="en-US" altLang="ko-KR" dirty="0"/>
              <a:t>“</a:t>
            </a:r>
            <a:r>
              <a:rPr lang="ko-KR" altLang="en-US" dirty="0"/>
              <a:t>제품</a:t>
            </a:r>
            <a:r>
              <a:rPr lang="en-US" altLang="ko-KR" dirty="0"/>
              <a:t>”</a:t>
            </a:r>
            <a:r>
              <a:rPr lang="ko-KR" altLang="en-US" dirty="0"/>
              <a:t>이 뭘까요</a:t>
            </a:r>
            <a:r>
              <a:rPr lang="en-US" altLang="ko-KR" dirty="0"/>
              <a:t>? (</a:t>
            </a:r>
            <a:r>
              <a:rPr lang="ko-KR" altLang="en-US" dirty="0"/>
              <a:t>들어보고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제품은 </a:t>
            </a:r>
            <a:r>
              <a:rPr lang="en-US" altLang="ko-KR" dirty="0"/>
              <a:t>‘</a:t>
            </a:r>
            <a:r>
              <a:rPr lang="ko-KR" altLang="en-US" dirty="0"/>
              <a:t>사람들이 만든 물건</a:t>
            </a:r>
            <a:r>
              <a:rPr lang="en-US" altLang="ko-KR" dirty="0"/>
              <a:t>’</a:t>
            </a:r>
            <a:r>
              <a:rPr lang="ko-KR" altLang="en-US" dirty="0"/>
              <a:t>이라는 뜻이에요</a:t>
            </a:r>
            <a:r>
              <a:rPr lang="en-US" altLang="ko-KR" dirty="0"/>
              <a:t>. </a:t>
            </a:r>
            <a:r>
              <a:rPr lang="ko-KR" altLang="en-US" dirty="0"/>
              <a:t>우리 주변엔 수많은 제품들이 많이 있어요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(</a:t>
            </a:r>
            <a:r>
              <a:rPr lang="ko-KR" altLang="en-US" dirty="0"/>
              <a:t>주변의 물건들을 </a:t>
            </a:r>
            <a:r>
              <a:rPr lang="ko-KR" altLang="en-US" dirty="0" err="1"/>
              <a:t>들어보이고</a:t>
            </a:r>
            <a:r>
              <a:rPr lang="ko-KR" altLang="en-US" dirty="0"/>
              <a:t> 가리키며</a:t>
            </a:r>
            <a:r>
              <a:rPr lang="en-US" altLang="ko-KR" dirty="0"/>
              <a:t>) </a:t>
            </a:r>
            <a:r>
              <a:rPr lang="ko-KR" altLang="en-US" dirty="0"/>
              <a:t>지금 우리 눈에 보이는 모든 것들이 다 제품이지요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0D706C-CB79-4CFE-998A-FF311D3570C8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79341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그럼</a:t>
            </a:r>
            <a:r>
              <a:rPr lang="en-US" altLang="ko-KR" dirty="0"/>
              <a:t>, </a:t>
            </a:r>
            <a:r>
              <a:rPr lang="ko-KR" altLang="en-US" dirty="0"/>
              <a:t>이번엔 </a:t>
            </a:r>
            <a:r>
              <a:rPr lang="en-US" altLang="ko-KR" dirty="0"/>
              <a:t>‘</a:t>
            </a:r>
            <a:r>
              <a:rPr lang="ko-KR" altLang="en-US" dirty="0"/>
              <a:t>안전</a:t>
            </a:r>
            <a:r>
              <a:rPr lang="en-US" altLang="ko-KR" dirty="0"/>
              <a:t>’</a:t>
            </a:r>
            <a:r>
              <a:rPr lang="ko-KR" altLang="en-US" dirty="0"/>
              <a:t>이란 말이 무슨 뜻인지 알아볼까요</a:t>
            </a:r>
            <a:r>
              <a:rPr lang="en-US" altLang="ko-KR" dirty="0"/>
              <a:t>?</a:t>
            </a:r>
          </a:p>
          <a:p>
            <a:r>
              <a:rPr lang="ko-KR" altLang="en-US" dirty="0"/>
              <a:t>누가 말해볼 수 있는 사람</a:t>
            </a:r>
            <a:r>
              <a:rPr lang="en-US" altLang="ko-KR" dirty="0"/>
              <a:t>? (</a:t>
            </a:r>
            <a:r>
              <a:rPr lang="ko-KR" altLang="en-US" dirty="0"/>
              <a:t>들어보고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‘</a:t>
            </a:r>
            <a:r>
              <a:rPr lang="ko-KR" altLang="en-US" dirty="0"/>
              <a:t>안전</a:t>
            </a:r>
            <a:r>
              <a:rPr lang="en-US" altLang="ko-KR" dirty="0"/>
              <a:t>’</a:t>
            </a:r>
            <a:r>
              <a:rPr lang="ko-KR" altLang="en-US" dirty="0"/>
              <a:t>은 위험하거나 사고가 나지 않은 편안한 상태를 말해요</a:t>
            </a:r>
            <a:r>
              <a:rPr lang="en-US" altLang="ko-KR" dirty="0"/>
              <a:t>.</a:t>
            </a:r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그럼 </a:t>
            </a:r>
            <a:r>
              <a:rPr lang="en-US" altLang="ko-KR" dirty="0"/>
              <a:t>‘</a:t>
            </a:r>
            <a:r>
              <a:rPr lang="ko-KR" altLang="en-US" dirty="0"/>
              <a:t>안전하지 않은</a:t>
            </a:r>
            <a:r>
              <a:rPr lang="en-US" altLang="ko-KR" dirty="0"/>
              <a:t>’</a:t>
            </a:r>
            <a:r>
              <a:rPr lang="ko-KR" altLang="en-US" dirty="0"/>
              <a:t> 위험하거나 사고가 날 수 있는 건 어떤 일들이 있을까요</a:t>
            </a:r>
            <a:r>
              <a:rPr lang="en-US" altLang="ko-KR" dirty="0"/>
              <a:t>? (</a:t>
            </a:r>
            <a:r>
              <a:rPr lang="ko-KR" altLang="en-US" dirty="0"/>
              <a:t>들어본다</a:t>
            </a:r>
            <a:r>
              <a:rPr lang="en-US" altLang="ko-KR" dirty="0"/>
              <a:t>)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0D706C-CB79-4CFE-998A-FF311D3570C8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3034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맞아요</a:t>
            </a:r>
            <a:r>
              <a:rPr lang="en-US" altLang="ko-KR" dirty="0"/>
              <a:t>, </a:t>
            </a:r>
            <a:r>
              <a:rPr lang="ko-KR" altLang="en-US" dirty="0"/>
              <a:t>불이 난다거나</a:t>
            </a:r>
            <a:r>
              <a:rPr lang="en-US" altLang="ko-KR" dirty="0"/>
              <a:t>, </a:t>
            </a:r>
            <a:r>
              <a:rPr lang="ko-KR" altLang="en-US" dirty="0"/>
              <a:t>지진이 날 수도 있고</a:t>
            </a:r>
            <a:r>
              <a:rPr lang="en-US" altLang="ko-KR" dirty="0"/>
              <a:t>, </a:t>
            </a:r>
            <a:r>
              <a:rPr lang="ko-KR" altLang="en-US" dirty="0"/>
              <a:t>홍수가 날 수도 있겠죠</a:t>
            </a:r>
            <a:r>
              <a:rPr lang="en-US" altLang="ko-KR" dirty="0"/>
              <a:t>. </a:t>
            </a:r>
            <a:r>
              <a:rPr lang="ko-KR" altLang="en-US" dirty="0"/>
              <a:t>이런 자연재해도 있지만</a:t>
            </a:r>
            <a:r>
              <a:rPr lang="en-US" altLang="ko-KR" dirty="0"/>
              <a:t>,</a:t>
            </a:r>
          </a:p>
          <a:p>
            <a:r>
              <a:rPr lang="ko-KR" altLang="en-US" dirty="0"/>
              <a:t>자전거를 타거나 자동차를 타고 가다가도 사고가 날 수 있어요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이런 게 </a:t>
            </a:r>
            <a:r>
              <a:rPr lang="en-US" altLang="ko-KR" dirty="0"/>
              <a:t>‘</a:t>
            </a:r>
            <a:r>
              <a:rPr lang="ko-KR" altLang="en-US" dirty="0"/>
              <a:t>안전</a:t>
            </a:r>
            <a:r>
              <a:rPr lang="en-US" altLang="ko-KR" dirty="0"/>
              <a:t>’</a:t>
            </a:r>
            <a:r>
              <a:rPr lang="ko-KR" altLang="en-US" dirty="0"/>
              <a:t>하지 않은 거죠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0D706C-CB79-4CFE-998A-FF311D3570C8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3125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그런데 우리가 오늘 뭘 배울 거라고 했죠</a:t>
            </a:r>
            <a:r>
              <a:rPr lang="en-US" altLang="ko-KR" dirty="0"/>
              <a:t>? </a:t>
            </a:r>
          </a:p>
          <a:p>
            <a:r>
              <a:rPr lang="ko-KR" altLang="en-US" dirty="0"/>
              <a:t>맞아요</a:t>
            </a:r>
            <a:r>
              <a:rPr lang="en-US" altLang="ko-KR" dirty="0"/>
              <a:t>, ‘</a:t>
            </a:r>
            <a:r>
              <a:rPr lang="ko-KR" altLang="en-US" dirty="0"/>
              <a:t>제품안전</a:t>
            </a:r>
            <a:r>
              <a:rPr lang="en-US" altLang="ko-KR" dirty="0"/>
              <a:t>’</a:t>
            </a:r>
            <a:r>
              <a:rPr lang="ko-KR" altLang="en-US" dirty="0"/>
              <a:t>이라고 했어요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0D706C-CB79-4CFE-998A-FF311D3570C8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70241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그럼</a:t>
            </a:r>
            <a:r>
              <a:rPr lang="en-US" altLang="ko-KR" dirty="0"/>
              <a:t>, </a:t>
            </a:r>
            <a:r>
              <a:rPr lang="ko-KR" altLang="en-US" dirty="0"/>
              <a:t>우리가 마트</a:t>
            </a:r>
            <a:r>
              <a:rPr lang="en-US" altLang="ko-KR" dirty="0"/>
              <a:t>, </a:t>
            </a:r>
            <a:r>
              <a:rPr lang="ko-KR" altLang="en-US" dirty="0"/>
              <a:t>시장</a:t>
            </a:r>
            <a:r>
              <a:rPr lang="en-US" altLang="ko-KR" dirty="0"/>
              <a:t>,</a:t>
            </a:r>
            <a:r>
              <a:rPr lang="en-US" altLang="ko-KR" baseline="0" dirty="0"/>
              <a:t> </a:t>
            </a:r>
            <a:r>
              <a:rPr lang="ko-KR" altLang="en-US" baseline="0" dirty="0"/>
              <a:t>문구점에서 사서 쓰는 이런 많은 제품들이 우리를 위험하게 만든단 얘기일까요</a:t>
            </a:r>
            <a:r>
              <a:rPr lang="en-US" altLang="ko-KR" baseline="0" dirty="0"/>
              <a:t>?</a:t>
            </a:r>
          </a:p>
          <a:p>
            <a:r>
              <a:rPr lang="ko-KR" altLang="en-US" baseline="0" dirty="0"/>
              <a:t>맞아요</a:t>
            </a:r>
            <a:r>
              <a:rPr lang="en-US" altLang="ko-KR" baseline="0" dirty="0"/>
              <a:t>. </a:t>
            </a:r>
            <a:r>
              <a:rPr lang="ko-KR" altLang="en-US" baseline="0" dirty="0"/>
              <a:t>어쩌면 이런 제품들로 인해서 우리가 위험해지거나 사고가 날 수도 있어요</a:t>
            </a:r>
            <a:r>
              <a:rPr lang="en-US" altLang="ko-KR" baseline="0" dirty="0"/>
              <a:t>.</a:t>
            </a:r>
          </a:p>
          <a:p>
            <a:r>
              <a:rPr lang="ko-KR" altLang="en-US" baseline="0" dirty="0"/>
              <a:t>그럼</a:t>
            </a:r>
            <a:r>
              <a:rPr lang="en-US" altLang="ko-KR" baseline="0" dirty="0"/>
              <a:t>, </a:t>
            </a:r>
            <a:r>
              <a:rPr lang="ko-KR" altLang="en-US" baseline="0" dirty="0"/>
              <a:t>지금부터 왜 그런지 알아볼게요</a:t>
            </a:r>
            <a:r>
              <a:rPr lang="en-US" altLang="ko-KR" baseline="0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0D706C-CB79-4CFE-998A-FF311D3570C8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42180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제품들은 어디서 만들까요</a:t>
            </a:r>
            <a:r>
              <a:rPr lang="en-US" altLang="ko-KR" dirty="0"/>
              <a:t>? </a:t>
            </a:r>
            <a:r>
              <a:rPr lang="ko-KR" altLang="en-US" dirty="0"/>
              <a:t>맞아요</a:t>
            </a:r>
            <a:r>
              <a:rPr lang="en-US" altLang="ko-KR" dirty="0"/>
              <a:t>, </a:t>
            </a:r>
            <a:r>
              <a:rPr lang="ko-KR" altLang="en-US" dirty="0"/>
              <a:t>이렇게 생긴 공장에서 만들어요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그리고 공장에서 만든 제품들이 마트나 시장</a:t>
            </a:r>
            <a:r>
              <a:rPr lang="en-US" altLang="ko-KR" dirty="0"/>
              <a:t>, </a:t>
            </a:r>
            <a:r>
              <a:rPr lang="ko-KR" altLang="en-US" dirty="0"/>
              <a:t>문구점에</a:t>
            </a:r>
            <a:r>
              <a:rPr lang="ko-KR" altLang="en-US" baseline="0" dirty="0"/>
              <a:t> 팔도록 </a:t>
            </a:r>
            <a:r>
              <a:rPr lang="ko-KR" altLang="en-US" baseline="0" dirty="0" err="1"/>
              <a:t>나오는거죠</a:t>
            </a:r>
            <a:r>
              <a:rPr lang="en-US" altLang="ko-KR" baseline="0" dirty="0"/>
              <a:t>.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0D706C-CB79-4CFE-998A-FF311D3570C8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4349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안전하다고 </a:t>
            </a:r>
            <a:r>
              <a:rPr lang="en-US" altLang="ko-KR" dirty="0"/>
              <a:t>“</a:t>
            </a:r>
            <a:r>
              <a:rPr lang="ko-KR" altLang="en-US" dirty="0"/>
              <a:t>꽝</a:t>
            </a:r>
            <a:r>
              <a:rPr lang="en-US" altLang="ko-KR" dirty="0"/>
              <a:t>” </a:t>
            </a:r>
            <a:r>
              <a:rPr lang="ko-KR" altLang="en-US" dirty="0"/>
              <a:t>찍어주는 도장이 바로 이 </a:t>
            </a:r>
            <a:r>
              <a:rPr lang="en-US" altLang="ko-KR" dirty="0"/>
              <a:t>KC</a:t>
            </a:r>
            <a:r>
              <a:rPr lang="ko-KR" altLang="en-US" dirty="0" err="1"/>
              <a:t>마크에요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검사를 한 다음에 안전한 제품에만 </a:t>
            </a:r>
            <a:r>
              <a:rPr lang="en-US" altLang="ko-KR" dirty="0"/>
              <a:t>KC</a:t>
            </a:r>
            <a:r>
              <a:rPr lang="ko-KR" altLang="en-US" dirty="0"/>
              <a:t>마크를 </a:t>
            </a:r>
            <a:r>
              <a:rPr lang="en-US" altLang="ko-KR" dirty="0"/>
              <a:t>“</a:t>
            </a:r>
            <a:r>
              <a:rPr lang="ko-KR" altLang="en-US" dirty="0"/>
              <a:t>꽝</a:t>
            </a:r>
            <a:r>
              <a:rPr lang="en-US" altLang="ko-KR" dirty="0"/>
              <a:t>-”</a:t>
            </a:r>
            <a:r>
              <a:rPr lang="ko-KR" altLang="en-US" dirty="0"/>
              <a:t>하고 찍어주는 거죠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그럼 사람들이 이 </a:t>
            </a:r>
            <a:r>
              <a:rPr lang="en-US" altLang="ko-KR" dirty="0"/>
              <a:t>KC</a:t>
            </a:r>
            <a:r>
              <a:rPr lang="ko-KR" altLang="en-US" dirty="0"/>
              <a:t>마크를 보고 </a:t>
            </a:r>
            <a:r>
              <a:rPr lang="en-US" altLang="ko-KR" dirty="0"/>
              <a:t>‘</a:t>
            </a:r>
            <a:r>
              <a:rPr lang="ko-KR" altLang="en-US" dirty="0"/>
              <a:t>아</a:t>
            </a:r>
            <a:r>
              <a:rPr lang="en-US" altLang="ko-KR" dirty="0"/>
              <a:t>~ </a:t>
            </a:r>
            <a:r>
              <a:rPr lang="ko-KR" altLang="en-US" dirty="0"/>
              <a:t>이 제품은 </a:t>
            </a:r>
            <a:r>
              <a:rPr lang="ko-KR" altLang="en-US" dirty="0" err="1"/>
              <a:t>안전하구나</a:t>
            </a:r>
            <a:r>
              <a:rPr lang="en-US" altLang="ko-KR" dirty="0"/>
              <a:t>.’</a:t>
            </a:r>
            <a:r>
              <a:rPr lang="ko-KR" altLang="en-US" dirty="0"/>
              <a:t>하고 제품을 사는 거에요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잘 보면 </a:t>
            </a:r>
            <a:r>
              <a:rPr lang="en-US" altLang="ko-KR" dirty="0"/>
              <a:t>K</a:t>
            </a:r>
            <a:r>
              <a:rPr lang="ko-KR" altLang="en-US" dirty="0"/>
              <a:t>자와 </a:t>
            </a:r>
            <a:r>
              <a:rPr lang="en-US" altLang="ko-KR" dirty="0"/>
              <a:t>C</a:t>
            </a:r>
            <a:r>
              <a:rPr lang="ko-KR" altLang="en-US" dirty="0"/>
              <a:t>자가 숨어있어요</a:t>
            </a:r>
            <a:r>
              <a:rPr lang="en-US" altLang="ko-KR" dirty="0"/>
              <a:t>. </a:t>
            </a:r>
            <a:r>
              <a:rPr lang="ko-KR" altLang="en-US" dirty="0"/>
              <a:t>보이나요</a:t>
            </a:r>
            <a:r>
              <a:rPr lang="en-US" altLang="ko-KR" dirty="0"/>
              <a:t>?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706C-CB79-4CFE-998A-FF311D3570C8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7965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근데 이 제품이 위험한지 안전한지 우리들은 알 수가 없어요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그래서 어떤 제품이 만들어지면 그 제품이 안전한지 아닌지 검사를 해요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그리고</a:t>
            </a:r>
            <a:r>
              <a:rPr lang="en-US" altLang="ko-KR" baseline="0" dirty="0"/>
              <a:t> </a:t>
            </a:r>
            <a:r>
              <a:rPr lang="ko-KR" altLang="en-US" baseline="0" dirty="0"/>
              <a:t>안전하면 </a:t>
            </a:r>
            <a:r>
              <a:rPr lang="ko-KR" altLang="en-US" baseline="0" dirty="0" err="1"/>
              <a:t>합격도장을</a:t>
            </a:r>
            <a:r>
              <a:rPr lang="ko-KR" altLang="en-US" baseline="0" dirty="0"/>
              <a:t> </a:t>
            </a:r>
            <a:r>
              <a:rPr lang="en-US" altLang="ko-KR" baseline="0" dirty="0"/>
              <a:t>“</a:t>
            </a:r>
            <a:r>
              <a:rPr lang="ko-KR" altLang="en-US" baseline="0" dirty="0"/>
              <a:t>꽝</a:t>
            </a:r>
            <a:r>
              <a:rPr lang="en-US" altLang="ko-KR" baseline="0" dirty="0"/>
              <a:t>-＂</a:t>
            </a:r>
            <a:r>
              <a:rPr lang="ko-KR" altLang="en-US" baseline="0" dirty="0"/>
              <a:t>하고 찍어주는 거죠</a:t>
            </a:r>
            <a:r>
              <a:rPr lang="en-US" altLang="ko-KR" baseline="0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0D706C-CB79-4CFE-998A-FF311D3570C8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49054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D706C-CB79-4CFE-998A-FF311D3570C8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5229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98C1D5-978C-4572-9921-415909E6BE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6FF4B9D-5938-4AB9-8760-29D08D1B70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0E9312F-5BD9-4C9E-B8BE-38B1E76AC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18062A5-1540-4BA5-88CA-5B884CC6C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8CEF7B4-0137-42EE-AEFD-660904D07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7512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4D7870-E9A3-48D9-86E5-8BD0DF372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4F88E54-B32B-4501-A19F-C322C0BD34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23436D6-B60A-40B0-9078-EE1DC7228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20CE2F7-9410-4DF4-BC56-98327160F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9B51F1-FA41-4FB7-AF5C-34856797A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1288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50079B-1B5D-4AAD-8E2C-FF876C03C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A9BF11A-214B-4DEA-9196-7E7FFBF8E2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E034A5B-3065-4B8D-83EB-6FFE13E1F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BD47535-A19C-408B-BFB2-A808660A0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E39A7AC-0D6E-450B-847F-D3F135761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170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8EAFB0-6478-4643-982B-48D032417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CBE297C-A95C-4C2C-9739-8ECAA1EF84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16E1B1-8188-41C3-83FC-B0EF815440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54FD703-D1B3-4AE9-95E3-D13E8FA34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7926ADA-D7EC-43E8-B9FC-BCA38255B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C2DBFB8-A6A6-4CE2-8C6E-7DC9321DE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5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799FF1-BB0A-4121-8137-EF7480349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10B3B39-D639-41CC-BBB3-6C9ADDAF2D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AB14795-C1EF-48B6-833C-3DDBD2CBF1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2CCEEEE-BE93-48E5-8EAE-D716B1CC01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F5C6A63-2472-4836-B8EB-D701E72EF6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034C15BA-0E54-4697-BD8C-033BFE209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268482C-38D8-4BDA-ABF1-AFC893690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2DCCD5E-5E06-49D0-900D-3D1DA9ACD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8080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2083131-9B52-4240-B427-150CAFC63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FAF57DB-E5BB-462F-9315-8F2260246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0B98BD2-A4A8-4EC6-B188-0135BC491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8E0BB0A-8E99-450F-AB6E-7D5D9D102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1599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7956DBF-D0F8-42A9-BE9A-F7A2F4548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60DE468-8A01-4F19-A052-017D0EA43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0B6C19B-BEC8-445C-86EC-AB153B39A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0140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006407-621E-4AD9-9BB6-BF8ECA73C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84CE01E-9341-4FAB-9BEE-7749CF3D4D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D550946-FA9A-4305-A40A-91010A635B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F2C5B22-DE37-400B-901B-BFFF2451E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D2811D5-E782-4847-B8B0-D7B060DD1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CD6C999-4177-4322-A4B0-9B13E232A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9481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F9B7B0-CE13-4C5F-934B-13786C498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5D2C8A0-082B-4C38-9DF3-E2B5961AAE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B1D543B-E541-40D1-A673-5459304F2D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281F941-53AD-4136-84AC-597331586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DBB2106-7D3B-43D7-B64D-BA89EAF7D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1CE2130-3CCA-43E7-B635-CD0AEE44F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3430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7EC429-0005-4DAD-ACB5-4B204129A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3CC6E99-5437-453F-8288-BB2F68FBAB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961C36-6A84-4137-AD44-503FE233E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38D8895-2E35-4145-8203-F67CC129F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8C5561E-A863-4277-AD6A-84FFA1960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6067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B34ABC5-F9F3-4D6F-AB6E-B5684BFCAC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426FCD2-73DF-45CF-9A65-BADA0B4A93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25431D9-DBD6-419A-9496-1DFA73E13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6556F32-A62C-460A-9792-741428DE4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F35D4B-F2A7-439B-B0B8-CCE878407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0183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EE9DB59-9B6A-4792-A7F9-7044986A3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D0397D4-FBC4-46A7-B01E-91812AC86D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4A69C5-80C3-4683-ABF3-BE5ADAE76F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82E8DAB-9D10-4987-A4EF-E1AE48CCF3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989F895-1627-4AC2-A8F8-3B4C854664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6465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jpe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D3439907-767A-4F0E-AD18-6D96B7B4A604}"/>
              </a:ext>
            </a:extLst>
          </p:cNvPr>
          <p:cNvSpPr/>
          <p:nvPr/>
        </p:nvSpPr>
        <p:spPr>
          <a:xfrm>
            <a:off x="2860646" y="1889620"/>
            <a:ext cx="5788404" cy="2961314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8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제품안전</a:t>
            </a:r>
          </a:p>
        </p:txBody>
      </p:sp>
    </p:spTree>
    <p:extLst>
      <p:ext uri="{BB962C8B-B14F-4D97-AF65-F5344CB8AC3E}">
        <p14:creationId xmlns:p14="http://schemas.microsoft.com/office/powerpoint/2010/main" val="3054015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18"/>
          <p:cNvSpPr/>
          <p:nvPr/>
        </p:nvSpPr>
        <p:spPr>
          <a:xfrm>
            <a:off x="1917983" y="914619"/>
            <a:ext cx="3837465" cy="2034145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544">
              <a:defRPr/>
            </a:pPr>
            <a:endParaRPr lang="ko-KR" altLang="en-US" sz="1633">
              <a:solidFill>
                <a:prstClr val="white"/>
              </a:solidFill>
              <a:latin typeface="Calibri" panose="020F0502020204030204"/>
              <a:ea typeface="맑은 고딕" panose="020B0503020000020004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00109" y="1215405"/>
            <a:ext cx="3017173" cy="14325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29544">
              <a:defRPr/>
            </a:pPr>
            <a:r>
              <a:rPr lang="ko-KR" altLang="en-US" sz="8709" b="1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</a:t>
            </a:r>
            <a:r>
              <a:rPr lang="en-US" altLang="ko-KR" sz="8709" b="1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endParaRPr lang="ko-KR" altLang="en-US" sz="8709" b="1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4911" y="1639497"/>
            <a:ext cx="2002366" cy="2032196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122" y="3244004"/>
            <a:ext cx="3107095" cy="3305420"/>
          </a:xfrm>
          <a:prstGeom prst="rect">
            <a:avLst/>
          </a:prstGeom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966790" y="3583381"/>
            <a:ext cx="5046405" cy="2312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78214" tIns="39108" rIns="78214" bIns="39108" numCol="1" anchor="ctr" anchorCtr="0" compatLnSpc="1">
            <a:prstTxWarp prst="textNoShape">
              <a:avLst/>
            </a:prstTxWarp>
            <a:spAutoFit/>
          </a:bodyPr>
          <a:lstStyle/>
          <a:p>
            <a:pPr defTabSz="829544" eaLnBrk="0" fontAlgn="base" latinLnBrk="0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7258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= </a:t>
            </a:r>
            <a:r>
              <a:rPr kumimoji="1" lang="ko-KR" altLang="en-US" sz="7258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사람들이</a:t>
            </a:r>
            <a:endParaRPr kumimoji="1" lang="en-US" altLang="ko-KR" sz="7258" dirty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defTabSz="829544" eaLnBrk="0" fontAlgn="base" latinLnBrk="0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7258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만든 물건</a:t>
            </a:r>
            <a:endParaRPr kumimoji="1" lang="en-US" altLang="ko-KR" sz="7258" dirty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84521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565612DA-25AA-491A-8784-F1FF15B8A0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025" y="269493"/>
            <a:ext cx="2438400" cy="243840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00AA01AF-4EF5-470A-88DE-18E7AEE8767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237" y="131023"/>
            <a:ext cx="2438400" cy="243840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D79F6B21-F01E-4781-918C-D079457F54F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563" y="2376477"/>
            <a:ext cx="2438400" cy="24384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80D6BF46-B643-438D-B51F-15FC7FF122C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572" y="199138"/>
            <a:ext cx="2438400" cy="243840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4AE707A4-1143-480F-880E-A4FF42576B7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56" y="1981200"/>
            <a:ext cx="2438400" cy="24384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FCF4363-0234-4D90-B2D6-AC8CCDF2FEB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983" y="2226477"/>
            <a:ext cx="2438400" cy="243840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FC1B0C1-EC98-4C03-B8FF-E6C3BAD1506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4539" y="-1"/>
            <a:ext cx="2438400" cy="222647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83107CBF-8A0C-415B-9D9A-6B95CF022B7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9898" y="1938585"/>
            <a:ext cx="2446555" cy="244655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01184EF8-5C68-46D7-AAC4-88456D7961C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01" y="4419600"/>
            <a:ext cx="2438400" cy="243840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733EE7E-1DBF-42F8-88F7-4E874E906E1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336" y="4419600"/>
            <a:ext cx="2438400" cy="243840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7F4E006A-B2B3-4F41-B3A3-C760A10AC001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129" y="4419600"/>
            <a:ext cx="2438400" cy="243840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A2720F8D-2DA8-4880-9315-1C0AB69D482C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4539" y="4419600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200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7074280" y="551571"/>
            <a:ext cx="3837465" cy="2034145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544">
              <a:defRPr/>
            </a:pPr>
            <a:endParaRPr lang="ko-KR" altLang="en-US" sz="1633">
              <a:solidFill>
                <a:prstClr val="white"/>
              </a:solidFill>
              <a:latin typeface="Calibri" panose="020F0502020204030204"/>
              <a:ea typeface="맑은 고딕" panose="020B0503020000020004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33562" y="914367"/>
            <a:ext cx="3017173" cy="14325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29544">
              <a:defRPr/>
            </a:pPr>
            <a:r>
              <a:rPr lang="ko-KR" altLang="en-US" sz="8709" b="1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</a:t>
            </a:r>
            <a:r>
              <a:rPr lang="en-US" altLang="ko-KR" sz="8709" b="1" dirty="0">
                <a:solidFill>
                  <a:prstClr val="whit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endParaRPr lang="ko-KR" altLang="en-US" sz="8709" b="1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43" y="2585716"/>
            <a:ext cx="5913073" cy="3944020"/>
          </a:xfrm>
          <a:prstGeom prst="rect">
            <a:avLst/>
          </a:prstGeom>
        </p:spPr>
      </p:pic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7074280" y="2802948"/>
            <a:ext cx="4434767" cy="2938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78214" tIns="39108" rIns="78214" bIns="39108" numCol="1" anchor="ctr" anchorCtr="0" compatLnSpc="1">
            <a:prstTxWarp prst="textNoShape">
              <a:avLst/>
            </a:prstTxWarp>
            <a:spAutoFit/>
          </a:bodyPr>
          <a:lstStyle/>
          <a:p>
            <a:pPr defTabSz="829544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4355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=  </a:t>
            </a:r>
            <a:r>
              <a:rPr kumimoji="1" lang="ko-KR" altLang="en-US" sz="4355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위험하거나</a:t>
            </a:r>
            <a:endParaRPr kumimoji="1" lang="en-US" altLang="ko-KR" sz="4355" dirty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defTabSz="829544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4355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사고가 나지 않은</a:t>
            </a:r>
            <a:endParaRPr kumimoji="1" lang="en-US" altLang="ko-KR" sz="4355" dirty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defTabSz="829544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4355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편안한 상태</a:t>
            </a:r>
            <a:endParaRPr kumimoji="1" lang="en-US" altLang="ko-KR" sz="4355" dirty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0622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585" y="274280"/>
            <a:ext cx="3163349" cy="311295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584" y="274280"/>
            <a:ext cx="3163349" cy="311295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905" y="274280"/>
            <a:ext cx="3690191" cy="369019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062" y="3540829"/>
            <a:ext cx="4817177" cy="311295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987" y="3540829"/>
            <a:ext cx="4956905" cy="311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483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836" y="64468"/>
            <a:ext cx="2212072" cy="221207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7506" y="71867"/>
            <a:ext cx="2212072" cy="221207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148" y="2338333"/>
            <a:ext cx="2212072" cy="2212072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148" y="69442"/>
            <a:ext cx="2212072" cy="221207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864" y="2338333"/>
            <a:ext cx="2212072" cy="2212072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7637" y="2338333"/>
            <a:ext cx="2212072" cy="2212072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7819" y="67233"/>
            <a:ext cx="2212072" cy="2209307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7819" y="2330935"/>
            <a:ext cx="2219470" cy="221947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25" y="4604799"/>
            <a:ext cx="2212072" cy="2212072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7637" y="4604799"/>
            <a:ext cx="2212072" cy="2212072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148" y="4604799"/>
            <a:ext cx="2212072" cy="2212072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5217" y="4604799"/>
            <a:ext cx="2212072" cy="2212072"/>
          </a:xfrm>
          <a:prstGeom prst="rect">
            <a:avLst/>
          </a:prstGeom>
        </p:spPr>
      </p:pic>
      <p:sp>
        <p:nvSpPr>
          <p:cNvPr id="15" name="모서리가 둥근 직사각형 14"/>
          <p:cNvSpPr/>
          <p:nvPr/>
        </p:nvSpPr>
        <p:spPr>
          <a:xfrm>
            <a:off x="2560872" y="2018811"/>
            <a:ext cx="6905739" cy="2942143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544">
              <a:defRPr/>
            </a:pPr>
            <a:endParaRPr lang="ko-KR" altLang="en-US" sz="1633">
              <a:solidFill>
                <a:prstClr val="white"/>
              </a:solidFill>
              <a:latin typeface="Calibri" panose="020F0502020204030204"/>
              <a:ea typeface="맑은 고딕" panose="020B0503020000020004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078050" y="2645275"/>
            <a:ext cx="6027932" cy="16978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29544">
              <a:defRPr/>
            </a:pPr>
            <a:r>
              <a:rPr lang="ko-KR" altLang="en-US" sz="10433" b="1" spc="-272" dirty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제품안전</a:t>
            </a:r>
            <a:r>
              <a:rPr lang="en-US" altLang="ko-KR" sz="10433" b="1" spc="-272" dirty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endParaRPr lang="ko-KR" altLang="en-US" sz="10433" b="1" spc="-272" dirty="0">
              <a:solidFill>
                <a:srgbClr val="FFC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1103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841" y="1615141"/>
            <a:ext cx="3833437" cy="4078124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646" y="1465280"/>
            <a:ext cx="4700652" cy="433906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7318">
            <a:off x="6323426" y="1483772"/>
            <a:ext cx="4128179" cy="4302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72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6666405" y="805366"/>
            <a:ext cx="4063114" cy="2287240"/>
          </a:xfrm>
          <a:prstGeom prst="roundRect">
            <a:avLst/>
          </a:prstGeom>
          <a:solidFill>
            <a:schemeClr val="accent4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544">
              <a:defRPr/>
            </a:pPr>
            <a:endParaRPr lang="ko-KR" altLang="en-US" sz="1633">
              <a:solidFill>
                <a:prstClr val="white"/>
              </a:solidFill>
              <a:latin typeface="Calibri" panose="020F0502020204030204"/>
              <a:ea typeface="맑은 고딕" panose="020B0503020000020004" pitchFamily="50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668" y="283707"/>
            <a:ext cx="4575737" cy="3882822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234" y="3982228"/>
            <a:ext cx="2589422" cy="262799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192" y="3874427"/>
            <a:ext cx="2867155" cy="2699866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500" y="3522240"/>
            <a:ext cx="2762858" cy="2939210"/>
          </a:xfrm>
          <a:prstGeom prst="rect">
            <a:avLst/>
          </a:prstGeom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7105856" y="1071799"/>
            <a:ext cx="3436097" cy="175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78214" tIns="39108" rIns="78214" bIns="39108" numCol="1" anchor="ctr" anchorCtr="0" compatLnSpc="1">
            <a:prstTxWarp prst="textNoShape">
              <a:avLst/>
            </a:prstTxWarp>
            <a:spAutoFit/>
          </a:bodyPr>
          <a:lstStyle/>
          <a:p>
            <a:pPr defTabSz="829544" eaLnBrk="0" fontAlgn="base" latinLnBrk="0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6532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</a:t>
            </a:r>
            <a:r>
              <a:rPr kumimoji="1" lang="ko-KR" altLang="en-US" sz="4355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을 </a:t>
            </a:r>
            <a:endParaRPr kumimoji="1" lang="en-US" altLang="ko-KR" sz="4355" dirty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defTabSz="829544" eaLnBrk="0" fontAlgn="base" latinLnBrk="0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4355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만드는 곳은</a:t>
            </a:r>
            <a:r>
              <a:rPr kumimoji="1" lang="en-US" altLang="ko-KR" sz="4355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9245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726" y="765566"/>
            <a:ext cx="3316296" cy="51271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459614" y="765566"/>
            <a:ext cx="1685077" cy="28845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8144" b="1" dirty="0">
                <a:solidFill>
                  <a:schemeClr val="accent2"/>
                </a:solidFill>
                <a:latin typeface="+mn-ea"/>
              </a:rPr>
              <a:t>K</a:t>
            </a:r>
            <a:endParaRPr lang="ko-KR" altLang="en-US" sz="18144" b="1" dirty="0">
              <a:solidFill>
                <a:schemeClr val="accent2"/>
              </a:solidFill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92675" y="3641422"/>
            <a:ext cx="1298753" cy="21864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608" b="1" dirty="0">
                <a:solidFill>
                  <a:schemeClr val="accent2"/>
                </a:solidFill>
                <a:latin typeface="+mn-ea"/>
              </a:rPr>
              <a:t>C</a:t>
            </a:r>
            <a:endParaRPr lang="ko-KR" altLang="en-US" sz="13608" b="1" dirty="0">
              <a:solidFill>
                <a:schemeClr val="accent2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27030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repeatCount="1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934" y="1218369"/>
            <a:ext cx="5202683" cy="4360177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74" y="0"/>
            <a:ext cx="9244675" cy="963106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061" y="1598568"/>
            <a:ext cx="3845738" cy="2979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256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86" y="238387"/>
            <a:ext cx="10897298" cy="638122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786" y="745078"/>
            <a:ext cx="2819644" cy="3200276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505" y="859561"/>
            <a:ext cx="2761440" cy="2786901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053" y="3827471"/>
            <a:ext cx="2865833" cy="278807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739" y="903374"/>
            <a:ext cx="2904782" cy="2853333"/>
          </a:xfrm>
          <a:prstGeom prst="rect">
            <a:avLst/>
          </a:prstGeom>
        </p:spPr>
      </p:pic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2715667" y="298715"/>
            <a:ext cx="5893308" cy="469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78214" tIns="39108" rIns="78214" bIns="39108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254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다음 중 </a:t>
            </a:r>
            <a:r>
              <a:rPr kumimoji="1" lang="en-US" altLang="ko-KR" sz="2540" b="1" dirty="0">
                <a:solidFill>
                  <a:schemeClr val="accent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KC</a:t>
            </a:r>
            <a:r>
              <a:rPr kumimoji="1" lang="ko-KR" altLang="en-US" sz="2540" b="1" dirty="0">
                <a:solidFill>
                  <a:schemeClr val="accent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마크</a:t>
            </a:r>
            <a:r>
              <a:rPr kumimoji="1" lang="ko-KR" altLang="en-US" sz="254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 있어야 하는 제품은</a:t>
            </a:r>
            <a:r>
              <a:rPr kumimoji="1" lang="en-US" altLang="ko-KR" sz="254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665" y="3622020"/>
            <a:ext cx="2702009" cy="2952699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8453" y="3622020"/>
            <a:ext cx="2879951" cy="2952699"/>
          </a:xfrm>
          <a:prstGeom prst="rect">
            <a:avLst/>
          </a:prstGeom>
        </p:spPr>
      </p:pic>
      <p:sp>
        <p:nvSpPr>
          <p:cNvPr id="13" name="타원 12"/>
          <p:cNvSpPr/>
          <p:nvPr/>
        </p:nvSpPr>
        <p:spPr>
          <a:xfrm>
            <a:off x="2465210" y="1744622"/>
            <a:ext cx="1701235" cy="1628023"/>
          </a:xfrm>
          <a:prstGeom prst="ellipse">
            <a:avLst/>
          </a:prstGeom>
          <a:noFill/>
          <a:ln w="1143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33"/>
          </a:p>
        </p:txBody>
      </p:sp>
      <p:sp>
        <p:nvSpPr>
          <p:cNvPr id="14" name="타원 13"/>
          <p:cNvSpPr/>
          <p:nvPr/>
        </p:nvSpPr>
        <p:spPr>
          <a:xfrm>
            <a:off x="5313125" y="1744622"/>
            <a:ext cx="1701235" cy="1628023"/>
          </a:xfrm>
          <a:prstGeom prst="ellipse">
            <a:avLst/>
          </a:prstGeom>
          <a:noFill/>
          <a:ln w="1143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33"/>
          </a:p>
        </p:txBody>
      </p:sp>
      <p:sp>
        <p:nvSpPr>
          <p:cNvPr id="15" name="타원 14"/>
          <p:cNvSpPr/>
          <p:nvPr/>
        </p:nvSpPr>
        <p:spPr>
          <a:xfrm>
            <a:off x="8292097" y="1697781"/>
            <a:ext cx="1701235" cy="1628023"/>
          </a:xfrm>
          <a:prstGeom prst="ellipse">
            <a:avLst/>
          </a:prstGeom>
          <a:noFill/>
          <a:ln w="1143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33"/>
          </a:p>
        </p:txBody>
      </p:sp>
      <p:sp>
        <p:nvSpPr>
          <p:cNvPr id="16" name="타원 15"/>
          <p:cNvSpPr/>
          <p:nvPr/>
        </p:nvSpPr>
        <p:spPr>
          <a:xfrm>
            <a:off x="2409390" y="4479118"/>
            <a:ext cx="1701235" cy="1628023"/>
          </a:xfrm>
          <a:prstGeom prst="ellipse">
            <a:avLst/>
          </a:prstGeom>
          <a:noFill/>
          <a:ln w="1143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33"/>
          </a:p>
        </p:txBody>
      </p:sp>
      <p:grpSp>
        <p:nvGrpSpPr>
          <p:cNvPr id="17" name="그룹 16"/>
          <p:cNvGrpSpPr/>
          <p:nvPr/>
        </p:nvGrpSpPr>
        <p:grpSpPr>
          <a:xfrm>
            <a:off x="8551468" y="4368453"/>
            <a:ext cx="1453726" cy="1738689"/>
            <a:chOff x="995881" y="1151475"/>
            <a:chExt cx="1602464" cy="2622134"/>
          </a:xfrm>
        </p:grpSpPr>
        <p:cxnSp>
          <p:nvCxnSpPr>
            <p:cNvPr id="18" name="직선 연결선 17"/>
            <p:cNvCxnSpPr/>
            <p:nvPr/>
          </p:nvCxnSpPr>
          <p:spPr>
            <a:xfrm>
              <a:off x="995881" y="1213164"/>
              <a:ext cx="1602464" cy="2498757"/>
            </a:xfrm>
            <a:prstGeom prst="line">
              <a:avLst/>
            </a:prstGeom>
            <a:ln w="139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연결선 18"/>
            <p:cNvCxnSpPr/>
            <p:nvPr/>
          </p:nvCxnSpPr>
          <p:spPr>
            <a:xfrm flipH="1">
              <a:off x="995881" y="1151475"/>
              <a:ext cx="1394233" cy="2622134"/>
            </a:xfrm>
            <a:prstGeom prst="line">
              <a:avLst/>
            </a:prstGeom>
            <a:ln w="139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타원 19"/>
          <p:cNvSpPr/>
          <p:nvPr/>
        </p:nvSpPr>
        <p:spPr>
          <a:xfrm>
            <a:off x="5424008" y="4477924"/>
            <a:ext cx="1701235" cy="1628023"/>
          </a:xfrm>
          <a:prstGeom prst="ellipse">
            <a:avLst/>
          </a:prstGeom>
          <a:noFill/>
          <a:ln w="1143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33"/>
          </a:p>
        </p:txBody>
      </p:sp>
    </p:spTree>
    <p:extLst>
      <p:ext uri="{BB962C8B-B14F-4D97-AF65-F5344CB8AC3E}">
        <p14:creationId xmlns:p14="http://schemas.microsoft.com/office/powerpoint/2010/main" val="3999869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4" grpId="0" animBg="1"/>
      <p:bldP spid="15" grpId="0" animBg="1"/>
      <p:bldP spid="16" grpId="0" animBg="1"/>
      <p:bldP spid="20" grpId="0" animBg="1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1101</TotalTime>
  <Words>343</Words>
  <Application>Microsoft Office PowerPoint</Application>
  <PresentationFormat>와이드스크린</PresentationFormat>
  <Paragraphs>48</Paragraphs>
  <Slides>11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6" baseType="lpstr">
      <vt:lpstr>HY헤드라인M</vt:lpstr>
      <vt:lpstr>맑은 고딕</vt:lpstr>
      <vt:lpstr>Arial</vt:lpstr>
      <vt:lpstr>Calibri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이장순 이장순</dc:creator>
  <cp:lastModifiedBy>허 정철</cp:lastModifiedBy>
  <cp:revision>50</cp:revision>
  <dcterms:created xsi:type="dcterms:W3CDTF">2021-05-17T10:37:30Z</dcterms:created>
  <dcterms:modified xsi:type="dcterms:W3CDTF">2021-06-04T05:30:34Z</dcterms:modified>
</cp:coreProperties>
</file>