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ContentType="application/vnd.openxmlformats-officedocument.custom-properties+xml" PartName="/docProps/custom.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Relationship Id="rId5" Target="docProps/custom.xml" Type="http://schemas.openxmlformats.org/officeDocument/2006/relationships/custom-properties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296" r:id="rId2"/>
    <p:sldId id="311" r:id="rId3"/>
    <p:sldId id="314" r:id="rId4"/>
    <p:sldId id="275" r:id="rId5"/>
    <p:sldId id="270" r:id="rId6"/>
    <p:sldId id="261" r:id="rId7"/>
    <p:sldId id="265" r:id="rId8"/>
    <p:sldId id="283" r:id="rId9"/>
    <p:sldId id="273" r:id="rId10"/>
    <p:sldId id="263" r:id="rId11"/>
  </p:sldIdLst>
  <p:sldSz cx="9144000" cy="5143500" type="screen16x9"/>
  <p:notesSz cx="6858000" cy="9144000"/>
  <p:embeddedFontLst>
    <p:embeddedFont>
      <p:font typeface="HY바다L" panose="020B0600000101010101" charset="-127"/>
      <p:regular r:id="rId13"/>
    </p:embeddedFont>
    <p:embeddedFont>
      <p:font typeface="나눔손글씨 붓" panose="020B0600000101010101" charset="-127"/>
      <p:regular r:id="rId14"/>
    </p:embeddedFont>
    <p:embeddedFont>
      <p:font typeface="맑은 고딕" panose="020B0503020000020004" pitchFamily="50" charset="-127"/>
      <p:regular r:id="rId15"/>
      <p:bold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4612"/>
    <a:srgbClr val="F07842"/>
    <a:srgbClr val="E5A44D"/>
    <a:srgbClr val="DBC8B3"/>
    <a:srgbClr val="E6EAED"/>
    <a:srgbClr val="DCDCDC"/>
    <a:srgbClr val="F8F8F8"/>
    <a:srgbClr val="FEFFF9"/>
    <a:srgbClr val="EBF5EF"/>
    <a:srgbClr val="ECEBF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02" autoAdjust="0"/>
    <p:restoredTop sz="90084" autoAdjust="0"/>
  </p:normalViewPr>
  <p:slideViewPr>
    <p:cSldViewPr>
      <p:cViewPr varScale="1">
        <p:scale>
          <a:sx n="136" d="100"/>
          <a:sy n="136" d="100"/>
        </p:scale>
        <p:origin x="1092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BDF8AE-32E9-4A4D-A10F-A73F33561C89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156321-D9F8-45F3-887B-F75320DAB75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76592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기대효과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56321-D9F8-45F3-887B-F75320DAB753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19804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결론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56321-D9F8-45F3-887B-F75320DAB753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198042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왕실태교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56321-D9F8-45F3-887B-F75320DAB753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19804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기대효과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56321-D9F8-45F3-887B-F75320DAB753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19804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내용</a:t>
            </a:r>
            <a:r>
              <a:rPr lang="en-US" altLang="ko-KR" dirty="0"/>
              <a:t>1. </a:t>
            </a:r>
            <a:r>
              <a:rPr lang="ko-KR" altLang="en-US" dirty="0"/>
              <a:t>배냇저고리</a:t>
            </a:r>
            <a:r>
              <a:rPr lang="en-US" altLang="ko-KR" dirty="0"/>
              <a:t>DIY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56321-D9F8-45F3-887B-F75320DAB753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25000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내용</a:t>
            </a:r>
            <a:r>
              <a:rPr lang="en-US" altLang="ko-KR" dirty="0"/>
              <a:t>2. </a:t>
            </a:r>
            <a:r>
              <a:rPr lang="ko-KR" altLang="en-US" dirty="0" err="1"/>
              <a:t>궁중태교음식만들기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56321-D9F8-45F3-887B-F75320DAB753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29225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내용</a:t>
            </a:r>
            <a:r>
              <a:rPr lang="en-US" altLang="ko-KR" dirty="0"/>
              <a:t>4. </a:t>
            </a:r>
            <a:r>
              <a:rPr lang="ko-KR" altLang="en-US" dirty="0" err="1"/>
              <a:t>힐링콘서트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56321-D9F8-45F3-887B-F75320DAB753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522315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기대효과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56321-D9F8-45F3-887B-F75320DAB753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198042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기대효과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56321-D9F8-45F3-887B-F75320DAB753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198042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ko-KR" altLang="en-US" dirty="0"/>
              <a:t>기대효과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156321-D9F8-45F3-887B-F75320DAB753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19804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82E65-8A4F-4981-841F-918C9185B800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58BAF-0E81-49E6-BC7F-86E769A6E9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25379882"/>
      </p:ext>
    </p:extLst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82E65-8A4F-4981-841F-918C9185B800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58BAF-0E81-49E6-BC7F-86E769A6E9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8673609"/>
      </p:ext>
    </p:extLst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82E65-8A4F-4981-841F-918C9185B800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58BAF-0E81-49E6-BC7F-86E769A6E9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7823411"/>
      </p:ext>
    </p:extLst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82E65-8A4F-4981-841F-918C9185B800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58BAF-0E81-49E6-BC7F-86E769A6E9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63144482"/>
      </p:ext>
    </p:extLst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82E65-8A4F-4981-841F-918C9185B800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58BAF-0E81-49E6-BC7F-86E769A6E9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6409930"/>
      </p:ext>
    </p:extLst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82E65-8A4F-4981-841F-918C9185B800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58BAF-0E81-49E6-BC7F-86E769A6E9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6563875"/>
      </p:ext>
    </p:extLst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82E65-8A4F-4981-841F-918C9185B800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58BAF-0E81-49E6-BC7F-86E769A6E9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528867"/>
      </p:ext>
    </p:extLst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82E65-8A4F-4981-841F-918C9185B800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58BAF-0E81-49E6-BC7F-86E769A6E9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7200572"/>
      </p:ext>
    </p:extLst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82E65-8A4F-4981-841F-918C9185B800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58BAF-0E81-49E6-BC7F-86E769A6E9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96356600"/>
      </p:ext>
    </p:extLst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82E65-8A4F-4981-841F-918C9185B800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58BAF-0E81-49E6-BC7F-86E769A6E9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92673219"/>
      </p:ext>
    </p:extLst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82E65-8A4F-4981-841F-918C9185B800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358BAF-0E81-49E6-BC7F-86E769A6E9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9443364"/>
      </p:ext>
    </p:extLst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82E65-8A4F-4981-841F-918C9185B800}" type="datetimeFigureOut">
              <a:rPr lang="ko-KR" altLang="en-US" smtClean="0"/>
              <a:pPr/>
              <a:t>2023-04-13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358BAF-0E81-49E6-BC7F-86E769A6E92E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1439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edge/>
  </p:transition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6.png"/><Relationship Id="rId4" Type="http://schemas.microsoft.com/office/2007/relationships/hdphoto" Target="../media/hdphoto2.wdp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11" Type="http://schemas.openxmlformats.org/officeDocument/2006/relationships/image" Target="../media/image12.png"/><Relationship Id="rId5" Type="http://schemas.openxmlformats.org/officeDocument/2006/relationships/image" Target="../media/image9.png"/><Relationship Id="rId10" Type="http://schemas.openxmlformats.org/officeDocument/2006/relationships/image" Target="../media/image11.png"/><Relationship Id="rId4" Type="http://schemas.microsoft.com/office/2007/relationships/hdphoto" Target="../media/hdphoto4.wdp"/><Relationship Id="rId9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7.wdp"/><Relationship Id="rId3" Type="http://schemas.openxmlformats.org/officeDocument/2006/relationships/image" Target="../media/image13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10" Type="http://schemas.microsoft.com/office/2007/relationships/hdphoto" Target="../media/hdphoto8.wdp"/><Relationship Id="rId4" Type="http://schemas.microsoft.com/office/2007/relationships/hdphoto" Target="../media/hdphoto6.wdp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microsoft.com/office/2007/relationships/hdphoto" Target="../media/hdphoto9.wdp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19.png"/><Relationship Id="rId12" Type="http://schemas.openxmlformats.org/officeDocument/2006/relationships/image" Target="../media/image22.png"/><Relationship Id="rId2" Type="http://schemas.openxmlformats.org/officeDocument/2006/relationships/notesSlide" Target="../notesSlides/notesSlide7.xml"/><Relationship Id="rId16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microsoft.com/office/2007/relationships/hdphoto" Target="../media/hdphoto12.wdp"/><Relationship Id="rId5" Type="http://schemas.openxmlformats.org/officeDocument/2006/relationships/image" Target="../media/image4.png"/><Relationship Id="rId15" Type="http://schemas.openxmlformats.org/officeDocument/2006/relationships/image" Target="../media/image25.png"/><Relationship Id="rId10" Type="http://schemas.openxmlformats.org/officeDocument/2006/relationships/image" Target="../media/image21.png"/><Relationship Id="rId4" Type="http://schemas.microsoft.com/office/2007/relationships/hdphoto" Target="../media/hdphoto10.wdp"/><Relationship Id="rId9" Type="http://schemas.microsoft.com/office/2007/relationships/hdphoto" Target="../media/hdphoto11.wdp"/><Relationship Id="rId14" Type="http://schemas.openxmlformats.org/officeDocument/2006/relationships/image" Target="../media/image2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4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microsoft.com/office/2007/relationships/hdphoto" Target="../media/hdphoto1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EB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cfile207.uf.daum.net/image/0226C54E5104EE141BD4C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2482214" cy="4285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cfile207.uf.daum.net/image/0226C54E5104EE141BD4C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6700389" y="0"/>
            <a:ext cx="2443611" cy="4643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843808" y="3857634"/>
            <a:ext cx="607223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>
                <a:latin typeface="HY바다L" pitchFamily="18" charset="-127"/>
                <a:ea typeface="HY바다L" pitchFamily="18" charset="-127"/>
              </a:rPr>
              <a:t>201343014 </a:t>
            </a:r>
            <a:r>
              <a:rPr lang="ko-KR" altLang="en-US" sz="3200" dirty="0">
                <a:latin typeface="HY바다L" pitchFamily="18" charset="-127"/>
                <a:ea typeface="HY바다L" pitchFamily="18" charset="-127"/>
              </a:rPr>
              <a:t>박민주</a:t>
            </a:r>
            <a:endParaRPr lang="en-US" altLang="ko-KR" sz="3200" dirty="0">
              <a:latin typeface="HY바다L" pitchFamily="18" charset="-127"/>
              <a:ea typeface="HY바다L" pitchFamily="18" charset="-127"/>
            </a:endParaRPr>
          </a:p>
          <a:p>
            <a:r>
              <a:rPr lang="ko-KR" altLang="en-US" sz="3200" dirty="0">
                <a:latin typeface="HY바다L" pitchFamily="18" charset="-127"/>
                <a:ea typeface="HY바다L" pitchFamily="18" charset="-127"/>
              </a:rPr>
              <a:t>       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285852" y="1142990"/>
            <a:ext cx="6391493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6600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atin typeface="HY바다L" pitchFamily="18" charset="-127"/>
                <a:ea typeface="HY바다L" pitchFamily="18" charset="-127"/>
                <a:cs typeface="Times New Roman" pitchFamily="18" charset="0"/>
              </a:rPr>
              <a:t>사례관리 보고서</a:t>
            </a:r>
          </a:p>
        </p:txBody>
      </p:sp>
    </p:spTree>
    <p:extLst>
      <p:ext uri="{BB962C8B-B14F-4D97-AF65-F5344CB8AC3E}">
        <p14:creationId xmlns:p14="http://schemas.microsoft.com/office/powerpoint/2010/main" val="3258992374"/>
      </p:ext>
    </p:extLst>
  </p:cSld>
  <p:clrMapOvr>
    <a:masterClrMapping/>
  </p:clrMapOvr>
  <p:transition spd="med">
    <p:wedg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직선 연결선 2"/>
          <p:cNvCxnSpPr/>
          <p:nvPr/>
        </p:nvCxnSpPr>
        <p:spPr>
          <a:xfrm>
            <a:off x="814884" y="838723"/>
            <a:ext cx="1668884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195" name="Picture 3" descr="C:\Users\이용섭\Dropbox\새 폴더\PICT0087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65713" y="0"/>
            <a:ext cx="5878287" cy="4310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926487" y="18623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atin typeface="HY바다L" pitchFamily="18" charset="-127"/>
                <a:ea typeface="HY바다L" pitchFamily="18" charset="-127"/>
                <a:cs typeface="Times New Roman" pitchFamily="18" charset="0"/>
              </a:rPr>
              <a:t>목차</a:t>
            </a:r>
          </a:p>
        </p:txBody>
      </p:sp>
      <p:pic>
        <p:nvPicPr>
          <p:cNvPr id="5" name="Picture 2" descr="http://cfile221.uf.daum.net/image/155AE6554E3BC0DF2B678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36" b="98729" l="340" r="97279">
                        <a14:foregroundMark x1="2891" y1="27542" x2="4592" y2="32203"/>
                        <a14:foregroundMark x1="24490" y1="33475" x2="28741" y2="43008"/>
                        <a14:foregroundMark x1="85714" y1="45763" x2="91156" y2="58263"/>
                        <a14:foregroundMark x1="78061" y1="88983" x2="90306" y2="79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7248">
            <a:off x="-22371" y="145904"/>
            <a:ext cx="1061341" cy="8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857224" y="1071552"/>
            <a:ext cx="2714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23" name="TextBox 22"/>
          <p:cNvSpPr txBox="1"/>
          <p:nvPr/>
        </p:nvSpPr>
        <p:spPr>
          <a:xfrm>
            <a:off x="571472" y="1357304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/>
              <a:t>❊</a:t>
            </a:r>
            <a:r>
              <a:rPr lang="ko-KR" altLang="en-US" sz="3200" dirty="0">
                <a:latin typeface="HY바다L" pitchFamily="18" charset="-127"/>
                <a:ea typeface="HY바다L" pitchFamily="18" charset="-127"/>
              </a:rPr>
              <a:t>기초현황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571472" y="2500312"/>
            <a:ext cx="58579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/>
              <a:t>❊</a:t>
            </a:r>
            <a:r>
              <a:rPr lang="ko-KR" altLang="en-US" sz="3200" dirty="0">
                <a:latin typeface="HY바다L" pitchFamily="18" charset="-127"/>
                <a:ea typeface="HY바다L" pitchFamily="18" charset="-127"/>
              </a:rPr>
              <a:t>사 정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42910" y="3571882"/>
            <a:ext cx="35719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sz="3200" dirty="0">
                <a:latin typeface="HY바다L" pitchFamily="18" charset="-127"/>
                <a:ea typeface="HY바다L" pitchFamily="18" charset="-127"/>
              </a:rPr>
              <a:t>❊기 획</a:t>
            </a:r>
          </a:p>
        </p:txBody>
      </p:sp>
    </p:spTree>
    <p:extLst>
      <p:ext uri="{BB962C8B-B14F-4D97-AF65-F5344CB8AC3E}">
        <p14:creationId xmlns:p14="http://schemas.microsoft.com/office/powerpoint/2010/main" val="3627238752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file221.uf.daum.net/image/155AE6554E3BC0DF2B678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36" b="98729" l="340" r="97279">
                        <a14:foregroundMark x1="2891" y1="27542" x2="4592" y2="32203"/>
                        <a14:foregroundMark x1="24490" y1="33475" x2="28741" y2="43008"/>
                        <a14:foregroundMark x1="85714" y1="45763" x2="91156" y2="58263"/>
                        <a14:foregroundMark x1="78061" y1="88983" x2="90306" y2="79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345049">
            <a:off x="7484484" y="-657737"/>
            <a:ext cx="1638772" cy="1315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cfile221.uf.daum.net/image/155AE6554E3BC0DF2B678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36" b="98729" l="340" r="97279">
                        <a14:foregroundMark x1="2891" y1="27542" x2="4592" y2="32203"/>
                        <a14:foregroundMark x1="24490" y1="33475" x2="28741" y2="43008"/>
                        <a14:foregroundMark x1="85714" y1="45763" x2="91156" y2="58263"/>
                        <a14:foregroundMark x1="78061" y1="88983" x2="90306" y2="79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71722">
            <a:off x="6958224" y="3679151"/>
            <a:ext cx="1982914" cy="1591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직선 연결선 9"/>
          <p:cNvCxnSpPr/>
          <p:nvPr/>
        </p:nvCxnSpPr>
        <p:spPr>
          <a:xfrm>
            <a:off x="814884" y="838723"/>
            <a:ext cx="1668884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2" descr="http://cfile221.uf.daum.net/image/155AE6554E3BC0DF2B678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36" b="98729" l="340" r="97279">
                        <a14:foregroundMark x1="2891" y1="27542" x2="4592" y2="32203"/>
                        <a14:foregroundMark x1="24490" y1="33475" x2="28741" y2="43008"/>
                        <a14:foregroundMark x1="85714" y1="45763" x2="91156" y2="58263"/>
                        <a14:foregroundMark x1="78061" y1="88983" x2="90306" y2="79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7248">
            <a:off x="-22371" y="145904"/>
            <a:ext cx="1061341" cy="8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926487" y="18623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 err="1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atin typeface="HY바다L" pitchFamily="18" charset="-127"/>
                <a:ea typeface="HY바다L" pitchFamily="18" charset="-127"/>
                <a:cs typeface="Times New Roman" pitchFamily="18" charset="0"/>
              </a:rPr>
              <a:t>인적사항</a:t>
            </a:r>
            <a:endParaRPr lang="ko-KR" altLang="en-US" sz="3600" dirty="0">
              <a:gradFill>
                <a:gsLst>
                  <a:gs pos="0">
                    <a:schemeClr val="bg2">
                      <a:lumMod val="50000"/>
                    </a:schemeClr>
                  </a:gs>
                  <a:gs pos="100000">
                    <a:schemeClr val="bg2">
                      <a:lumMod val="75000"/>
                    </a:schemeClr>
                  </a:gs>
                </a:gsLst>
                <a:lin ang="0" scaled="1"/>
              </a:gradFill>
              <a:latin typeface="HY바다L" pitchFamily="18" charset="-127"/>
              <a:ea typeface="HY바다L" pitchFamily="18" charset="-127"/>
              <a:cs typeface="Times New Roman" pitchFamily="18" charset="0"/>
            </a:endParaRPr>
          </a:p>
        </p:txBody>
      </p:sp>
      <p:pic>
        <p:nvPicPr>
          <p:cNvPr id="13" name="그림 12" descr="이미지 2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571868" y="1428742"/>
            <a:ext cx="1499055" cy="2756323"/>
          </a:xfrm>
          <a:prstGeom prst="rect">
            <a:avLst/>
          </a:prstGeom>
        </p:spPr>
      </p:pic>
      <p:sp>
        <p:nvSpPr>
          <p:cNvPr id="14" name="직사각형 13"/>
          <p:cNvSpPr/>
          <p:nvPr/>
        </p:nvSpPr>
        <p:spPr>
          <a:xfrm>
            <a:off x="1214414" y="1142990"/>
            <a:ext cx="18886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latin typeface="HY바다L" pitchFamily="18" charset="-127"/>
                <a:ea typeface="HY바다L" pitchFamily="18" charset="-127"/>
              </a:rPr>
              <a:t>이름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 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: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 이 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00 </a:t>
            </a:r>
            <a:endParaRPr lang="ko-KR" altLang="en-US" sz="2400" dirty="0"/>
          </a:p>
        </p:txBody>
      </p:sp>
      <p:sp>
        <p:nvSpPr>
          <p:cNvPr id="15" name="직사각형 14"/>
          <p:cNvSpPr/>
          <p:nvPr/>
        </p:nvSpPr>
        <p:spPr>
          <a:xfrm>
            <a:off x="571472" y="1822053"/>
            <a:ext cx="299953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latin typeface="HY바다L" pitchFamily="18" charset="-127"/>
                <a:ea typeface="HY바다L" pitchFamily="18" charset="-127"/>
              </a:rPr>
              <a:t>연령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 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: 70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세 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(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만 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68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세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)</a:t>
            </a:r>
            <a:endParaRPr lang="ko-KR" altLang="en-US" sz="2400" dirty="0"/>
          </a:p>
        </p:txBody>
      </p:sp>
      <p:sp>
        <p:nvSpPr>
          <p:cNvPr id="16" name="직사각형 15"/>
          <p:cNvSpPr/>
          <p:nvPr/>
        </p:nvSpPr>
        <p:spPr>
          <a:xfrm>
            <a:off x="1285852" y="2542133"/>
            <a:ext cx="13660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latin typeface="HY바다L" pitchFamily="18" charset="-127"/>
                <a:ea typeface="HY바다L" pitchFamily="18" charset="-127"/>
              </a:rPr>
              <a:t>성별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 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: 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男</a:t>
            </a:r>
            <a:endParaRPr lang="ko-KR" altLang="en-US" sz="2400" dirty="0"/>
          </a:p>
        </p:txBody>
      </p:sp>
      <p:sp>
        <p:nvSpPr>
          <p:cNvPr id="17" name="직사각형 16"/>
          <p:cNvSpPr/>
          <p:nvPr/>
        </p:nvSpPr>
        <p:spPr>
          <a:xfrm>
            <a:off x="1255070" y="3334221"/>
            <a:ext cx="16738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latin typeface="HY바다L" pitchFamily="18" charset="-127"/>
                <a:ea typeface="HY바다L" pitchFamily="18" charset="-127"/>
              </a:rPr>
              <a:t>종교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 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: 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무교</a:t>
            </a:r>
            <a:endParaRPr lang="ko-KR" altLang="en-US" sz="2400" dirty="0"/>
          </a:p>
        </p:txBody>
      </p:sp>
      <p:sp>
        <p:nvSpPr>
          <p:cNvPr id="20" name="직사각형 19"/>
          <p:cNvSpPr/>
          <p:nvPr/>
        </p:nvSpPr>
        <p:spPr>
          <a:xfrm>
            <a:off x="5143536" y="71436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sz="2400" b="1" dirty="0">
                <a:latin typeface="HY바다L" pitchFamily="18" charset="-127"/>
                <a:ea typeface="HY바다L" pitchFamily="18" charset="-127"/>
              </a:rPr>
              <a:t>월 수입 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: </a:t>
            </a:r>
            <a:r>
              <a:rPr lang="en-US" altLang="ko-KR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50</a:t>
            </a:r>
            <a:r>
              <a:rPr lang="ko-KR" altLang="en-US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만원 미만</a:t>
            </a:r>
            <a:r>
              <a:rPr lang="en-US" altLang="ko-KR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( ), </a:t>
            </a:r>
          </a:p>
          <a:p>
            <a:r>
              <a:rPr lang="en-US" altLang="ko-KR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            50-100</a:t>
            </a:r>
            <a:r>
              <a:rPr lang="ko-KR" altLang="en-US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만원</a:t>
            </a:r>
            <a:r>
              <a:rPr lang="en-US" altLang="ko-KR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(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✓</a:t>
            </a:r>
            <a:r>
              <a:rPr lang="en-US" altLang="ko-KR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),</a:t>
            </a:r>
          </a:p>
          <a:p>
            <a:r>
              <a:rPr lang="en-US" altLang="ko-KR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            100-200</a:t>
            </a:r>
            <a:r>
              <a:rPr lang="ko-KR" altLang="en-US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만원</a:t>
            </a:r>
            <a:r>
              <a:rPr lang="en-US" altLang="ko-KR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(), </a:t>
            </a:r>
          </a:p>
          <a:p>
            <a:r>
              <a:rPr lang="en-US" altLang="ko-KR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            200</a:t>
            </a:r>
            <a:r>
              <a:rPr lang="ko-KR" altLang="en-US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만원 이상</a:t>
            </a:r>
            <a:r>
              <a:rPr lang="en-US" altLang="ko-KR" sz="2400" dirty="0">
                <a:solidFill>
                  <a:srgbClr val="000000"/>
                </a:solidFill>
                <a:latin typeface="HY바다L" pitchFamily="18" charset="-127"/>
                <a:ea typeface="HY바다L" pitchFamily="18" charset="-127"/>
              </a:rPr>
              <a:t>( )</a:t>
            </a:r>
          </a:p>
        </p:txBody>
      </p:sp>
      <p:sp>
        <p:nvSpPr>
          <p:cNvPr id="21" name="직사각형 20"/>
          <p:cNvSpPr/>
          <p:nvPr/>
        </p:nvSpPr>
        <p:spPr>
          <a:xfrm>
            <a:off x="5136172" y="3429006"/>
            <a:ext cx="40078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latin typeface="HY바다L" pitchFamily="18" charset="-127"/>
                <a:ea typeface="HY바다L" pitchFamily="18" charset="-127"/>
              </a:rPr>
              <a:t>약물유지상태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 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: 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자가 복용 중</a:t>
            </a:r>
            <a:endParaRPr lang="en-US" altLang="ko-KR" sz="2400" dirty="0">
              <a:latin typeface="HY바다L" pitchFamily="18" charset="-127"/>
              <a:ea typeface="HY바다L" pitchFamily="18" charset="-127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5191682" y="2300115"/>
            <a:ext cx="3523722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2400" b="1" dirty="0">
                <a:latin typeface="HY바다L" pitchFamily="18" charset="-127"/>
                <a:ea typeface="HY바다L" pitchFamily="18" charset="-127"/>
              </a:rPr>
              <a:t>건강상태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 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: 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지체장애 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4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급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,</a:t>
            </a:r>
          </a:p>
          <a:p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               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당뇨병</a:t>
            </a:r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,</a:t>
            </a:r>
          </a:p>
          <a:p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               </a:t>
            </a:r>
            <a:r>
              <a:rPr lang="ko-KR" altLang="en-US" sz="2400" dirty="0">
                <a:latin typeface="HY바다L" pitchFamily="18" charset="-127"/>
                <a:ea typeface="HY바다L" pitchFamily="18" charset="-127"/>
              </a:rPr>
              <a:t>만성변비</a:t>
            </a:r>
            <a:endParaRPr lang="en-US" altLang="ko-KR" sz="2400" dirty="0">
              <a:latin typeface="HY바다L" pitchFamily="18" charset="-127"/>
              <a:ea typeface="HY바다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2908479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FFF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cfile214.uf.daum.net/image/274D724750FA730634F08E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235" l="1435" r="100000">
                        <a14:foregroundMark x1="13576" y1="23980" x2="48896" y2="38776"/>
                        <a14:foregroundMark x1="13024" y1="21684" x2="49117" y2="34311"/>
                        <a14:foregroundMark x1="55960" y1="2679" x2="89073" y2="21046"/>
                        <a14:foregroundMark x1="70530" y1="4337" x2="95695" y2="26403"/>
                        <a14:foregroundMark x1="7616" y1="53061" x2="59051" y2="61862"/>
                        <a14:foregroundMark x1="4857" y1="62500" x2="41280" y2="59949"/>
                        <a14:foregroundMark x1="4305" y1="69515" x2="24283" y2="32781"/>
                        <a14:foregroundMark x1="12804" y1="28316" x2="37638" y2="51403"/>
                        <a14:foregroundMark x1="16887" y1="90944" x2="53863" y2="61862"/>
                        <a14:foregroundMark x1="17439" y1="96301" x2="77594" y2="74872"/>
                        <a14:foregroundMark x1="16004" y1="89413" x2="27042" y2="59311"/>
                        <a14:foregroundMark x1="90508" y1="93240" x2="97351" y2="76148"/>
                        <a14:foregroundMark x1="77925" y1="71939" x2="91611" y2="85587"/>
                        <a14:foregroundMark x1="61148" y1="3061" x2="63135" y2="2423"/>
                        <a14:foregroundMark x1="7174" y1="69133" x2="9492" y2="65944"/>
                        <a14:foregroundMark x1="8168" y1="69515" x2="10265" y2="67092"/>
                        <a14:backgroundMark x1="17660" y1="6888" x2="33113" y2="11735"/>
                        <a14:backgroundMark x1="6623" y1="84056" x2="10817" y2="77679"/>
                        <a14:backgroundMark x1="2097" y1="71811" x2="8940" y2="74490"/>
                        <a14:backgroundMark x1="15563" y1="73214" x2="13466" y2="76786"/>
                        <a14:backgroundMark x1="45695" y1="93495" x2="70751" y2="92857"/>
                        <a14:backgroundMark x1="86755" y1="4082" x2="99448" y2="4847"/>
                        <a14:backgroundMark x1="2428" y1="61480" x2="1656" y2="647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14876" y="1171434"/>
            <a:ext cx="4429124" cy="3836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http://cfile221.uf.daum.net/image/155AE6554E3BC0DF2B678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408" l="202" r="100000">
                        <a14:foregroundMark x1="3427" y1="9284" x2="5444" y2="15119"/>
                        <a14:foregroundMark x1="29032" y1="16711" x2="34073" y2="28647"/>
                        <a14:foregroundMark x1="99798" y1="80371" x2="92540" y2="85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7286344" y="0"/>
            <a:ext cx="1857656" cy="141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cfile221.uf.daum.net/image/155AE6554E3BC0DF2B678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36" b="98729" l="340" r="97279">
                        <a14:foregroundMark x1="2891" y1="27542" x2="4592" y2="32203"/>
                        <a14:foregroundMark x1="24490" y1="33475" x2="28741" y2="43008"/>
                        <a14:foregroundMark x1="85714" y1="45763" x2="91156" y2="58263"/>
                        <a14:foregroundMark x1="78061" y1="88983" x2="90306" y2="79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7248">
            <a:off x="-22371" y="145904"/>
            <a:ext cx="1061341" cy="8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직선 연결선 10"/>
          <p:cNvCxnSpPr/>
          <p:nvPr/>
        </p:nvCxnSpPr>
        <p:spPr>
          <a:xfrm>
            <a:off x="814884" y="838723"/>
            <a:ext cx="1668884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926487" y="186233"/>
            <a:ext cx="264687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atin typeface="HY바다L" pitchFamily="18" charset="-127"/>
                <a:ea typeface="HY바다L" pitchFamily="18" charset="-127"/>
                <a:cs typeface="Times New Roman" pitchFamily="18" charset="0"/>
              </a:rPr>
              <a:t>대상자 강점</a:t>
            </a:r>
          </a:p>
        </p:txBody>
      </p:sp>
      <p:grpSp>
        <p:nvGrpSpPr>
          <p:cNvPr id="23" name="그룹 22"/>
          <p:cNvGrpSpPr/>
          <p:nvPr/>
        </p:nvGrpSpPr>
        <p:grpSpPr>
          <a:xfrm>
            <a:off x="785786" y="1285866"/>
            <a:ext cx="4000528" cy="594658"/>
            <a:chOff x="785786" y="1285866"/>
            <a:chExt cx="4000528" cy="594658"/>
          </a:xfrm>
        </p:grpSpPr>
        <p:pic>
          <p:nvPicPr>
            <p:cNvPr id="16" name="그림 15" descr="이미지 22.png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85786" y="1285866"/>
              <a:ext cx="358736" cy="576000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1428728" y="1357304"/>
              <a:ext cx="335758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dirty="0">
                  <a:latin typeface="HY바다L" pitchFamily="18" charset="-127"/>
                  <a:ea typeface="HY바다L" pitchFamily="18" charset="-127"/>
                </a:rPr>
                <a:t>사교성이 좋다</a:t>
              </a:r>
              <a:r>
                <a:rPr lang="en-US" altLang="ko-KR" sz="2800" dirty="0">
                  <a:latin typeface="HY바다L" pitchFamily="18" charset="-127"/>
                  <a:ea typeface="HY바다L" pitchFamily="18" charset="-127"/>
                </a:rPr>
                <a:t>.</a:t>
              </a:r>
              <a:endParaRPr lang="ko-KR" altLang="en-US" sz="2800" dirty="0">
                <a:latin typeface="HY바다L" pitchFamily="18" charset="-127"/>
                <a:ea typeface="HY바다L" pitchFamily="18" charset="-127"/>
              </a:endParaRPr>
            </a:p>
          </p:txBody>
        </p:sp>
      </p:grpSp>
      <p:grpSp>
        <p:nvGrpSpPr>
          <p:cNvPr id="24" name="그룹 23"/>
          <p:cNvGrpSpPr/>
          <p:nvPr/>
        </p:nvGrpSpPr>
        <p:grpSpPr>
          <a:xfrm>
            <a:off x="785786" y="2424378"/>
            <a:ext cx="3071834" cy="576000"/>
            <a:chOff x="785786" y="2143122"/>
            <a:chExt cx="3071834" cy="576000"/>
          </a:xfrm>
        </p:grpSpPr>
        <p:pic>
          <p:nvPicPr>
            <p:cNvPr id="17" name="그림 16" descr="이미지 23.png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85786" y="2143122"/>
              <a:ext cx="350399" cy="576000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1428728" y="2147618"/>
              <a:ext cx="242889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dirty="0">
                  <a:latin typeface="HY바다L" pitchFamily="18" charset="-127"/>
                  <a:ea typeface="HY바다L" pitchFamily="18" charset="-127"/>
                </a:rPr>
                <a:t>긍정적이다</a:t>
              </a:r>
              <a:r>
                <a:rPr lang="en-US" altLang="ko-KR" sz="2800" dirty="0">
                  <a:latin typeface="HY바다L" pitchFamily="18" charset="-127"/>
                  <a:ea typeface="HY바다L" pitchFamily="18" charset="-127"/>
                </a:rPr>
                <a:t>.</a:t>
              </a:r>
              <a:endParaRPr lang="ko-KR" altLang="en-US" sz="2800" dirty="0">
                <a:latin typeface="HY바다L" pitchFamily="18" charset="-127"/>
                <a:ea typeface="HY바다L" pitchFamily="18" charset="-127"/>
              </a:endParaRP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785786" y="3638824"/>
            <a:ext cx="3429024" cy="576000"/>
            <a:chOff x="785786" y="3000378"/>
            <a:chExt cx="3429024" cy="576000"/>
          </a:xfrm>
        </p:grpSpPr>
        <p:pic>
          <p:nvPicPr>
            <p:cNvPr id="18" name="그림 17" descr="이미지 25.png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85786" y="3000378"/>
              <a:ext cx="379199" cy="576000"/>
            </a:xfrm>
            <a:prstGeom prst="rect">
              <a:avLst/>
            </a:prstGeom>
          </p:spPr>
        </p:pic>
        <p:sp>
          <p:nvSpPr>
            <p:cNvPr id="22" name="TextBox 21"/>
            <p:cNvSpPr txBox="1"/>
            <p:nvPr/>
          </p:nvSpPr>
          <p:spPr>
            <a:xfrm>
              <a:off x="1428728" y="3000378"/>
              <a:ext cx="2786082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2800" dirty="0">
                  <a:latin typeface="HY바다L" pitchFamily="18" charset="-127"/>
                  <a:ea typeface="HY바다L" pitchFamily="18" charset="-127"/>
                </a:rPr>
                <a:t>규칙적인 운동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910942507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2" descr="http://cfile221.uf.daum.net/image/155AE6554E3BC0DF2B678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76" b="98571" l="228" r="100000">
                        <a14:foregroundMark x1="3417" y1="27619" x2="5467" y2="32143"/>
                        <a14:foregroundMark x1="29157" y1="33571" x2="34396" y2="43095"/>
                        <a14:foregroundMark x1="99772" y1="84762" x2="93166" y2="888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7102092">
            <a:off x="3816648" y="3457610"/>
            <a:ext cx="2429174" cy="2330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직선 연결선 9"/>
          <p:cNvCxnSpPr/>
          <p:nvPr/>
        </p:nvCxnSpPr>
        <p:spPr>
          <a:xfrm>
            <a:off x="814884" y="838723"/>
            <a:ext cx="1668884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http://cfile221.uf.daum.net/image/155AE6554E3BC0DF2B678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36" b="98729" l="340" r="97279">
                        <a14:foregroundMark x1="2891" y1="27542" x2="4592" y2="32203"/>
                        <a14:foregroundMark x1="24490" y1="33475" x2="28741" y2="43008"/>
                        <a14:foregroundMark x1="85714" y1="45763" x2="91156" y2="58263"/>
                        <a14:foregroundMark x1="78061" y1="88983" x2="90306" y2="79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7248">
            <a:off x="-22371" y="145904"/>
            <a:ext cx="1061341" cy="8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4" descr="http://cfile3.uf.tistory.com/image/1746A4194BEB4EA1762F3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9929" b="92199" l="10000" r="97500">
                        <a14:foregroundMark x1="16000" y1="83688" x2="23250" y2="82624"/>
                        <a14:foregroundMark x1="22750" y1="82979" x2="35500" y2="765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5163">
            <a:off x="5595334" y="-592559"/>
            <a:ext cx="3810000" cy="2686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cfile221.uf.daum.net/image/155AE6554E3BC0DF2B678F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694" b="100000" l="0" r="85577">
                        <a14:foregroundMark x1="27885" y1="66667" x2="55769" y2="8506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7441748">
            <a:off x="3546037" y="-434055"/>
            <a:ext cx="574893" cy="1595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직사각형 14"/>
          <p:cNvSpPr/>
          <p:nvPr/>
        </p:nvSpPr>
        <p:spPr>
          <a:xfrm>
            <a:off x="6381888" y="2571750"/>
            <a:ext cx="642942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ysClr val="windowText" lastClr="000000"/>
              </a:solidFill>
              <a:latin typeface="HY바다L" pitchFamily="18" charset="-127"/>
              <a:ea typeface="HY바다L" pitchFamily="18" charset="-127"/>
            </a:endParaRPr>
          </a:p>
        </p:txBody>
      </p:sp>
      <p:grpSp>
        <p:nvGrpSpPr>
          <p:cNvPr id="44" name="그룹 43"/>
          <p:cNvGrpSpPr/>
          <p:nvPr/>
        </p:nvGrpSpPr>
        <p:grpSpPr>
          <a:xfrm>
            <a:off x="571472" y="2571750"/>
            <a:ext cx="642942" cy="642942"/>
            <a:chOff x="2786050" y="3071816"/>
            <a:chExt cx="642942" cy="642942"/>
          </a:xfrm>
        </p:grpSpPr>
        <p:sp>
          <p:nvSpPr>
            <p:cNvPr id="21" name="직사각형 20"/>
            <p:cNvSpPr/>
            <p:nvPr/>
          </p:nvSpPr>
          <p:spPr>
            <a:xfrm>
              <a:off x="2786050" y="3071816"/>
              <a:ext cx="642942" cy="6429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/>
            <p:cNvCxnSpPr/>
            <p:nvPr/>
          </p:nvCxnSpPr>
          <p:spPr>
            <a:xfrm rot="16200000" flipH="1">
              <a:off x="2786050" y="3071816"/>
              <a:ext cx="642942" cy="64294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/>
            <p:cNvCxnSpPr/>
            <p:nvPr/>
          </p:nvCxnSpPr>
          <p:spPr>
            <a:xfrm rot="5400000">
              <a:off x="2786050" y="3071816"/>
              <a:ext cx="642942" cy="64294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그룹 40"/>
          <p:cNvGrpSpPr/>
          <p:nvPr/>
        </p:nvGrpSpPr>
        <p:grpSpPr>
          <a:xfrm>
            <a:off x="4429124" y="1142990"/>
            <a:ext cx="714380" cy="714380"/>
            <a:chOff x="3357554" y="1178803"/>
            <a:chExt cx="714380" cy="714380"/>
          </a:xfrm>
        </p:grpSpPr>
        <p:sp>
          <p:nvSpPr>
            <p:cNvPr id="20" name="타원 19"/>
            <p:cNvSpPr/>
            <p:nvPr/>
          </p:nvSpPr>
          <p:spPr>
            <a:xfrm>
              <a:off x="3357554" y="1178803"/>
              <a:ext cx="714380" cy="71438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7" name="직선 연결선 26"/>
            <p:cNvCxnSpPr>
              <a:stCxn id="20" idx="1"/>
              <a:endCxn id="20" idx="5"/>
            </p:cNvCxnSpPr>
            <p:nvPr/>
          </p:nvCxnSpPr>
          <p:spPr>
            <a:xfrm rot="16200000" flipH="1">
              <a:off x="3462172" y="1283422"/>
              <a:ext cx="505144" cy="50514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연결선 27"/>
            <p:cNvCxnSpPr>
              <a:stCxn id="20" idx="3"/>
              <a:endCxn id="20" idx="7"/>
            </p:cNvCxnSpPr>
            <p:nvPr/>
          </p:nvCxnSpPr>
          <p:spPr>
            <a:xfrm rot="5400000" flipH="1" flipV="1">
              <a:off x="3462172" y="1283422"/>
              <a:ext cx="505144" cy="50514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8" name="타원 37"/>
          <p:cNvSpPr/>
          <p:nvPr/>
        </p:nvSpPr>
        <p:spPr>
          <a:xfrm>
            <a:off x="3714556" y="3714758"/>
            <a:ext cx="714380" cy="7143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2" name="그룹 51"/>
          <p:cNvGrpSpPr/>
          <p:nvPr/>
        </p:nvGrpSpPr>
        <p:grpSpPr>
          <a:xfrm>
            <a:off x="1642854" y="3714758"/>
            <a:ext cx="785818" cy="785818"/>
            <a:chOff x="2714612" y="2571750"/>
            <a:chExt cx="785818" cy="785818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51" name="직사각형 50"/>
            <p:cNvSpPr/>
            <p:nvPr/>
          </p:nvSpPr>
          <p:spPr>
            <a:xfrm>
              <a:off x="2714612" y="2571750"/>
              <a:ext cx="785818" cy="78581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직사각형 49"/>
            <p:cNvSpPr/>
            <p:nvPr/>
          </p:nvSpPr>
          <p:spPr>
            <a:xfrm>
              <a:off x="2786050" y="2643188"/>
              <a:ext cx="642942" cy="64294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400" dirty="0">
                  <a:solidFill>
                    <a:sysClr val="windowText" lastClr="000000"/>
                  </a:solidFill>
                  <a:latin typeface="HY바다L" pitchFamily="18" charset="-127"/>
                  <a:ea typeface="HY바다L" pitchFamily="18" charset="-127"/>
                </a:rPr>
                <a:t>이 </a:t>
              </a:r>
              <a:r>
                <a:rPr lang="en-US" altLang="ko-KR" sz="1400" dirty="0">
                  <a:solidFill>
                    <a:sysClr val="windowText" lastClr="000000"/>
                  </a:solidFill>
                  <a:latin typeface="HY바다L" pitchFamily="18" charset="-127"/>
                  <a:ea typeface="HY바다L" pitchFamily="18" charset="-127"/>
                </a:rPr>
                <a:t>00</a:t>
              </a:r>
              <a:endParaRPr lang="ko-KR" altLang="en-US" sz="1400" dirty="0">
                <a:solidFill>
                  <a:sysClr val="windowText" lastClr="000000"/>
                </a:solidFill>
                <a:latin typeface="HY바다L" pitchFamily="18" charset="-127"/>
                <a:ea typeface="HY바다L" pitchFamily="18" charset="-127"/>
              </a:endParaRPr>
            </a:p>
          </p:txBody>
        </p:sp>
      </p:grpSp>
      <p:sp>
        <p:nvSpPr>
          <p:cNvPr id="54" name="직사각형 53"/>
          <p:cNvSpPr/>
          <p:nvPr/>
        </p:nvSpPr>
        <p:spPr>
          <a:xfrm>
            <a:off x="2786050" y="2571750"/>
            <a:ext cx="642942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ysClr val="windowText" lastClr="000000"/>
              </a:solidFill>
              <a:latin typeface="HY바다L" pitchFamily="18" charset="-127"/>
              <a:ea typeface="HY바다L" pitchFamily="18" charset="-127"/>
            </a:endParaRPr>
          </a:p>
        </p:txBody>
      </p:sp>
      <p:sp>
        <p:nvSpPr>
          <p:cNvPr id="56" name="타원 55"/>
          <p:cNvSpPr/>
          <p:nvPr/>
        </p:nvSpPr>
        <p:spPr>
          <a:xfrm>
            <a:off x="4714876" y="2571750"/>
            <a:ext cx="714380" cy="7143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7" name="그룹 56"/>
          <p:cNvGrpSpPr/>
          <p:nvPr/>
        </p:nvGrpSpPr>
        <p:grpSpPr>
          <a:xfrm>
            <a:off x="2643174" y="1142990"/>
            <a:ext cx="642942" cy="642942"/>
            <a:chOff x="2786050" y="3071816"/>
            <a:chExt cx="642942" cy="642942"/>
          </a:xfrm>
        </p:grpSpPr>
        <p:sp>
          <p:nvSpPr>
            <p:cNvPr id="58" name="직사각형 57"/>
            <p:cNvSpPr/>
            <p:nvPr/>
          </p:nvSpPr>
          <p:spPr>
            <a:xfrm>
              <a:off x="2786050" y="3071816"/>
              <a:ext cx="642942" cy="64294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9" name="직선 연결선 58"/>
            <p:cNvCxnSpPr/>
            <p:nvPr/>
          </p:nvCxnSpPr>
          <p:spPr>
            <a:xfrm rot="16200000" flipH="1">
              <a:off x="2786050" y="3071816"/>
              <a:ext cx="642942" cy="64294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직선 연결선 59"/>
            <p:cNvCxnSpPr/>
            <p:nvPr/>
          </p:nvCxnSpPr>
          <p:spPr>
            <a:xfrm rot="5400000">
              <a:off x="2786050" y="3071816"/>
              <a:ext cx="642942" cy="642942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07" name="직선 연결선 106"/>
          <p:cNvCxnSpPr/>
          <p:nvPr/>
        </p:nvCxnSpPr>
        <p:spPr>
          <a:xfrm>
            <a:off x="6357950" y="4071948"/>
            <a:ext cx="1008112" cy="0"/>
          </a:xfrm>
          <a:prstGeom prst="line">
            <a:avLst/>
          </a:prstGeom>
          <a:ln w="38100" cmpd="dbl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8" name="TextBox 107"/>
          <p:cNvSpPr txBox="1"/>
          <p:nvPr/>
        </p:nvSpPr>
        <p:spPr>
          <a:xfrm>
            <a:off x="7596336" y="3857634"/>
            <a:ext cx="1547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HY바다L" pitchFamily="18" charset="-127"/>
                <a:ea typeface="HY바다L" pitchFamily="18" charset="-127"/>
              </a:rPr>
              <a:t>소원한 관계</a:t>
            </a:r>
          </a:p>
        </p:txBody>
      </p:sp>
      <p:grpSp>
        <p:nvGrpSpPr>
          <p:cNvPr id="109" name="그룹 108"/>
          <p:cNvGrpSpPr/>
          <p:nvPr/>
        </p:nvGrpSpPr>
        <p:grpSpPr>
          <a:xfrm>
            <a:off x="6286512" y="4286262"/>
            <a:ext cx="1071570" cy="285752"/>
            <a:chOff x="9684568" y="2276872"/>
            <a:chExt cx="1296144" cy="576064"/>
          </a:xfrm>
        </p:grpSpPr>
        <p:cxnSp>
          <p:nvCxnSpPr>
            <p:cNvPr id="110" name="직선 연결선 109"/>
            <p:cNvCxnSpPr/>
            <p:nvPr/>
          </p:nvCxnSpPr>
          <p:spPr>
            <a:xfrm>
              <a:off x="9684568" y="2636912"/>
              <a:ext cx="1296144" cy="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직선 연결선 110"/>
            <p:cNvCxnSpPr/>
            <p:nvPr/>
          </p:nvCxnSpPr>
          <p:spPr>
            <a:xfrm flipH="1">
              <a:off x="9900592" y="2276872"/>
              <a:ext cx="216024" cy="57606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직선 연결선 111"/>
            <p:cNvCxnSpPr/>
            <p:nvPr/>
          </p:nvCxnSpPr>
          <p:spPr>
            <a:xfrm flipH="1">
              <a:off x="10404648" y="2276872"/>
              <a:ext cx="216024" cy="576064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3" name="TextBox 112"/>
          <p:cNvSpPr txBox="1"/>
          <p:nvPr/>
        </p:nvSpPr>
        <p:spPr>
          <a:xfrm>
            <a:off x="7572396" y="4243342"/>
            <a:ext cx="16196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HY바다L" pitchFamily="18" charset="-127"/>
                <a:ea typeface="HY바다L" pitchFamily="18" charset="-127"/>
              </a:rPr>
              <a:t>적대적 관계</a:t>
            </a:r>
          </a:p>
        </p:txBody>
      </p:sp>
      <p:cxnSp>
        <p:nvCxnSpPr>
          <p:cNvPr id="114" name="직선 연결선 113"/>
          <p:cNvCxnSpPr/>
          <p:nvPr/>
        </p:nvCxnSpPr>
        <p:spPr>
          <a:xfrm>
            <a:off x="6286512" y="3713170"/>
            <a:ext cx="1071570" cy="1588"/>
          </a:xfrm>
          <a:prstGeom prst="line">
            <a:avLst/>
          </a:prstGeom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TextBox 114"/>
          <p:cNvSpPr txBox="1"/>
          <p:nvPr/>
        </p:nvSpPr>
        <p:spPr>
          <a:xfrm>
            <a:off x="7643834" y="3457524"/>
            <a:ext cx="1547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HY바다L" pitchFamily="18" charset="-127"/>
                <a:ea typeface="HY바다L" pitchFamily="18" charset="-127"/>
              </a:rPr>
              <a:t>친한 관계</a:t>
            </a:r>
          </a:p>
        </p:txBody>
      </p:sp>
      <p:grpSp>
        <p:nvGrpSpPr>
          <p:cNvPr id="116" name="그룹 115"/>
          <p:cNvGrpSpPr/>
          <p:nvPr/>
        </p:nvGrpSpPr>
        <p:grpSpPr>
          <a:xfrm>
            <a:off x="6286512" y="4643452"/>
            <a:ext cx="1071570" cy="359470"/>
            <a:chOff x="6588224" y="6093296"/>
            <a:chExt cx="936104" cy="288032"/>
          </a:xfrm>
        </p:grpSpPr>
        <p:cxnSp>
          <p:nvCxnSpPr>
            <p:cNvPr id="117" name="직선 연결선 116"/>
            <p:cNvCxnSpPr/>
            <p:nvPr/>
          </p:nvCxnSpPr>
          <p:spPr>
            <a:xfrm>
              <a:off x="6588224" y="6237312"/>
              <a:ext cx="936104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직선 연결선 117"/>
            <p:cNvCxnSpPr/>
            <p:nvPr/>
          </p:nvCxnSpPr>
          <p:spPr>
            <a:xfrm flipH="1">
              <a:off x="6876256" y="6093296"/>
              <a:ext cx="216024" cy="28803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9" name="TextBox 118"/>
          <p:cNvSpPr txBox="1"/>
          <p:nvPr/>
        </p:nvSpPr>
        <p:spPr>
          <a:xfrm>
            <a:off x="7596368" y="4643452"/>
            <a:ext cx="1547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>
                <a:latin typeface="HY바다L" pitchFamily="18" charset="-127"/>
                <a:ea typeface="HY바다L" pitchFamily="18" charset="-127"/>
              </a:rPr>
              <a:t>단절된 관계</a:t>
            </a:r>
          </a:p>
        </p:txBody>
      </p:sp>
      <p:cxnSp>
        <p:nvCxnSpPr>
          <p:cNvPr id="121" name="직선 연결선 120"/>
          <p:cNvCxnSpPr>
            <a:endCxn id="20" idx="2"/>
          </p:cNvCxnSpPr>
          <p:nvPr/>
        </p:nvCxnSpPr>
        <p:spPr>
          <a:xfrm>
            <a:off x="3286116" y="1500180"/>
            <a:ext cx="1143008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6" name="직선 연결선 125"/>
          <p:cNvCxnSpPr/>
          <p:nvPr/>
        </p:nvCxnSpPr>
        <p:spPr>
          <a:xfrm>
            <a:off x="785786" y="2143122"/>
            <a:ext cx="5929354" cy="1588"/>
          </a:xfrm>
          <a:prstGeom prst="line">
            <a:avLst/>
          </a:prstGeom>
          <a:ln w="190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직선 연결선 139"/>
          <p:cNvCxnSpPr/>
          <p:nvPr/>
        </p:nvCxnSpPr>
        <p:spPr>
          <a:xfrm rot="5400000">
            <a:off x="6500032" y="2356642"/>
            <a:ext cx="428628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1" name="직선 연결선 140"/>
          <p:cNvCxnSpPr/>
          <p:nvPr/>
        </p:nvCxnSpPr>
        <p:spPr>
          <a:xfrm rot="5400000">
            <a:off x="4846483" y="2356642"/>
            <a:ext cx="428628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2" name="직선 연결선 141"/>
          <p:cNvCxnSpPr/>
          <p:nvPr/>
        </p:nvCxnSpPr>
        <p:spPr>
          <a:xfrm rot="5400000">
            <a:off x="2893907" y="2356642"/>
            <a:ext cx="428628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3" name="직선 연결선 142"/>
          <p:cNvCxnSpPr/>
          <p:nvPr/>
        </p:nvCxnSpPr>
        <p:spPr>
          <a:xfrm rot="5400000">
            <a:off x="572266" y="2356642"/>
            <a:ext cx="428628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8" name="직선 연결선 147"/>
          <p:cNvCxnSpPr/>
          <p:nvPr/>
        </p:nvCxnSpPr>
        <p:spPr>
          <a:xfrm rot="5400000" flipH="1" flipV="1">
            <a:off x="1214414" y="2928940"/>
            <a:ext cx="1571636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직선 연결선 149"/>
          <p:cNvCxnSpPr/>
          <p:nvPr/>
        </p:nvCxnSpPr>
        <p:spPr>
          <a:xfrm rot="5400000">
            <a:off x="3536943" y="1820857"/>
            <a:ext cx="642942" cy="158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4" name="그룹 153"/>
          <p:cNvGrpSpPr/>
          <p:nvPr/>
        </p:nvGrpSpPr>
        <p:grpSpPr>
          <a:xfrm>
            <a:off x="2428860" y="3929072"/>
            <a:ext cx="1285884" cy="359470"/>
            <a:chOff x="6588224" y="6093296"/>
            <a:chExt cx="936104" cy="288032"/>
          </a:xfrm>
        </p:grpSpPr>
        <p:cxnSp>
          <p:nvCxnSpPr>
            <p:cNvPr id="155" name="직선 연결선 154"/>
            <p:cNvCxnSpPr/>
            <p:nvPr/>
          </p:nvCxnSpPr>
          <p:spPr>
            <a:xfrm>
              <a:off x="6588224" y="6237312"/>
              <a:ext cx="936104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6" name="직선 연결선 155"/>
            <p:cNvCxnSpPr/>
            <p:nvPr/>
          </p:nvCxnSpPr>
          <p:spPr>
            <a:xfrm flipH="1">
              <a:off x="6876256" y="6093296"/>
              <a:ext cx="216024" cy="28803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57" name="직선 연결선 156"/>
          <p:cNvCxnSpPr/>
          <p:nvPr/>
        </p:nvCxnSpPr>
        <p:spPr>
          <a:xfrm rot="5400000" flipH="1" flipV="1">
            <a:off x="2143108" y="3071816"/>
            <a:ext cx="714380" cy="571504"/>
          </a:xfrm>
          <a:prstGeom prst="line">
            <a:avLst/>
          </a:prstGeom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직선 연결선 159"/>
          <p:cNvCxnSpPr>
            <a:endCxn id="56" idx="2"/>
          </p:cNvCxnSpPr>
          <p:nvPr/>
        </p:nvCxnSpPr>
        <p:spPr>
          <a:xfrm flipV="1">
            <a:off x="2428860" y="2928940"/>
            <a:ext cx="2286016" cy="785818"/>
          </a:xfrm>
          <a:prstGeom prst="line">
            <a:avLst/>
          </a:prstGeom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2" name="그룹 161"/>
          <p:cNvGrpSpPr/>
          <p:nvPr/>
        </p:nvGrpSpPr>
        <p:grpSpPr>
          <a:xfrm rot="21164505">
            <a:off x="2407982" y="3257540"/>
            <a:ext cx="3974934" cy="415584"/>
            <a:chOff x="6588224" y="6093296"/>
            <a:chExt cx="936104" cy="288032"/>
          </a:xfrm>
        </p:grpSpPr>
        <p:cxnSp>
          <p:nvCxnSpPr>
            <p:cNvPr id="163" name="직선 연결선 162"/>
            <p:cNvCxnSpPr/>
            <p:nvPr/>
          </p:nvCxnSpPr>
          <p:spPr>
            <a:xfrm>
              <a:off x="6588224" y="6237312"/>
              <a:ext cx="936104" cy="0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4" name="직선 연결선 163"/>
            <p:cNvCxnSpPr/>
            <p:nvPr/>
          </p:nvCxnSpPr>
          <p:spPr>
            <a:xfrm flipH="1">
              <a:off x="6876256" y="6093296"/>
              <a:ext cx="216024" cy="288032"/>
            </a:xfrm>
            <a:prstGeom prst="line">
              <a:avLst/>
            </a:prstGeom>
            <a:ln w="19050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5" name="TextBox 164"/>
          <p:cNvSpPr txBox="1"/>
          <p:nvPr/>
        </p:nvSpPr>
        <p:spPr>
          <a:xfrm>
            <a:off x="2988113" y="4155261"/>
            <a:ext cx="3369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dirty="0">
                <a:latin typeface="HY바다L" pitchFamily="18" charset="-127"/>
                <a:ea typeface="HY바다L" pitchFamily="18" charset="-127"/>
              </a:rPr>
              <a:t>d</a:t>
            </a:r>
            <a:endParaRPr lang="ko-KR" altLang="en-US" sz="2400" dirty="0">
              <a:latin typeface="HY바다L" pitchFamily="18" charset="-127"/>
              <a:ea typeface="HY바다L" pitchFamily="18" charset="-127"/>
            </a:endParaRPr>
          </a:p>
        </p:txBody>
      </p:sp>
      <p:sp>
        <p:nvSpPr>
          <p:cNvPr id="166" name="TextBox 165"/>
          <p:cNvSpPr txBox="1"/>
          <p:nvPr/>
        </p:nvSpPr>
        <p:spPr>
          <a:xfrm>
            <a:off x="926487" y="186233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atin typeface="HY바다L" pitchFamily="18" charset="-127"/>
                <a:ea typeface="HY바다L" pitchFamily="18" charset="-127"/>
                <a:cs typeface="Times New Roman" pitchFamily="18" charset="0"/>
              </a:rPr>
              <a:t>가계도</a:t>
            </a:r>
          </a:p>
        </p:txBody>
      </p:sp>
    </p:spTree>
    <p:extLst>
      <p:ext uri="{BB962C8B-B14F-4D97-AF65-F5344CB8AC3E}">
        <p14:creationId xmlns:p14="http://schemas.microsoft.com/office/powerpoint/2010/main" val="1352842428"/>
      </p:ext>
    </p:extLst>
  </p:cSld>
  <p:clrMapOvr>
    <a:masterClrMapping/>
  </p:clrMapOvr>
  <p:transition spd="med">
    <p:wedg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직선 연결선 13"/>
          <p:cNvCxnSpPr/>
          <p:nvPr/>
        </p:nvCxnSpPr>
        <p:spPr>
          <a:xfrm>
            <a:off x="814884" y="838723"/>
            <a:ext cx="1668884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" descr="http://cfile221.uf.daum.net/image/155AE6554E3BC0DF2B678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36" b="98729" l="340" r="97279">
                        <a14:foregroundMark x1="2891" y1="27542" x2="4592" y2="32203"/>
                        <a14:foregroundMark x1="24490" y1="33475" x2="28741" y2="43008"/>
                        <a14:foregroundMark x1="85714" y1="45763" x2="91156" y2="58263"/>
                        <a14:foregroundMark x1="78061" y1="88983" x2="90306" y2="79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7248">
            <a:off x="-65155" y="159998"/>
            <a:ext cx="1061341" cy="8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926487" y="186233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atin typeface="HY바다L" pitchFamily="18" charset="-127"/>
                <a:ea typeface="HY바다L" pitchFamily="18" charset="-127"/>
                <a:cs typeface="Times New Roman" pitchFamily="18" charset="0"/>
              </a:rPr>
              <a:t>생태도</a:t>
            </a:r>
          </a:p>
        </p:txBody>
      </p:sp>
      <p:grpSp>
        <p:nvGrpSpPr>
          <p:cNvPr id="8" name="그룹 7"/>
          <p:cNvGrpSpPr/>
          <p:nvPr/>
        </p:nvGrpSpPr>
        <p:grpSpPr>
          <a:xfrm>
            <a:off x="3571868" y="2357436"/>
            <a:ext cx="1000132" cy="1000132"/>
            <a:chOff x="2714613" y="2571750"/>
            <a:chExt cx="785818" cy="785818"/>
          </a:xfrm>
          <a:solidFill>
            <a:schemeClr val="accent6">
              <a:lumMod val="40000"/>
              <a:lumOff val="60000"/>
            </a:schemeClr>
          </a:solidFill>
        </p:grpSpPr>
        <p:sp>
          <p:nvSpPr>
            <p:cNvPr id="9" name="직사각형 8"/>
            <p:cNvSpPr/>
            <p:nvPr/>
          </p:nvSpPr>
          <p:spPr>
            <a:xfrm>
              <a:off x="2714613" y="2571750"/>
              <a:ext cx="785818" cy="785818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/>
            </a:p>
          </p:txBody>
        </p:sp>
        <p:sp>
          <p:nvSpPr>
            <p:cNvPr id="10" name="직사각형 9"/>
            <p:cNvSpPr/>
            <p:nvPr/>
          </p:nvSpPr>
          <p:spPr>
            <a:xfrm>
              <a:off x="2786050" y="2643188"/>
              <a:ext cx="642942" cy="642942"/>
            </a:xfrm>
            <a:prstGeom prst="rect">
              <a:avLst/>
            </a:prstGeom>
            <a:grp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>
                  <a:solidFill>
                    <a:sysClr val="windowText" lastClr="000000"/>
                  </a:solidFill>
                  <a:latin typeface="HY바다L" pitchFamily="18" charset="-127"/>
                  <a:ea typeface="HY바다L" pitchFamily="18" charset="-127"/>
                </a:rPr>
                <a:t>이 </a:t>
              </a:r>
              <a:r>
                <a:rPr lang="en-US" altLang="ko-KR" sz="2000" dirty="0">
                  <a:solidFill>
                    <a:sysClr val="windowText" lastClr="000000"/>
                  </a:solidFill>
                  <a:latin typeface="HY바다L" pitchFamily="18" charset="-127"/>
                  <a:ea typeface="HY바다L" pitchFamily="18" charset="-127"/>
                </a:rPr>
                <a:t>00</a:t>
              </a:r>
              <a:endParaRPr lang="ko-KR" altLang="en-US" sz="2000" dirty="0">
                <a:solidFill>
                  <a:sysClr val="windowText" lastClr="000000"/>
                </a:solidFill>
                <a:latin typeface="HY바다L" pitchFamily="18" charset="-127"/>
                <a:ea typeface="HY바다L" pitchFamily="18" charset="-127"/>
              </a:endParaRPr>
            </a:p>
          </p:txBody>
        </p:sp>
      </p:grpSp>
      <p:cxnSp>
        <p:nvCxnSpPr>
          <p:cNvPr id="40" name="직선 연결선 39"/>
          <p:cNvCxnSpPr/>
          <p:nvPr/>
        </p:nvCxnSpPr>
        <p:spPr>
          <a:xfrm>
            <a:off x="6715140" y="3214692"/>
            <a:ext cx="642942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직선 화살표 연결선 41"/>
          <p:cNvCxnSpPr/>
          <p:nvPr/>
        </p:nvCxnSpPr>
        <p:spPr>
          <a:xfrm>
            <a:off x="6715140" y="4214824"/>
            <a:ext cx="642942" cy="158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>
            <a:off x="6715140" y="4643452"/>
            <a:ext cx="642942" cy="1588"/>
          </a:xfrm>
          <a:prstGeom prst="line">
            <a:avLst/>
          </a:prstGeom>
          <a:ln w="19050"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7358082" y="3000378"/>
            <a:ext cx="1552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atin typeface="HY바다L" pitchFamily="18" charset="-127"/>
                <a:ea typeface="HY바다L" pitchFamily="18" charset="-127"/>
              </a:rPr>
              <a:t>친밀한 관계</a:t>
            </a:r>
          </a:p>
        </p:txBody>
      </p:sp>
      <p:grpSp>
        <p:nvGrpSpPr>
          <p:cNvPr id="63" name="그룹 62"/>
          <p:cNvGrpSpPr/>
          <p:nvPr/>
        </p:nvGrpSpPr>
        <p:grpSpPr>
          <a:xfrm>
            <a:off x="6643702" y="3571882"/>
            <a:ext cx="714380" cy="285752"/>
            <a:chOff x="1857356" y="1643056"/>
            <a:chExt cx="714380" cy="285752"/>
          </a:xfrm>
        </p:grpSpPr>
        <p:cxnSp>
          <p:nvCxnSpPr>
            <p:cNvPr id="32" name="직선 연결선 31"/>
            <p:cNvCxnSpPr/>
            <p:nvPr/>
          </p:nvCxnSpPr>
          <p:spPr>
            <a:xfrm>
              <a:off x="1857356" y="1785932"/>
              <a:ext cx="714380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직선 연결선 48"/>
            <p:cNvCxnSpPr/>
            <p:nvPr/>
          </p:nvCxnSpPr>
          <p:spPr>
            <a:xfrm rot="5400000" flipH="1" flipV="1">
              <a:off x="1857356" y="1643056"/>
              <a:ext cx="142876" cy="14287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직선 연결선 50"/>
            <p:cNvCxnSpPr/>
            <p:nvPr/>
          </p:nvCxnSpPr>
          <p:spPr>
            <a:xfrm rot="16200000" flipH="1">
              <a:off x="1928794" y="1714494"/>
              <a:ext cx="285752" cy="14287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/>
            <p:nvPr/>
          </p:nvCxnSpPr>
          <p:spPr>
            <a:xfrm rot="5400000" flipH="1" flipV="1">
              <a:off x="2071670" y="1714494"/>
              <a:ext cx="285752" cy="14287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/>
            <p:nvPr/>
          </p:nvCxnSpPr>
          <p:spPr>
            <a:xfrm rot="16200000" flipH="1">
              <a:off x="2214546" y="1714494"/>
              <a:ext cx="285752" cy="14287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직선 연결선 60"/>
            <p:cNvCxnSpPr/>
            <p:nvPr/>
          </p:nvCxnSpPr>
          <p:spPr>
            <a:xfrm rot="5400000" flipH="1" flipV="1">
              <a:off x="2357422" y="1714494"/>
              <a:ext cx="285752" cy="14287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TextBox 63"/>
          <p:cNvSpPr txBox="1"/>
          <p:nvPr/>
        </p:nvSpPr>
        <p:spPr>
          <a:xfrm>
            <a:off x="7358082" y="3500444"/>
            <a:ext cx="1552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atin typeface="HY바다L" pitchFamily="18" charset="-127"/>
                <a:ea typeface="HY바다L" pitchFamily="18" charset="-127"/>
              </a:rPr>
              <a:t>소원한 관계</a:t>
            </a:r>
          </a:p>
        </p:txBody>
      </p:sp>
      <p:sp>
        <p:nvSpPr>
          <p:cNvPr id="65" name="TextBox 64"/>
          <p:cNvSpPr txBox="1"/>
          <p:nvPr/>
        </p:nvSpPr>
        <p:spPr>
          <a:xfrm>
            <a:off x="7429520" y="3929072"/>
            <a:ext cx="1552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atin typeface="HY바다L" pitchFamily="18" charset="-127"/>
                <a:ea typeface="HY바다L" pitchFamily="18" charset="-127"/>
              </a:rPr>
              <a:t>에너지 흐름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429520" y="4429138"/>
            <a:ext cx="15520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atin typeface="HY바다L" pitchFamily="18" charset="-127"/>
                <a:ea typeface="HY바다L" pitchFamily="18" charset="-127"/>
              </a:rPr>
              <a:t>연결할 자원</a:t>
            </a:r>
          </a:p>
        </p:txBody>
      </p:sp>
      <p:sp>
        <p:nvSpPr>
          <p:cNvPr id="68" name="타원 67"/>
          <p:cNvSpPr/>
          <p:nvPr/>
        </p:nvSpPr>
        <p:spPr>
          <a:xfrm>
            <a:off x="4572000" y="1000114"/>
            <a:ext cx="1143008" cy="7143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solidFill>
                  <a:schemeClr val="tx1"/>
                </a:solidFill>
                <a:latin typeface="HY바다L" pitchFamily="18" charset="-127"/>
                <a:ea typeface="HY바다L" pitchFamily="18" charset="-127"/>
              </a:rPr>
              <a:t>요양사</a:t>
            </a:r>
            <a:endParaRPr lang="ko-KR" altLang="en-US" sz="1600" dirty="0">
              <a:solidFill>
                <a:schemeClr val="tx1"/>
              </a:solidFill>
              <a:latin typeface="HY바다L" pitchFamily="18" charset="-127"/>
              <a:ea typeface="HY바다L" pitchFamily="18" charset="-127"/>
            </a:endParaRPr>
          </a:p>
        </p:txBody>
      </p:sp>
      <p:sp>
        <p:nvSpPr>
          <p:cNvPr id="69" name="타원 68"/>
          <p:cNvSpPr/>
          <p:nvPr/>
        </p:nvSpPr>
        <p:spPr>
          <a:xfrm>
            <a:off x="857224" y="2000246"/>
            <a:ext cx="1571636" cy="785818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  <a:latin typeface="HY바다L" pitchFamily="18" charset="-127"/>
                <a:ea typeface="HY바다L" pitchFamily="18" charset="-127"/>
              </a:rPr>
              <a:t>놀이터</a:t>
            </a:r>
            <a:r>
              <a:rPr lang="en-US" altLang="ko-KR" sz="1600" dirty="0">
                <a:solidFill>
                  <a:schemeClr val="tx1"/>
                </a:solidFill>
                <a:latin typeface="HY바다L" pitchFamily="18" charset="-127"/>
                <a:ea typeface="HY바다L" pitchFamily="18" charset="-127"/>
              </a:rPr>
              <a:t>,</a:t>
            </a:r>
          </a:p>
          <a:p>
            <a:pPr algn="ctr"/>
            <a:r>
              <a:rPr lang="ko-KR" altLang="en-US" sz="1600" dirty="0" err="1">
                <a:solidFill>
                  <a:schemeClr val="tx1"/>
                </a:solidFill>
                <a:latin typeface="HY바다L" pitchFamily="18" charset="-127"/>
                <a:ea typeface="HY바다L" pitchFamily="18" charset="-127"/>
              </a:rPr>
              <a:t>쌍학</a:t>
            </a:r>
            <a:r>
              <a:rPr lang="ko-KR" altLang="en-US" sz="1600" dirty="0">
                <a:solidFill>
                  <a:schemeClr val="tx1"/>
                </a:solidFill>
                <a:latin typeface="HY바다L" pitchFamily="18" charset="-127"/>
                <a:ea typeface="HY바다L" pitchFamily="18" charset="-127"/>
              </a:rPr>
              <a:t> 공원</a:t>
            </a:r>
          </a:p>
        </p:txBody>
      </p:sp>
      <p:sp>
        <p:nvSpPr>
          <p:cNvPr id="70" name="타원 69"/>
          <p:cNvSpPr/>
          <p:nvPr/>
        </p:nvSpPr>
        <p:spPr>
          <a:xfrm>
            <a:off x="2571736" y="1000114"/>
            <a:ext cx="1143008" cy="7143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  <a:latin typeface="HY바다L" pitchFamily="18" charset="-127"/>
                <a:ea typeface="HY바다L" pitchFamily="18" charset="-127"/>
              </a:rPr>
              <a:t>복지관</a:t>
            </a:r>
          </a:p>
        </p:txBody>
      </p:sp>
      <p:sp>
        <p:nvSpPr>
          <p:cNvPr id="71" name="타원 70"/>
          <p:cNvSpPr/>
          <p:nvPr/>
        </p:nvSpPr>
        <p:spPr>
          <a:xfrm>
            <a:off x="5643570" y="2071684"/>
            <a:ext cx="1143008" cy="71438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>
                <a:solidFill>
                  <a:schemeClr val="tx1"/>
                </a:solidFill>
                <a:latin typeface="HY바다L" pitchFamily="18" charset="-127"/>
                <a:ea typeface="HY바다L" pitchFamily="18" charset="-127"/>
              </a:rPr>
              <a:t>옆집 할머니</a:t>
            </a:r>
          </a:p>
        </p:txBody>
      </p:sp>
      <p:sp>
        <p:nvSpPr>
          <p:cNvPr id="72" name="직사각형 71"/>
          <p:cNvSpPr/>
          <p:nvPr/>
        </p:nvSpPr>
        <p:spPr>
          <a:xfrm>
            <a:off x="3428992" y="4000510"/>
            <a:ext cx="642942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ysClr val="windowText" lastClr="000000"/>
                </a:solidFill>
                <a:latin typeface="HY바다L" pitchFamily="18" charset="-127"/>
                <a:ea typeface="HY바다L" pitchFamily="18" charset="-127"/>
              </a:rPr>
              <a:t>子</a:t>
            </a:r>
          </a:p>
        </p:txBody>
      </p:sp>
      <p:sp>
        <p:nvSpPr>
          <p:cNvPr id="73" name="직사각형 72"/>
          <p:cNvSpPr/>
          <p:nvPr/>
        </p:nvSpPr>
        <p:spPr>
          <a:xfrm>
            <a:off x="4429124" y="4000510"/>
            <a:ext cx="642942" cy="642942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ysClr val="windowText" lastClr="000000"/>
                </a:solidFill>
                <a:latin typeface="HY바다L" pitchFamily="18" charset="-127"/>
                <a:ea typeface="HY바다L" pitchFamily="18" charset="-127"/>
              </a:rPr>
              <a:t>子</a:t>
            </a:r>
          </a:p>
        </p:txBody>
      </p:sp>
      <p:cxnSp>
        <p:nvCxnSpPr>
          <p:cNvPr id="74" name="직선 화살표 연결선 73"/>
          <p:cNvCxnSpPr/>
          <p:nvPr/>
        </p:nvCxnSpPr>
        <p:spPr>
          <a:xfrm rot="5400000">
            <a:off x="4179091" y="1678775"/>
            <a:ext cx="714380" cy="642942"/>
          </a:xfrm>
          <a:prstGeom prst="straightConnector1">
            <a:avLst/>
          </a:prstGeom>
          <a:ln w="571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9" name="그룹 78"/>
          <p:cNvGrpSpPr/>
          <p:nvPr/>
        </p:nvGrpSpPr>
        <p:grpSpPr>
          <a:xfrm rot="20603193">
            <a:off x="4526357" y="2626183"/>
            <a:ext cx="1210497" cy="357190"/>
            <a:chOff x="1857356" y="1643056"/>
            <a:chExt cx="714380" cy="285752"/>
          </a:xfrm>
        </p:grpSpPr>
        <p:cxnSp>
          <p:nvCxnSpPr>
            <p:cNvPr id="80" name="직선 연결선 79"/>
            <p:cNvCxnSpPr/>
            <p:nvPr/>
          </p:nvCxnSpPr>
          <p:spPr>
            <a:xfrm>
              <a:off x="1857356" y="1785932"/>
              <a:ext cx="714380" cy="158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직선 연결선 80"/>
            <p:cNvCxnSpPr/>
            <p:nvPr/>
          </p:nvCxnSpPr>
          <p:spPr>
            <a:xfrm rot="5400000" flipH="1" flipV="1">
              <a:off x="1857356" y="1643056"/>
              <a:ext cx="142876" cy="14287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직선 연결선 81"/>
            <p:cNvCxnSpPr/>
            <p:nvPr/>
          </p:nvCxnSpPr>
          <p:spPr>
            <a:xfrm rot="16200000" flipH="1">
              <a:off x="1928794" y="1714494"/>
              <a:ext cx="285752" cy="14287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직선 연결선 82"/>
            <p:cNvCxnSpPr/>
            <p:nvPr/>
          </p:nvCxnSpPr>
          <p:spPr>
            <a:xfrm rot="5400000" flipH="1" flipV="1">
              <a:off x="2071670" y="1714494"/>
              <a:ext cx="285752" cy="14287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직선 연결선 83"/>
            <p:cNvCxnSpPr/>
            <p:nvPr/>
          </p:nvCxnSpPr>
          <p:spPr>
            <a:xfrm rot="16200000" flipH="1">
              <a:off x="2214546" y="1714494"/>
              <a:ext cx="285752" cy="14287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직선 연결선 84"/>
            <p:cNvCxnSpPr/>
            <p:nvPr/>
          </p:nvCxnSpPr>
          <p:spPr>
            <a:xfrm rot="5400000" flipH="1" flipV="1">
              <a:off x="2357422" y="1714494"/>
              <a:ext cx="285752" cy="14287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6" name="직선 화살표 연결선 85"/>
          <p:cNvCxnSpPr/>
          <p:nvPr/>
        </p:nvCxnSpPr>
        <p:spPr>
          <a:xfrm rot="16200000" flipH="1">
            <a:off x="3178959" y="1750213"/>
            <a:ext cx="642942" cy="571504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직선 화살표 연결선 87"/>
          <p:cNvCxnSpPr/>
          <p:nvPr/>
        </p:nvCxnSpPr>
        <p:spPr>
          <a:xfrm>
            <a:off x="2428860" y="2428874"/>
            <a:ext cx="1143008" cy="285752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/>
          <p:cNvCxnSpPr>
            <a:stCxn id="9" idx="2"/>
            <a:endCxn id="72" idx="0"/>
          </p:cNvCxnSpPr>
          <p:nvPr/>
        </p:nvCxnSpPr>
        <p:spPr>
          <a:xfrm rot="5400000">
            <a:off x="3589728" y="3518304"/>
            <a:ext cx="642942" cy="32147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/>
          <p:cNvCxnSpPr>
            <a:stCxn id="9" idx="2"/>
            <a:endCxn id="73" idx="0"/>
          </p:cNvCxnSpPr>
          <p:nvPr/>
        </p:nvCxnSpPr>
        <p:spPr>
          <a:xfrm rot="16200000" flipH="1">
            <a:off x="4089793" y="3339708"/>
            <a:ext cx="642942" cy="678661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1" name="타원 100"/>
          <p:cNvSpPr/>
          <p:nvPr/>
        </p:nvSpPr>
        <p:spPr>
          <a:xfrm rot="21202891">
            <a:off x="2899097" y="2134927"/>
            <a:ext cx="2658526" cy="2884729"/>
          </a:xfrm>
          <a:prstGeom prst="ellipse">
            <a:avLst/>
          </a:prstGeom>
          <a:noFill/>
          <a:ln>
            <a:solidFill>
              <a:schemeClr val="tx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2" name="TextBox 101"/>
          <p:cNvSpPr txBox="1"/>
          <p:nvPr/>
        </p:nvSpPr>
        <p:spPr>
          <a:xfrm>
            <a:off x="214282" y="1214428"/>
            <a:ext cx="24000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1600" dirty="0">
                <a:latin typeface="HY바다L" pitchFamily="18" charset="-127"/>
                <a:ea typeface="HY바다L" pitchFamily="18" charset="-127"/>
              </a:rPr>
              <a:t>도시락 서비스 이용 중</a:t>
            </a:r>
            <a:endParaRPr lang="en-US" altLang="ko-KR" sz="1600" dirty="0">
              <a:latin typeface="HY바다L" pitchFamily="18" charset="-127"/>
              <a:ea typeface="HY바다L" pitchFamily="18" charset="-127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5786446" y="1000114"/>
            <a:ext cx="33575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1400" dirty="0">
                <a:latin typeface="HY바다L" pitchFamily="18" charset="-127"/>
                <a:ea typeface="HY바다L" pitchFamily="18" charset="-127"/>
              </a:rPr>
              <a:t>재정관리 및 정신적으로 도움을 받음</a:t>
            </a:r>
            <a:endParaRPr lang="en-US" altLang="ko-KR" sz="1400" dirty="0">
              <a:latin typeface="HY바다L" pitchFamily="18" charset="-127"/>
              <a:ea typeface="HY바다L" pitchFamily="18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sz="1400" dirty="0">
                <a:latin typeface="HY바다L" pitchFamily="18" charset="-127"/>
                <a:ea typeface="HY바다L" pitchFamily="18" charset="-127"/>
              </a:rPr>
              <a:t>어르신께서 필요하신 물품 구입해옴</a:t>
            </a:r>
          </a:p>
        </p:txBody>
      </p:sp>
      <p:sp>
        <p:nvSpPr>
          <p:cNvPr id="105" name="TextBox 104"/>
          <p:cNvSpPr txBox="1"/>
          <p:nvPr/>
        </p:nvSpPr>
        <p:spPr>
          <a:xfrm>
            <a:off x="6858016" y="2191406"/>
            <a:ext cx="2571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1400" dirty="0">
                <a:latin typeface="HY바다L" pitchFamily="18" charset="-127"/>
                <a:ea typeface="HY바다L" pitchFamily="18" charset="-127"/>
              </a:rPr>
              <a:t>빌려간 돈을 돌려주지</a:t>
            </a:r>
            <a:endParaRPr lang="en-US" altLang="ko-KR" sz="1400" dirty="0">
              <a:latin typeface="HY바다L" pitchFamily="18" charset="-127"/>
              <a:ea typeface="HY바다L" pitchFamily="18" charset="-127"/>
            </a:endParaRPr>
          </a:p>
          <a:p>
            <a:r>
              <a:rPr lang="ko-KR" altLang="en-US" sz="1400" dirty="0">
                <a:latin typeface="HY바다L" pitchFamily="18" charset="-127"/>
                <a:ea typeface="HY바다L" pitchFamily="18" charset="-127"/>
              </a:rPr>
              <a:t>   않아서 사이가 좋지 않음</a:t>
            </a:r>
          </a:p>
        </p:txBody>
      </p:sp>
      <p:sp>
        <p:nvSpPr>
          <p:cNvPr id="106" name="TextBox 105"/>
          <p:cNvSpPr txBox="1"/>
          <p:nvPr/>
        </p:nvSpPr>
        <p:spPr>
          <a:xfrm>
            <a:off x="71406" y="2905786"/>
            <a:ext cx="5429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1400" dirty="0">
                <a:latin typeface="HY바다L" pitchFamily="18" charset="-127"/>
                <a:ea typeface="HY바다L" pitchFamily="18" charset="-127"/>
              </a:rPr>
              <a:t>다리 운동을 위해 산책을 나가심</a:t>
            </a:r>
            <a:endParaRPr lang="en-US" altLang="ko-KR" sz="1400" dirty="0">
              <a:latin typeface="HY바다L" pitchFamily="18" charset="-127"/>
              <a:ea typeface="HY바다L" pitchFamily="18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sz="1400" dirty="0">
                <a:latin typeface="HY바다L" pitchFamily="18" charset="-127"/>
                <a:ea typeface="HY바다L" pitchFamily="18" charset="-127"/>
              </a:rPr>
              <a:t>동네 이웃들과 친분을 나누심</a:t>
            </a:r>
          </a:p>
        </p:txBody>
      </p:sp>
      <p:sp>
        <p:nvSpPr>
          <p:cNvPr id="107" name="TextBox 106"/>
          <p:cNvSpPr txBox="1"/>
          <p:nvPr/>
        </p:nvSpPr>
        <p:spPr>
          <a:xfrm>
            <a:off x="500034" y="3851986"/>
            <a:ext cx="32147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sz="1600" dirty="0">
                <a:latin typeface="HY바다L" pitchFamily="18" charset="-127"/>
                <a:ea typeface="HY바다L" pitchFamily="18" charset="-127"/>
              </a:rPr>
              <a:t>돌아가신 큰 형님의</a:t>
            </a:r>
            <a:endParaRPr lang="en-US" altLang="ko-KR" sz="1600" dirty="0">
              <a:latin typeface="HY바다L" pitchFamily="18" charset="-127"/>
              <a:ea typeface="HY바다L" pitchFamily="18" charset="-127"/>
            </a:endParaRPr>
          </a:p>
          <a:p>
            <a:r>
              <a:rPr lang="ko-KR" altLang="en-US" sz="1600" dirty="0">
                <a:latin typeface="HY바다L" pitchFamily="18" charset="-127"/>
                <a:ea typeface="HY바다L" pitchFamily="18" charset="-127"/>
              </a:rPr>
              <a:t>   자식들을 매우 예뻐하심</a:t>
            </a:r>
            <a:endParaRPr lang="en-US" altLang="ko-KR" sz="1600" dirty="0">
              <a:latin typeface="HY바다L" pitchFamily="18" charset="-127"/>
              <a:ea typeface="HY바다L" pitchFamily="18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sz="1600" dirty="0">
                <a:latin typeface="HY바다L" pitchFamily="18" charset="-127"/>
                <a:ea typeface="HY바다L" pitchFamily="18" charset="-127"/>
              </a:rPr>
              <a:t>둘 다 필리핀에 거주 중</a:t>
            </a:r>
            <a:endParaRPr lang="en-US" altLang="ko-KR" sz="1600" dirty="0">
              <a:latin typeface="HY바다L" pitchFamily="18" charset="-127"/>
              <a:ea typeface="HY바다L" pitchFamily="18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sz="1600" dirty="0">
                <a:latin typeface="HY바다L" pitchFamily="18" charset="-127"/>
                <a:ea typeface="HY바다L" pitchFamily="18" charset="-127"/>
              </a:rPr>
              <a:t>어르신께 가끔 연락이 옴 </a:t>
            </a:r>
          </a:p>
        </p:txBody>
      </p:sp>
      <p:pic>
        <p:nvPicPr>
          <p:cNvPr id="50" name="Picture 2" descr="http://cfile221.uf.daum.net/image/155AE6554E3BC0DF2B678F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backgroundRemoval t="3571" b="100000" l="170" r="9727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10800000">
            <a:off x="4572000" y="0"/>
            <a:ext cx="4030442" cy="578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" name="Picture 5" descr="C:\Users\Yi Yong Sup\Dropbox\새 폴더\d0037350_47c654b9ca69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271" b="100000" l="0" r="99900">
                        <a14:foregroundMark x1="2700" y1="44109" x2="44300" y2="47865"/>
                        <a14:foregroundMark x1="10700" y1="36892" x2="40900" y2="54639"/>
                        <a14:foregroundMark x1="16600" y1="71944" x2="60000" y2="65611"/>
                        <a14:foregroundMark x1="5100" y1="87261" x2="25800" y2="79381"/>
                        <a14:foregroundMark x1="11600" y1="75037" x2="35100" y2="59131"/>
                        <a14:foregroundMark x1="27500" y1="51105" x2="70500" y2="49558"/>
                        <a14:foregroundMark x1="73000" y1="33800" x2="49100" y2="48748"/>
                        <a14:foregroundMark x1="82700" y1="49705" x2="60000" y2="51988"/>
                        <a14:foregroundMark x1="66500" y1="46613" x2="81000" y2="48748"/>
                        <a14:foregroundMark x1="66500" y1="53387" x2="82900" y2="50810"/>
                        <a14:foregroundMark x1="42200" y1="83505" x2="68800" y2="66716"/>
                        <a14:foregroundMark x1="56900" y1="88954" x2="64600" y2="60015"/>
                        <a14:foregroundMark x1="47200" y1="89691" x2="61300" y2="61267"/>
                        <a14:foregroundMark x1="37800" y1="72533" x2="27100" y2="51105"/>
                        <a14:foregroundMark x1="13900" y1="36082" x2="38800" y2="46613"/>
                        <a14:foregroundMark x1="40300" y1="39838" x2="57500" y2="7658"/>
                        <a14:foregroundMark x1="46200" y1="21870" x2="48300" y2="12887"/>
                        <a14:foregroundMark x1="57100" y1="24816" x2="62600" y2="20177"/>
                        <a14:foregroundMark x1="60000" y1="38733" x2="72600" y2="32548"/>
                        <a14:foregroundMark x1="69100" y1="38733" x2="74700" y2="34536"/>
                        <a14:foregroundMark x1="55600" y1="62666" x2="60700" y2="61929"/>
                        <a14:foregroundMark x1="4600" y1="91237" x2="27700" y2="830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2132" y="3494283"/>
            <a:ext cx="1214446" cy="1649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60596543"/>
      </p:ext>
    </p:extLst>
  </p:cSld>
  <p:clrMapOvr>
    <a:masterClrMapping/>
  </p:clrMapOvr>
  <p:transition spd="med">
    <p:wedg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2" descr="http://cfile221.uf.daum.net/image/155AE6554E3BC0DF2B678F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06" b="98485" l="0" r="89655">
                        <a14:foregroundMark x1="49138" y1="45758" x2="68966" y2="58182"/>
                        <a14:foregroundMark x1="22414" y1="89091" x2="65517" y2="800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19973496">
            <a:off x="8376113" y="2891895"/>
            <a:ext cx="481734" cy="1372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직선 연결선 11"/>
          <p:cNvCxnSpPr/>
          <p:nvPr/>
        </p:nvCxnSpPr>
        <p:spPr>
          <a:xfrm>
            <a:off x="814884" y="838723"/>
            <a:ext cx="1668884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2" descr="http://cfile221.uf.daum.net/image/155AE6554E3BC0DF2B678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36" b="98729" l="340" r="97279">
                        <a14:foregroundMark x1="2891" y1="27542" x2="4592" y2="32203"/>
                        <a14:foregroundMark x1="24490" y1="33475" x2="28741" y2="43008"/>
                        <a14:foregroundMark x1="85714" y1="45763" x2="91156" y2="58263"/>
                        <a14:foregroundMark x1="78061" y1="88983" x2="90306" y2="79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7248">
            <a:off x="-22371" y="145904"/>
            <a:ext cx="1061341" cy="8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Yi Yong Sup\Desktop\그림2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748" y="1"/>
            <a:ext cx="1212879" cy="1571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http://cfile221.uf.daum.net/image/155AE6554E3BC0DF2B678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36" b="98729" l="340" r="97279">
                        <a14:foregroundMark x1="2891" y1="27542" x2="4592" y2="32203"/>
                        <a14:foregroundMark x1="24490" y1="33475" x2="28741" y2="43008"/>
                        <a14:foregroundMark x1="85714" y1="45763" x2="91156" y2="58263"/>
                        <a14:foregroundMark x1="78061" y1="88983" x2="90306" y2="79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15191">
            <a:off x="7431447" y="4270540"/>
            <a:ext cx="2275079" cy="1826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cfile221.uf.daum.net/image/155AE6554E3BC0DF2B678F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1195" b="100000" l="0" r="100000">
                        <a14:foregroundMark x1="0" y1="63745" x2="7591" y2="8047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 rot="594289">
            <a:off x="-262602" y="4261700"/>
            <a:ext cx="1482110" cy="12285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26487" y="186233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atin typeface="HY바다L" pitchFamily="18" charset="-127"/>
                <a:ea typeface="HY바다L" pitchFamily="18" charset="-127"/>
                <a:cs typeface="Times New Roman" pitchFamily="18" charset="0"/>
              </a:rPr>
              <a:t>욕구파악</a:t>
            </a:r>
          </a:p>
        </p:txBody>
      </p:sp>
      <p:grpSp>
        <p:nvGrpSpPr>
          <p:cNvPr id="20" name="그룹 19"/>
          <p:cNvGrpSpPr/>
          <p:nvPr/>
        </p:nvGrpSpPr>
        <p:grpSpPr>
          <a:xfrm>
            <a:off x="1943044" y="1562094"/>
            <a:ext cx="1347798" cy="438152"/>
            <a:chOff x="1428728" y="1214428"/>
            <a:chExt cx="1347798" cy="438152"/>
          </a:xfrm>
        </p:grpSpPr>
        <p:sp>
          <p:nvSpPr>
            <p:cNvPr id="13" name="모서리가 둥근 직사각형 12"/>
            <p:cNvSpPr/>
            <p:nvPr/>
          </p:nvSpPr>
          <p:spPr>
            <a:xfrm rot="5400000">
              <a:off x="1883551" y="759605"/>
              <a:ext cx="438152" cy="1347798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500166" y="121442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ko-KR" altLang="en-US" sz="2000" dirty="0">
                  <a:latin typeface="HY바다L" pitchFamily="18" charset="-127"/>
                  <a:ea typeface="HY바다L" pitchFamily="18" charset="-127"/>
                </a:rPr>
                <a:t>심리정서</a:t>
              </a: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1949314" y="3516404"/>
            <a:ext cx="1285884" cy="438152"/>
            <a:chOff x="1490642" y="1214428"/>
            <a:chExt cx="1347798" cy="438152"/>
          </a:xfrm>
        </p:grpSpPr>
        <p:sp>
          <p:nvSpPr>
            <p:cNvPr id="22" name="모서리가 둥근 직사각형 21"/>
            <p:cNvSpPr/>
            <p:nvPr/>
          </p:nvSpPr>
          <p:spPr>
            <a:xfrm rot="5400000">
              <a:off x="1945465" y="759605"/>
              <a:ext cx="438152" cy="1347798"/>
            </a:xfrm>
            <a:prstGeom prst="roundRect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1511227" y="1223952"/>
              <a:ext cx="1122423" cy="400110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lvl="0" algn="ctr"/>
              <a:r>
                <a:rPr lang="ko-KR" altLang="en-US" sz="2000" dirty="0">
                  <a:latin typeface="HY바다L" pitchFamily="18" charset="-127"/>
                  <a:ea typeface="HY바다L" pitchFamily="18" charset="-127"/>
                </a:rPr>
                <a:t>  건   강</a:t>
              </a:r>
            </a:p>
          </p:txBody>
        </p:sp>
      </p:grpSp>
      <p:grpSp>
        <p:nvGrpSpPr>
          <p:cNvPr id="67" name="그룹 66"/>
          <p:cNvGrpSpPr/>
          <p:nvPr/>
        </p:nvGrpSpPr>
        <p:grpSpPr>
          <a:xfrm>
            <a:off x="4657688" y="1714494"/>
            <a:ext cx="1643074" cy="1155150"/>
            <a:chOff x="3286116" y="1714494"/>
            <a:chExt cx="1643074" cy="1155150"/>
          </a:xfrm>
        </p:grpSpPr>
        <p:pic>
          <p:nvPicPr>
            <p:cNvPr id="37" name="그림 36" descr="이미지 10.png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857620" y="1714494"/>
              <a:ext cx="714380" cy="818290"/>
            </a:xfrm>
            <a:prstGeom prst="rect">
              <a:avLst/>
            </a:prstGeom>
          </p:spPr>
        </p:pic>
        <p:sp>
          <p:nvSpPr>
            <p:cNvPr id="45" name="TextBox 44"/>
            <p:cNvSpPr txBox="1"/>
            <p:nvPr/>
          </p:nvSpPr>
          <p:spPr>
            <a:xfrm>
              <a:off x="4000496" y="2500312"/>
              <a:ext cx="9286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HY바다L" pitchFamily="18" charset="-127"/>
                  <a:ea typeface="HY바다L" pitchFamily="18" charset="-127"/>
                </a:rPr>
                <a:t>강아지</a:t>
              </a:r>
            </a:p>
          </p:txBody>
        </p:sp>
        <p:cxnSp>
          <p:nvCxnSpPr>
            <p:cNvPr id="31" name="직선 화살표 연결선 30"/>
            <p:cNvCxnSpPr/>
            <p:nvPr/>
          </p:nvCxnSpPr>
          <p:spPr>
            <a:xfrm>
              <a:off x="3286116" y="1714494"/>
              <a:ext cx="500066" cy="35719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6" name="그룹 65"/>
          <p:cNvGrpSpPr/>
          <p:nvPr/>
        </p:nvGrpSpPr>
        <p:grpSpPr>
          <a:xfrm>
            <a:off x="4657688" y="285734"/>
            <a:ext cx="1714512" cy="1428760"/>
            <a:chOff x="3286116" y="285734"/>
            <a:chExt cx="1714512" cy="1428760"/>
          </a:xfrm>
        </p:grpSpPr>
        <p:cxnSp>
          <p:nvCxnSpPr>
            <p:cNvPr id="30" name="직선 화살표 연결선 29"/>
            <p:cNvCxnSpPr/>
            <p:nvPr/>
          </p:nvCxnSpPr>
          <p:spPr>
            <a:xfrm flipV="1">
              <a:off x="3286116" y="1357304"/>
              <a:ext cx="500066" cy="35719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38" name="그림 37" descr="이미지 12.png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3786182" y="642924"/>
              <a:ext cx="825823" cy="1011633"/>
            </a:xfrm>
            <a:prstGeom prst="rect">
              <a:avLst/>
            </a:prstGeom>
          </p:spPr>
        </p:pic>
        <p:sp>
          <p:nvSpPr>
            <p:cNvPr id="46" name="TextBox 45"/>
            <p:cNvSpPr txBox="1"/>
            <p:nvPr/>
          </p:nvSpPr>
          <p:spPr>
            <a:xfrm>
              <a:off x="3857620" y="285734"/>
              <a:ext cx="114300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HY바다L" pitchFamily="18" charset="-127"/>
                  <a:ea typeface="HY바다L" pitchFamily="18" charset="-127"/>
                </a:rPr>
                <a:t>말벗</a:t>
              </a:r>
            </a:p>
          </p:txBody>
        </p:sp>
      </p:grpSp>
      <p:grpSp>
        <p:nvGrpSpPr>
          <p:cNvPr id="58" name="그룹 57"/>
          <p:cNvGrpSpPr/>
          <p:nvPr/>
        </p:nvGrpSpPr>
        <p:grpSpPr>
          <a:xfrm>
            <a:off x="3371804" y="1071552"/>
            <a:ext cx="1428760" cy="1157494"/>
            <a:chOff x="2000232" y="1071552"/>
            <a:chExt cx="1428760" cy="1157494"/>
          </a:xfrm>
        </p:grpSpPr>
        <p:pic>
          <p:nvPicPr>
            <p:cNvPr id="27" name="그림 26" descr="이미지 9.png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571736" y="1357304"/>
              <a:ext cx="623498" cy="871742"/>
            </a:xfrm>
            <a:prstGeom prst="rect">
              <a:avLst/>
            </a:prstGeom>
          </p:spPr>
        </p:pic>
        <p:sp>
          <p:nvSpPr>
            <p:cNvPr id="28" name="TextBox 27"/>
            <p:cNvSpPr txBox="1"/>
            <p:nvPr/>
          </p:nvSpPr>
          <p:spPr>
            <a:xfrm>
              <a:off x="2500298" y="1071552"/>
              <a:ext cx="92869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HY바다L" pitchFamily="18" charset="-127"/>
                  <a:ea typeface="HY바다L" pitchFamily="18" charset="-127"/>
                </a:rPr>
                <a:t>외로움</a:t>
              </a:r>
            </a:p>
          </p:txBody>
        </p:sp>
        <p:cxnSp>
          <p:nvCxnSpPr>
            <p:cNvPr id="54" name="직선 화살표 연결선 53"/>
            <p:cNvCxnSpPr/>
            <p:nvPr/>
          </p:nvCxnSpPr>
          <p:spPr>
            <a:xfrm>
              <a:off x="2000232" y="1785932"/>
              <a:ext cx="571504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그룹 62"/>
          <p:cNvGrpSpPr/>
          <p:nvPr/>
        </p:nvGrpSpPr>
        <p:grpSpPr>
          <a:xfrm>
            <a:off x="3378074" y="2932758"/>
            <a:ext cx="1928826" cy="1202965"/>
            <a:chOff x="2000232" y="2916798"/>
            <a:chExt cx="1928826" cy="1202965"/>
          </a:xfrm>
        </p:grpSpPr>
        <p:pic>
          <p:nvPicPr>
            <p:cNvPr id="48" name="그림 47" descr="이미지 4.png"/>
            <p:cNvPicPr>
              <a:picLocks noChangeAspect="1"/>
            </p:cNvPicPr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571736" y="3214692"/>
              <a:ext cx="799827" cy="905071"/>
            </a:xfrm>
            <a:prstGeom prst="rect">
              <a:avLst/>
            </a:prstGeom>
          </p:spPr>
        </p:pic>
        <p:cxnSp>
          <p:nvCxnSpPr>
            <p:cNvPr id="55" name="직선 화살표 연결선 54"/>
            <p:cNvCxnSpPr/>
            <p:nvPr/>
          </p:nvCxnSpPr>
          <p:spPr>
            <a:xfrm>
              <a:off x="2000232" y="3714758"/>
              <a:ext cx="571504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55"/>
            <p:cNvSpPr txBox="1"/>
            <p:nvPr/>
          </p:nvSpPr>
          <p:spPr>
            <a:xfrm>
              <a:off x="2071670" y="2916798"/>
              <a:ext cx="18573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dirty="0">
                  <a:latin typeface="HY바다L" pitchFamily="18" charset="-127"/>
                  <a:ea typeface="HY바다L" pitchFamily="18" charset="-127"/>
                </a:rPr>
                <a:t>이동의 불편함</a:t>
              </a:r>
            </a:p>
          </p:txBody>
        </p:sp>
      </p:grpSp>
      <p:grpSp>
        <p:nvGrpSpPr>
          <p:cNvPr id="64" name="그룹 63"/>
          <p:cNvGrpSpPr/>
          <p:nvPr/>
        </p:nvGrpSpPr>
        <p:grpSpPr>
          <a:xfrm>
            <a:off x="4806834" y="3230652"/>
            <a:ext cx="2357454" cy="1357322"/>
            <a:chOff x="3428992" y="3214692"/>
            <a:chExt cx="2357454" cy="1357322"/>
          </a:xfrm>
        </p:grpSpPr>
        <p:cxnSp>
          <p:nvCxnSpPr>
            <p:cNvPr id="49" name="직선 화살표 연결선 48"/>
            <p:cNvCxnSpPr/>
            <p:nvPr/>
          </p:nvCxnSpPr>
          <p:spPr>
            <a:xfrm>
              <a:off x="3428992" y="3714758"/>
              <a:ext cx="571504" cy="1588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52" name="그림 51" descr="이미지 16.png"/>
            <p:cNvPicPr>
              <a:picLocks noChangeAspect="1"/>
            </p:cNvPicPr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4000496" y="3214692"/>
              <a:ext cx="928694" cy="1075090"/>
            </a:xfrm>
            <a:prstGeom prst="rect">
              <a:avLst/>
            </a:prstGeom>
          </p:spPr>
        </p:pic>
        <p:sp>
          <p:nvSpPr>
            <p:cNvPr id="57" name="TextBox 56"/>
            <p:cNvSpPr txBox="1"/>
            <p:nvPr/>
          </p:nvSpPr>
          <p:spPr>
            <a:xfrm>
              <a:off x="3786182" y="4202682"/>
              <a:ext cx="200026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>
                  <a:latin typeface="HY바다L" pitchFamily="18" charset="-127"/>
                  <a:ea typeface="HY바다L" pitchFamily="18" charset="-127"/>
                </a:rPr>
                <a:t>전동 휠체어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85526963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file221.uf.daum.net/image/155AE6554E3BC0DF2B678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36" b="98729" l="340" r="97279">
                        <a14:foregroundMark x1="2891" y1="27542" x2="4592" y2="32203"/>
                        <a14:foregroundMark x1="24490" y1="33475" x2="28741" y2="43008"/>
                        <a14:foregroundMark x1="85714" y1="45763" x2="91156" y2="58263"/>
                        <a14:foregroundMark x1="78061" y1="88983" x2="90306" y2="79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7248">
            <a:off x="-22371" y="145904"/>
            <a:ext cx="1061341" cy="8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직선 연결선 4"/>
          <p:cNvCxnSpPr/>
          <p:nvPr/>
        </p:nvCxnSpPr>
        <p:spPr>
          <a:xfrm>
            <a:off x="814884" y="838723"/>
            <a:ext cx="1668884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926487" y="186233"/>
            <a:ext cx="11079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atin typeface="HY바다L" pitchFamily="18" charset="-127"/>
                <a:ea typeface="HY바다L" pitchFamily="18" charset="-127"/>
                <a:cs typeface="Times New Roman" pitchFamily="18" charset="0"/>
              </a:rPr>
              <a:t>계획</a:t>
            </a:r>
          </a:p>
        </p:txBody>
      </p:sp>
      <p:pic>
        <p:nvPicPr>
          <p:cNvPr id="9" name="그림 8" descr="이미지 1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90301" y="2738309"/>
            <a:ext cx="765323" cy="836150"/>
          </a:xfrm>
          <a:prstGeom prst="rect">
            <a:avLst/>
          </a:prstGeom>
        </p:spPr>
      </p:pic>
      <p:pic>
        <p:nvPicPr>
          <p:cNvPr id="10" name="그림 9" descr="이미지 1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60204" y="3873238"/>
            <a:ext cx="763587" cy="892188"/>
          </a:xfrm>
          <a:prstGeom prst="rect">
            <a:avLst/>
          </a:prstGeom>
        </p:spPr>
      </p:pic>
      <p:pic>
        <p:nvPicPr>
          <p:cNvPr id="11" name="그림 10" descr="이미지 16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417378" y="3386589"/>
            <a:ext cx="881478" cy="973297"/>
          </a:xfrm>
          <a:prstGeom prst="rect">
            <a:avLst/>
          </a:prstGeom>
        </p:spPr>
      </p:pic>
      <p:sp>
        <p:nvSpPr>
          <p:cNvPr id="14" name="타원 13"/>
          <p:cNvSpPr/>
          <p:nvPr/>
        </p:nvSpPr>
        <p:spPr>
          <a:xfrm>
            <a:off x="926487" y="1000096"/>
            <a:ext cx="1430935" cy="714398"/>
          </a:xfrm>
          <a:prstGeom prst="ellipse">
            <a:avLst/>
          </a:prstGeom>
          <a:solidFill>
            <a:srgbClr val="DBC8B3"/>
          </a:solidFill>
          <a:ln>
            <a:solidFill>
              <a:srgbClr val="DBC8B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>
                <a:solidFill>
                  <a:sysClr val="windowText" lastClr="000000"/>
                </a:solidFill>
                <a:latin typeface="HY바다L" pitchFamily="18" charset="-127"/>
                <a:ea typeface="HY바다L" pitchFamily="18" charset="-127"/>
              </a:rPr>
              <a:t>제시된 욕구</a:t>
            </a:r>
          </a:p>
        </p:txBody>
      </p:sp>
      <p:sp>
        <p:nvSpPr>
          <p:cNvPr id="18" name="원호 17"/>
          <p:cNvSpPr/>
          <p:nvPr/>
        </p:nvSpPr>
        <p:spPr>
          <a:xfrm rot="8849052">
            <a:off x="2319037" y="1761669"/>
            <a:ext cx="4467550" cy="1957421"/>
          </a:xfrm>
          <a:prstGeom prst="arc">
            <a:avLst>
              <a:gd name="adj1" fmla="val 16200000"/>
              <a:gd name="adj2" fmla="val 0"/>
            </a:avLst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원호 18"/>
          <p:cNvSpPr/>
          <p:nvPr/>
        </p:nvSpPr>
        <p:spPr>
          <a:xfrm rot="6132893">
            <a:off x="1866752" y="1280490"/>
            <a:ext cx="2214578" cy="3121361"/>
          </a:xfrm>
          <a:prstGeom prst="arc">
            <a:avLst>
              <a:gd name="adj1" fmla="val 16200000"/>
              <a:gd name="adj2" fmla="val 0"/>
            </a:avLst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원호 20"/>
          <p:cNvSpPr/>
          <p:nvPr/>
        </p:nvSpPr>
        <p:spPr>
          <a:xfrm rot="18612130">
            <a:off x="4347928" y="2932216"/>
            <a:ext cx="3403264" cy="1957421"/>
          </a:xfrm>
          <a:prstGeom prst="arc">
            <a:avLst>
              <a:gd name="adj1" fmla="val 16200000"/>
              <a:gd name="adj2" fmla="val 0"/>
            </a:avLst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원호 21"/>
          <p:cNvSpPr/>
          <p:nvPr/>
        </p:nvSpPr>
        <p:spPr>
          <a:xfrm rot="15350638">
            <a:off x="5580124" y="1467642"/>
            <a:ext cx="2214578" cy="3121361"/>
          </a:xfrm>
          <a:prstGeom prst="arc">
            <a:avLst>
              <a:gd name="adj1" fmla="val 16200000"/>
              <a:gd name="adj2" fmla="val 1992772"/>
            </a:avLst>
          </a:prstGeom>
          <a:ln w="19050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타원 19"/>
          <p:cNvSpPr/>
          <p:nvPr/>
        </p:nvSpPr>
        <p:spPr>
          <a:xfrm>
            <a:off x="3989867" y="2350008"/>
            <a:ext cx="1796579" cy="1436188"/>
          </a:xfrm>
          <a:prstGeom prst="ellipse">
            <a:avLst/>
          </a:prstGeom>
          <a:solidFill>
            <a:srgbClr val="F07842"/>
          </a:solidFill>
          <a:ln>
            <a:solidFill>
              <a:srgbClr val="F0784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dirty="0">
                <a:solidFill>
                  <a:sysClr val="windowText" lastClr="000000"/>
                </a:solidFill>
                <a:latin typeface="HY바다L" pitchFamily="18" charset="-127"/>
                <a:ea typeface="HY바다L" pitchFamily="18" charset="-127"/>
              </a:rPr>
              <a:t>원하는 모습</a:t>
            </a:r>
          </a:p>
        </p:txBody>
      </p:sp>
      <p:sp>
        <p:nvSpPr>
          <p:cNvPr id="23" name="타원 22"/>
          <p:cNvSpPr/>
          <p:nvPr/>
        </p:nvSpPr>
        <p:spPr>
          <a:xfrm>
            <a:off x="6586936" y="1292647"/>
            <a:ext cx="2000264" cy="1428760"/>
          </a:xfrm>
          <a:prstGeom prst="ellipse">
            <a:avLst/>
          </a:prstGeom>
          <a:solidFill>
            <a:srgbClr val="EE4612"/>
          </a:solidFill>
          <a:ln>
            <a:solidFill>
              <a:srgbClr val="EE461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>
                <a:solidFill>
                  <a:sysClr val="windowText" lastClr="000000"/>
                </a:solidFill>
                <a:latin typeface="HY바다L" pitchFamily="18" charset="-127"/>
                <a:ea typeface="HY바다L" pitchFamily="18" charset="-127"/>
              </a:rPr>
              <a:t>합의된 목표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2483768" y="989315"/>
            <a:ext cx="30718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dirty="0">
                <a:latin typeface="HY바다L" pitchFamily="18" charset="-127"/>
                <a:ea typeface="HY바다L" pitchFamily="18" charset="-127"/>
              </a:rPr>
              <a:t>외로움</a:t>
            </a:r>
            <a:endParaRPr lang="en-US" altLang="ko-KR" dirty="0">
              <a:latin typeface="HY바다L" pitchFamily="18" charset="-127"/>
              <a:ea typeface="HY바다L" pitchFamily="18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dirty="0">
                <a:latin typeface="HY바다L" pitchFamily="18" charset="-127"/>
                <a:ea typeface="HY바다L" pitchFamily="18" charset="-127"/>
              </a:rPr>
              <a:t>이동의 불편함</a:t>
            </a:r>
            <a:endParaRPr lang="en-US" altLang="ko-KR" dirty="0">
              <a:latin typeface="HY바다L" pitchFamily="18" charset="-127"/>
              <a:ea typeface="HY바다L" pitchFamily="18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-171563" y="1431600"/>
            <a:ext cx="9083020" cy="3225940"/>
            <a:chOff x="-35805" y="1370898"/>
            <a:chExt cx="9083020" cy="3225940"/>
          </a:xfrm>
        </p:grpSpPr>
        <p:sp>
          <p:nvSpPr>
            <p:cNvPr id="15" name="원호 14"/>
            <p:cNvSpPr/>
            <p:nvPr/>
          </p:nvSpPr>
          <p:spPr>
            <a:xfrm rot="2165061">
              <a:off x="-35805" y="1385941"/>
              <a:ext cx="3403264" cy="1957421"/>
            </a:xfrm>
            <a:prstGeom prst="arc">
              <a:avLst>
                <a:gd name="adj1" fmla="val 16200000"/>
                <a:gd name="adj2" fmla="val 0"/>
              </a:avLst>
            </a:prstGeom>
            <a:ln w="19050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원호 15"/>
            <p:cNvSpPr/>
            <p:nvPr/>
          </p:nvSpPr>
          <p:spPr>
            <a:xfrm rot="2215766">
              <a:off x="374437" y="1370898"/>
              <a:ext cx="2214578" cy="2223772"/>
            </a:xfrm>
            <a:prstGeom prst="arc">
              <a:avLst>
                <a:gd name="adj1" fmla="val 16200000"/>
                <a:gd name="adj2" fmla="val 0"/>
              </a:avLst>
            </a:prstGeom>
            <a:ln w="19050">
              <a:solidFill>
                <a:schemeClr val="bg2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타원 16"/>
            <p:cNvSpPr/>
            <p:nvPr/>
          </p:nvSpPr>
          <p:spPr>
            <a:xfrm>
              <a:off x="1985961" y="2967620"/>
              <a:ext cx="1546360" cy="972282"/>
            </a:xfrm>
            <a:prstGeom prst="ellipse">
              <a:avLst/>
            </a:prstGeom>
            <a:solidFill>
              <a:srgbClr val="E5A44D"/>
            </a:solidFill>
            <a:ln>
              <a:solidFill>
                <a:srgbClr val="E5A44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2000" dirty="0">
                  <a:solidFill>
                    <a:sysClr val="windowText" lastClr="000000"/>
                  </a:solidFill>
                  <a:latin typeface="HY바다L" pitchFamily="18" charset="-127"/>
                  <a:ea typeface="HY바다L" pitchFamily="18" charset="-127"/>
                </a:rPr>
                <a:t>목표로 전환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5761067" y="3396509"/>
              <a:ext cx="328614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buFont typeface="Wingdings" pitchFamily="2" charset="2"/>
                <a:buChar char="ü"/>
              </a:pPr>
              <a:r>
                <a:rPr lang="ko-KR" altLang="en-US" dirty="0">
                  <a:latin typeface="HY바다L" pitchFamily="18" charset="-127"/>
                  <a:ea typeface="HY바다L" pitchFamily="18" charset="-127"/>
                </a:rPr>
                <a:t>지속적인 말벗 지원</a:t>
              </a:r>
              <a:endParaRPr lang="en-US" altLang="ko-KR" dirty="0">
                <a:latin typeface="HY바다L" pitchFamily="18" charset="-127"/>
                <a:ea typeface="HY바다L" pitchFamily="18" charset="-127"/>
              </a:endParaRPr>
            </a:p>
            <a:p>
              <a:pPr>
                <a:buFont typeface="Wingdings" pitchFamily="2" charset="2"/>
                <a:buChar char="ü"/>
              </a:pPr>
              <a:r>
                <a:rPr lang="ko-KR" altLang="en-US" dirty="0" err="1">
                  <a:latin typeface="HY바다L" pitchFamily="18" charset="-127"/>
                  <a:ea typeface="HY바다L" pitchFamily="18" charset="-127"/>
                </a:rPr>
                <a:t>유기견</a:t>
              </a:r>
              <a:r>
                <a:rPr lang="ko-KR" altLang="en-US" dirty="0">
                  <a:latin typeface="HY바다L" pitchFamily="18" charset="-127"/>
                  <a:ea typeface="HY바다L" pitchFamily="18" charset="-127"/>
                </a:rPr>
                <a:t> 분양 신청을</a:t>
              </a:r>
              <a:r>
                <a:rPr lang="en-US" altLang="ko-KR" dirty="0">
                  <a:latin typeface="HY바다L" pitchFamily="18" charset="-127"/>
                  <a:ea typeface="HY바다L" pitchFamily="18" charset="-127"/>
                </a:rPr>
                <a:t> </a:t>
              </a:r>
              <a:r>
                <a:rPr lang="ko-KR" altLang="en-US" dirty="0">
                  <a:latin typeface="HY바다L" pitchFamily="18" charset="-127"/>
                  <a:ea typeface="HY바다L" pitchFamily="18" charset="-127"/>
                </a:rPr>
                <a:t>통한 </a:t>
              </a:r>
              <a:endParaRPr lang="en-US" altLang="ko-KR" dirty="0">
                <a:latin typeface="HY바다L" pitchFamily="18" charset="-127"/>
                <a:ea typeface="HY바다L" pitchFamily="18" charset="-127"/>
              </a:endParaRPr>
            </a:p>
            <a:p>
              <a:r>
                <a:rPr lang="en-US" altLang="ko-KR" dirty="0">
                  <a:latin typeface="HY바다L" pitchFamily="18" charset="-127"/>
                  <a:ea typeface="HY바다L" pitchFamily="18" charset="-127"/>
                </a:rPr>
                <a:t>  </a:t>
              </a:r>
              <a:r>
                <a:rPr lang="ko-KR" altLang="en-US" dirty="0">
                  <a:latin typeface="HY바다L" pitchFamily="18" charset="-127"/>
                  <a:ea typeface="HY바다L" pitchFamily="18" charset="-127"/>
                </a:rPr>
                <a:t>정서적 안정 지원</a:t>
              </a:r>
            </a:p>
            <a:p>
              <a:pPr>
                <a:buFont typeface="Wingdings" pitchFamily="2" charset="2"/>
                <a:buChar char="ü"/>
              </a:pPr>
              <a:r>
                <a:rPr lang="ko-KR" altLang="en-US" dirty="0">
                  <a:latin typeface="HY바다L" pitchFamily="18" charset="-127"/>
                  <a:ea typeface="HY바다L" pitchFamily="18" charset="-127"/>
                </a:rPr>
                <a:t>이동의</a:t>
              </a:r>
              <a:r>
                <a:rPr lang="en-US" altLang="ko-KR" dirty="0">
                  <a:latin typeface="HY바다L" pitchFamily="18" charset="-127"/>
                  <a:ea typeface="HY바다L" pitchFamily="18" charset="-127"/>
                </a:rPr>
                <a:t> </a:t>
              </a:r>
              <a:r>
                <a:rPr lang="ko-KR" altLang="en-US" dirty="0">
                  <a:latin typeface="HY바다L" pitchFamily="18" charset="-127"/>
                  <a:ea typeface="HY바다L" pitchFamily="18" charset="-127"/>
                </a:rPr>
                <a:t>자유   </a:t>
              </a:r>
              <a:endParaRPr lang="en-US" altLang="ko-KR" dirty="0">
                <a:latin typeface="HY바다L" pitchFamily="18" charset="-127"/>
                <a:ea typeface="HY바다L" pitchFamily="18" charset="-127"/>
              </a:endParaRPr>
            </a:p>
          </p:txBody>
        </p:sp>
      </p:grpSp>
      <p:sp>
        <p:nvSpPr>
          <p:cNvPr id="26" name="TextBox 25"/>
          <p:cNvSpPr txBox="1"/>
          <p:nvPr/>
        </p:nvSpPr>
        <p:spPr>
          <a:xfrm>
            <a:off x="5074329" y="75277"/>
            <a:ext cx="40696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ko-KR" altLang="en-US" dirty="0">
                <a:latin typeface="HY바다L" pitchFamily="18" charset="-127"/>
                <a:ea typeface="HY바다L" pitchFamily="18" charset="-127"/>
              </a:rPr>
              <a:t>자원봉사자를 이용한 말벗</a:t>
            </a:r>
            <a:endParaRPr lang="en-US" altLang="ko-KR" dirty="0">
              <a:latin typeface="HY바다L" pitchFamily="18" charset="-127"/>
              <a:ea typeface="HY바다L" pitchFamily="18" charset="-127"/>
            </a:endParaRPr>
          </a:p>
          <a:p>
            <a:r>
              <a:rPr lang="en-US" altLang="ko-KR" dirty="0">
                <a:latin typeface="HY바다L" pitchFamily="18" charset="-127"/>
                <a:ea typeface="HY바다L" pitchFamily="18" charset="-127"/>
              </a:rPr>
              <a:t> </a:t>
            </a:r>
            <a:r>
              <a:rPr lang="ko-KR" altLang="en-US" dirty="0">
                <a:latin typeface="HY바다L" pitchFamily="18" charset="-127"/>
                <a:ea typeface="HY바다L" pitchFamily="18" charset="-127"/>
              </a:rPr>
              <a:t> 연계 및 신청</a:t>
            </a:r>
            <a:endParaRPr lang="en-US" altLang="ko-KR" dirty="0">
              <a:latin typeface="HY바다L" pitchFamily="18" charset="-127"/>
              <a:ea typeface="HY바다L" pitchFamily="18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dirty="0">
                <a:latin typeface="HY바다L" pitchFamily="18" charset="-127"/>
                <a:ea typeface="HY바다L" pitchFamily="18" charset="-127"/>
              </a:rPr>
              <a:t>광주 동물보호소 유기견 입양신청</a:t>
            </a:r>
            <a:endParaRPr lang="en-US" altLang="ko-KR" dirty="0">
              <a:latin typeface="HY바다L" pitchFamily="18" charset="-127"/>
              <a:ea typeface="HY바다L" pitchFamily="18" charset="-127"/>
            </a:endParaRPr>
          </a:p>
          <a:p>
            <a:pPr>
              <a:buFont typeface="Wingdings" pitchFamily="2" charset="2"/>
              <a:buChar char="ü"/>
            </a:pPr>
            <a:r>
              <a:rPr lang="ko-KR" altLang="en-US" dirty="0">
                <a:latin typeface="HY바다L" pitchFamily="18" charset="-127"/>
                <a:ea typeface="HY바다L" pitchFamily="18" charset="-127"/>
              </a:rPr>
              <a:t>보행보조기 지원 기관 연계 및 신청 </a:t>
            </a:r>
            <a:endParaRPr lang="en-US" altLang="ko-KR" dirty="0">
              <a:latin typeface="HY바다L" pitchFamily="18" charset="-127"/>
              <a:ea typeface="HY바다L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1612380"/>
      </p:ext>
    </p:extLst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8" grpId="0" animBg="1"/>
      <p:bldP spid="19" grpId="0" animBg="1"/>
      <p:bldP spid="21" grpId="0" animBg="1"/>
      <p:bldP spid="22" grpId="0" animBg="1"/>
      <p:bldP spid="20" grpId="0" animBg="1"/>
      <p:bldP spid="23" grpId="0" animBg="1"/>
      <p:bldP spid="24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cfile221.uf.daum.net/image/155AE6554E3BC0DF2B678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36" b="98729" l="340" r="97279">
                        <a14:foregroundMark x1="2891" y1="27542" x2="4592" y2="32203"/>
                        <a14:foregroundMark x1="24490" y1="33475" x2="28741" y2="43008"/>
                        <a14:foregroundMark x1="85714" y1="45763" x2="91156" y2="58263"/>
                        <a14:foregroundMark x1="78061" y1="88983" x2="90306" y2="79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77248">
            <a:off x="-22371" y="145904"/>
            <a:ext cx="1061341" cy="8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직선 연결선 5"/>
          <p:cNvCxnSpPr/>
          <p:nvPr/>
        </p:nvCxnSpPr>
        <p:spPr>
          <a:xfrm>
            <a:off x="814884" y="838723"/>
            <a:ext cx="1668884" cy="0"/>
          </a:xfrm>
          <a:prstGeom prst="line">
            <a:avLst/>
          </a:prstGeom>
          <a:ln>
            <a:gradFill flip="none" rotWithShape="1">
              <a:gsLst>
                <a:gs pos="0">
                  <a:schemeClr val="tx1">
                    <a:lumMod val="75000"/>
                    <a:lumOff val="25000"/>
                  </a:schemeClr>
                </a:gs>
                <a:gs pos="100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/>
          <p:cNvSpPr txBox="1"/>
          <p:nvPr/>
        </p:nvSpPr>
        <p:spPr>
          <a:xfrm>
            <a:off x="714348" y="-22043"/>
            <a:ext cx="58579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/>
              <a:t>❊</a:t>
            </a:r>
            <a:r>
              <a:rPr lang="ko-KR" altLang="en-US" sz="1400" dirty="0">
                <a:latin typeface="HY바다L" pitchFamily="18" charset="-127"/>
                <a:ea typeface="HY바다L" pitchFamily="18" charset="-127"/>
              </a:rPr>
              <a:t>기 획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26487" y="186233"/>
            <a:ext cx="23391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3600" dirty="0">
                <a:gradFill>
                  <a:gsLst>
                    <a:gs pos="0">
                      <a:schemeClr val="bg2">
                        <a:lumMod val="50000"/>
                      </a:schemeClr>
                    </a:gs>
                    <a:gs pos="100000">
                      <a:schemeClr val="bg2">
                        <a:lumMod val="75000"/>
                      </a:schemeClr>
                    </a:gs>
                  </a:gsLst>
                  <a:lin ang="0" scaled="1"/>
                </a:gradFill>
                <a:latin typeface="HY바다L" pitchFamily="18" charset="-127"/>
                <a:ea typeface="HY바다L" pitchFamily="18" charset="-127"/>
                <a:cs typeface="Times New Roman" pitchFamily="18" charset="0"/>
              </a:rPr>
              <a:t>실행 방안 </a:t>
            </a:r>
          </a:p>
        </p:txBody>
      </p:sp>
      <p:grpSp>
        <p:nvGrpSpPr>
          <p:cNvPr id="10" name="그룹 9"/>
          <p:cNvGrpSpPr/>
          <p:nvPr/>
        </p:nvGrpSpPr>
        <p:grpSpPr>
          <a:xfrm>
            <a:off x="1571604" y="1142990"/>
            <a:ext cx="1347798" cy="438152"/>
            <a:chOff x="1428728" y="1214428"/>
            <a:chExt cx="1347798" cy="438152"/>
          </a:xfrm>
        </p:grpSpPr>
        <p:sp>
          <p:nvSpPr>
            <p:cNvPr id="11" name="모서리가 둥근 직사각형 10"/>
            <p:cNvSpPr/>
            <p:nvPr/>
          </p:nvSpPr>
          <p:spPr>
            <a:xfrm rot="5400000">
              <a:off x="1883551" y="759605"/>
              <a:ext cx="438152" cy="1347798"/>
            </a:xfrm>
            <a:prstGeom prst="roundRect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2" name="직사각형 11"/>
            <p:cNvSpPr/>
            <p:nvPr/>
          </p:nvSpPr>
          <p:spPr>
            <a:xfrm>
              <a:off x="1500166" y="1214428"/>
              <a:ext cx="1210589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/>
              <a:r>
                <a:rPr lang="ko-KR" altLang="en-US" sz="2000" dirty="0">
                  <a:latin typeface="HY바다L" pitchFamily="18" charset="-127"/>
                  <a:ea typeface="HY바다L" pitchFamily="18" charset="-127"/>
                </a:rPr>
                <a:t>심리정서</a:t>
              </a:r>
            </a:p>
          </p:txBody>
        </p:sp>
      </p:grpSp>
      <p:grpSp>
        <p:nvGrpSpPr>
          <p:cNvPr id="13" name="그룹 12"/>
          <p:cNvGrpSpPr/>
          <p:nvPr/>
        </p:nvGrpSpPr>
        <p:grpSpPr>
          <a:xfrm>
            <a:off x="6000760" y="1142990"/>
            <a:ext cx="1285884" cy="438152"/>
            <a:chOff x="1490642" y="1214428"/>
            <a:chExt cx="1347798" cy="438152"/>
          </a:xfrm>
        </p:grpSpPr>
        <p:sp>
          <p:nvSpPr>
            <p:cNvPr id="14" name="모서리가 둥근 직사각형 13"/>
            <p:cNvSpPr/>
            <p:nvPr/>
          </p:nvSpPr>
          <p:spPr>
            <a:xfrm rot="5400000">
              <a:off x="1945465" y="759605"/>
              <a:ext cx="438152" cy="1347798"/>
            </a:xfrm>
            <a:prstGeom prst="roundRect">
              <a:avLst/>
            </a:prstGeom>
            <a:noFill/>
            <a:ln>
              <a:solidFill>
                <a:srgbClr val="00B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1511227" y="1223952"/>
              <a:ext cx="1122423" cy="400110"/>
            </a:xfrm>
            <a:prstGeom prst="rect">
              <a:avLst/>
            </a:prstGeom>
            <a:ln>
              <a:noFill/>
            </a:ln>
          </p:spPr>
          <p:txBody>
            <a:bodyPr wrap="none">
              <a:spAutoFit/>
            </a:bodyPr>
            <a:lstStyle/>
            <a:p>
              <a:pPr lvl="0" algn="ctr"/>
              <a:r>
                <a:rPr lang="ko-KR" altLang="en-US" sz="2000" dirty="0">
                  <a:latin typeface="HY바다L" pitchFamily="18" charset="-127"/>
                  <a:ea typeface="HY바다L" pitchFamily="18" charset="-127"/>
                </a:rPr>
                <a:t>  건   강</a:t>
              </a:r>
            </a:p>
          </p:txBody>
        </p:sp>
      </p:grpSp>
      <p:pic>
        <p:nvPicPr>
          <p:cNvPr id="17" name="그림 16" descr="이미지 1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071538" y="1995686"/>
            <a:ext cx="2214578" cy="662334"/>
          </a:xfrm>
          <a:prstGeom prst="rect">
            <a:avLst/>
          </a:prstGeom>
        </p:spPr>
      </p:pic>
      <p:pic>
        <p:nvPicPr>
          <p:cNvPr id="18" name="그림 17" descr="이미지 1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572132" y="1857370"/>
            <a:ext cx="2286016" cy="857256"/>
          </a:xfrm>
          <a:prstGeom prst="rect">
            <a:avLst/>
          </a:prstGeom>
        </p:spPr>
      </p:pic>
      <p:pic>
        <p:nvPicPr>
          <p:cNvPr id="16" name="그림 15" descr="이미지 14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000100" y="3143254"/>
            <a:ext cx="2428892" cy="472290"/>
          </a:xfrm>
          <a:prstGeom prst="rect">
            <a:avLst/>
          </a:prstGeom>
        </p:spPr>
      </p:pic>
      <p:pic>
        <p:nvPicPr>
          <p:cNvPr id="22" name="그림 21" descr="12-1.jpg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 rot="16200000" flipV="1">
            <a:off x="2686094" y="2100202"/>
            <a:ext cx="3528398" cy="8995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0587232"/>
      </p:ext>
    </p:extLst>
  </p:cSld>
  <p:clrMapOvr>
    <a:masterClrMapping/>
  </p:clrMapOvr>
  <p:transition spd="med">
    <p:wedg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이용섭\Desktop\0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0"/>
            <a:ext cx="9180512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cfile221.uf.daum.net/image/155AE6554E3BC0DF2B678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636" b="98729" l="340" r="97279">
                        <a14:foregroundMark x1="2891" y1="27542" x2="4592" y2="32203"/>
                        <a14:foregroundMark x1="24490" y1="33475" x2="28741" y2="43008"/>
                        <a14:foregroundMark x1="85714" y1="45763" x2="91156" y2="58263"/>
                        <a14:foregroundMark x1="78061" y1="88983" x2="90306" y2="798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525045">
            <a:off x="3062329" y="1830493"/>
            <a:ext cx="1061341" cy="851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658128" y="2202418"/>
            <a:ext cx="1827744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4200" dirty="0">
                <a:solidFill>
                  <a:schemeClr val="tx1">
                    <a:lumMod val="65000"/>
                    <a:lumOff val="35000"/>
                  </a:schemeClr>
                </a:solidFill>
                <a:latin typeface="나눔손글씨 붓" pitchFamily="66" charset="-127"/>
                <a:ea typeface="나눔손글씨 붓" pitchFamily="66" charset="-127"/>
                <a:cs typeface="Times New Roman" pitchFamily="18" charset="0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460596543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920</TotalTime>
  <Words>256</Words>
  <Application>Microsoft Office PowerPoint</Application>
  <PresentationFormat>화면 슬라이드 쇼(16:9)</PresentationFormat>
  <Paragraphs>103</Paragraphs>
  <Slides>10</Slides>
  <Notes>10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10</vt:i4>
      </vt:variant>
    </vt:vector>
  </HeadingPairs>
  <TitlesOfParts>
    <vt:vector size="17" baseType="lpstr">
      <vt:lpstr>HY바다L</vt:lpstr>
      <vt:lpstr>Times New Roman</vt:lpstr>
      <vt:lpstr>Arial</vt:lpstr>
      <vt:lpstr>나눔손글씨 붓</vt:lpstr>
      <vt:lpstr>맑은 고딕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이용섭</dc:creator>
  <cp:lastModifiedBy>Administrator</cp:lastModifiedBy>
  <cp:revision>103</cp:revision>
  <dcterms:created xsi:type="dcterms:W3CDTF">2013-07-18T08:18:34Z</dcterms:created>
  <dcterms:modified xsi:type="dcterms:W3CDTF">2023-04-13T08:53:50Z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Fasoo_Trace_ID" pid="2">
    <vt:lpwstr>eyJub2RlMSI6eyJkc2QiOiIwMTAwMDAwMDAwMDAyNjQzIiwibG9nVGltZSI6IjIwMjMtMDQtMTNUMDg6NTI6NDhaIiwicElEIjo0MTk0MzA0LCJ0cmFjZUlkIjoiNjFDMTE2NTA4ODY4NDU4N0FCNDU2OEI2M0MwRDBEMDMiLCJ1c2VyQ29kZSI6IjEwODAxNCJ9LCJub2RlMiI6eyJkc2QiOiIwMTAwMDAwMDAwMDAyNjQzIiwibG9nVGltZSI6IjIwMjMtMDQtMTNUMDg6NTI6NDhaIiwicElEIjo0MTk0MzA0LCJ0cmFjZUlkIjoiNjFDMTE2NTA4ODY4NDU4N0FCNDU2OEI2M0MwRDBEMDMiLCJ1c2VyQ29kZSI6IjEwODAxNCJ9LCJub2RlMyI6eyJkc2QiOiIwMTAwMDAwMDAwMDAyNjQzIiwibG9nVGltZSI6IjIwMjMtMDQtMTNUMDg6NTI6NDhaIiwicElEIjo0MTk0MzA0LCJ0cmFjZUlkIjoiNjFDMTE2NTA4ODY4NDU4N0FCNDU2OEI2M0MwRDBEMDMiLCJ1c2VyQ29kZSI6IjEwODAxNCJ9LCJub2RlNCI6eyJkc2QiOiIwMTAwMDAwMDAwMDAyNjQzIiwibG9nVGltZSI6IjIwMjMtMDQtMTNUMDg6NTM6NTZaIiwicElEIjo0MTk0MzA0LCJ0cmFjZUlkIjoiRDM5RTMwMTlEREQxNERFNEJDMzJBMzk3REY0RkExNzIiLCJ1c2VyQ29kZSI6IjEwODAxNCJ9LCJub2RlNSI6eyJkc2QiOiIwMDAwMDAwMDAwMDAwMDAwIiwibG9nVGltZSI6IjIwMjMtMDQtMTNUMDg6NTc6MTBaIiwicElEIjoyMDQ4LCJ0cmFjZUlkIjoiNTI2MTJFNTk2NDg4NDVCOTk3MUM2NzAzMURERkU0NzUiLCJ1c2VyQ29kZSI6IjEwODAxNCJ9LCJub2RlQ291bnQiOjN9</vt:lpwstr>
  </property>
</Properties>
</file>