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1192" r:id="rId2"/>
    <p:sldId id="1153" r:id="rId3"/>
    <p:sldId id="1155" r:id="rId4"/>
    <p:sldId id="1095" r:id="rId5"/>
    <p:sldId id="1181" r:id="rId6"/>
    <p:sldId id="1187" r:id="rId7"/>
    <p:sldId id="1180" r:id="rId8"/>
    <p:sldId id="1175" r:id="rId9"/>
    <p:sldId id="1174" r:id="rId10"/>
    <p:sldId id="1176" r:id="rId11"/>
    <p:sldId id="1183" r:id="rId12"/>
    <p:sldId id="1182" r:id="rId13"/>
    <p:sldId id="1185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81" d="100"/>
          <a:sy n="81" d="100"/>
        </p:scale>
        <p:origin x="70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4C14E-F0B9-46D2-8F43-5884C39006A5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B6D0E-BDF6-41D4-8DFC-E0D580F6C0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929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1AFA22-C6BF-4D47-978F-7F7876498A36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8459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1AFA22-C6BF-4D47-978F-7F7876498A3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79208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1AFA22-C6BF-4D47-978F-7F7876498A3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90667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1AFA22-C6BF-4D47-978F-7F7876498A3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9448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1AFA22-C6BF-4D47-978F-7F7876498A3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52292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1AFA22-C6BF-4D47-978F-7F7876498A3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3331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1AFA22-C6BF-4D47-978F-7F7876498A3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55992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1AFA22-C6BF-4D47-978F-7F7876498A3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1306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1AFA22-C6BF-4D47-978F-7F7876498A36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30534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/>
          </a:p>
        </p:txBody>
      </p:sp>
      <p:sp>
        <p:nvSpPr>
          <p:cNvPr id="819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835" indent="-285706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2823" indent="-228565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99953" indent="-228565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082" indent="-228565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211" indent="-2285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341" indent="-2285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8470" indent="-2285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5600" indent="-2285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6B8EE6C-7A0F-4A16-ACF7-A658F7FFD9B3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61967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1AFA22-C6BF-4D47-978F-7F7876498A36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8851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98C1D5-978C-4572-9921-415909E6BE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6FF4B9D-5938-4AB9-8760-29D08D1B70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0E9312F-5BD9-4C9E-B8BE-38B1E76AC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18062A5-1540-4BA5-88CA-5B884CC6C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8CEF7B4-0137-42EE-AEFD-660904D07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7512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4D7870-E9A3-48D9-86E5-8BD0DF372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4F88E54-B32B-4501-A19F-C322C0BD34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3436D6-B60A-40B0-9078-EE1DC7228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20CE2F7-9410-4DF4-BC56-98327160F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9B51F1-FA41-4FB7-AF5C-34856797A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28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50079B-1B5D-4AAD-8E2C-FF876C03C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A9BF11A-214B-4DEA-9196-7E7FFBF8E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034A5B-3065-4B8D-83EB-6FFE13E1F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BD47535-A19C-408B-BFB2-A808660A0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E39A7AC-0D6E-450B-847F-D3F135761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170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8EAFB0-6478-4643-982B-48D032417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BE297C-A95C-4C2C-9739-8ECAA1EF84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16E1B1-8188-41C3-83FC-B0EF815440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54FD703-D1B3-4AE9-95E3-D13E8FA34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7926ADA-D7EC-43E8-B9FC-BCA38255B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C2DBFB8-A6A6-4CE2-8C6E-7DC9321DE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5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799FF1-BB0A-4121-8137-EF7480349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10B3B39-D639-41CC-BBB3-6C9ADDAF2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AB14795-C1EF-48B6-833C-3DDBD2CBF1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2CCEEEE-BE93-48E5-8EAE-D716B1CC01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F5C6A63-2472-4836-B8EB-D701E72EF6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34C15BA-0E54-4697-BD8C-033BFE209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268482C-38D8-4BDA-ABF1-AFC893690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2DCCD5E-5E06-49D0-900D-3D1DA9ACD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8080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083131-9B52-4240-B427-150CAFC63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FAF57DB-E5BB-462F-9315-8F2260246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0B98BD2-A4A8-4EC6-B188-0135BC491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8E0BB0A-8E99-450F-AB6E-7D5D9D102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1599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7956DBF-D0F8-42A9-BE9A-F7A2F4548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60DE468-8A01-4F19-A052-017D0EA43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0B6C19B-BEC8-445C-86EC-AB153B39A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140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006407-621E-4AD9-9BB6-BF8ECA73C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4CE01E-9341-4FAB-9BEE-7749CF3D4D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D550946-FA9A-4305-A40A-91010A635B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F2C5B22-DE37-400B-901B-BFFF2451E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D2811D5-E782-4847-B8B0-D7B060DD1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CD6C999-4177-4322-A4B0-9B13E232A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9481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F9B7B0-CE13-4C5F-934B-13786C498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5D2C8A0-082B-4C38-9DF3-E2B5961AAE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B1D543B-E541-40D1-A673-5459304F2D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281F941-53AD-4136-84AC-597331586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DBB2106-7D3B-43D7-B64D-BA89EAF7D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1CE2130-3CCA-43E7-B635-CD0AEE44F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3430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7EC429-0005-4DAD-ACB5-4B204129A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3CC6E99-5437-453F-8288-BB2F68FBAB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961C36-6A84-4137-AD44-503FE233E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38D8895-2E35-4145-8203-F67CC129F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C5561E-A863-4277-AD6A-84FFA1960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6067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B34ABC5-F9F3-4D6F-AB6E-B5684BFCAC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26FCD2-73DF-45CF-9A65-BADA0B4A93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5431D9-DBD6-419A-9496-1DFA73E13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6556F32-A62C-460A-9792-741428DE4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F35D4B-F2A7-439B-B0B8-CCE878407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01832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7808" y="272323"/>
            <a:ext cx="10978179" cy="636118"/>
          </a:xfrm>
        </p:spPr>
        <p:txBody>
          <a:bodyPr lIns="81327" tIns="40663" rIns="81327" bIns="40663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607809" y="6216530"/>
            <a:ext cx="2847191" cy="503797"/>
          </a:xfrm>
          <a:prstGeom prst="rect">
            <a:avLst/>
          </a:prstGeom>
        </p:spPr>
        <p:txBody>
          <a:bodyPr lIns="81327" tIns="40663" rIns="81327" bIns="40663"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4165003" y="6216530"/>
            <a:ext cx="3863788" cy="503797"/>
          </a:xfrm>
          <a:prstGeom prst="rect">
            <a:avLst/>
          </a:prstGeom>
        </p:spPr>
        <p:txBody>
          <a:bodyPr lIns="81327" tIns="40663" rIns="81327" bIns="40663"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738795" y="6216530"/>
            <a:ext cx="2847191" cy="503797"/>
          </a:xfrm>
          <a:prstGeom prst="rect">
            <a:avLst/>
          </a:prstGeom>
        </p:spPr>
        <p:txBody>
          <a:bodyPr lIns="81327" tIns="40663" rIns="81327" bIns="40663"/>
          <a:lstStyle>
            <a:lvl1pPr>
              <a:defRPr/>
            </a:lvl1pPr>
          </a:lstStyle>
          <a:p>
            <a:fld id="{CFC61DA4-28CA-4DCD-9190-0853BE8B261F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327131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본문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직선 연결선 9"/>
          <p:cNvCxnSpPr/>
          <p:nvPr userDrawn="1"/>
        </p:nvCxnSpPr>
        <p:spPr>
          <a:xfrm>
            <a:off x="335360" y="452669"/>
            <a:ext cx="960107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 userDrawn="1"/>
        </p:nvCxnSpPr>
        <p:spPr>
          <a:xfrm>
            <a:off x="335360" y="1124744"/>
            <a:ext cx="960107" cy="0"/>
          </a:xfrm>
          <a:prstGeom prst="line">
            <a:avLst/>
          </a:prstGeom>
          <a:ln w="127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9" t="31743" r="63718" b="27521"/>
          <a:stretch/>
        </p:blipFill>
        <p:spPr bwMode="auto">
          <a:xfrm>
            <a:off x="10437429" y="-1158"/>
            <a:ext cx="1754571" cy="164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직사각형 12"/>
          <p:cNvSpPr/>
          <p:nvPr userDrawn="1"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pic>
        <p:nvPicPr>
          <p:cNvPr id="14" name="Picture 2" descr="\\LS-CHL456\share\중앙아동보호전문기관 new CI\중앙ci(영문혼합).png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04514" y="6142553"/>
            <a:ext cx="1391476" cy="373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그림 14" descr="보건복지부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8984" b="8984"/>
          <a:stretch>
            <a:fillRect/>
          </a:stretch>
        </p:blipFill>
        <p:spPr bwMode="auto">
          <a:xfrm>
            <a:off x="9429760" y="6108875"/>
            <a:ext cx="1274752" cy="441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988142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및 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7488" y="692696"/>
            <a:ext cx="9614859" cy="864096"/>
          </a:xfrm>
          <a:prstGeom prst="roundRect">
            <a:avLst/>
          </a:prstGeom>
          <a:solidFill>
            <a:srgbClr val="FFC000"/>
          </a:solidFill>
        </p:spPr>
        <p:txBody>
          <a:bodyPr>
            <a:normAutofit/>
          </a:bodyPr>
          <a:lstStyle>
            <a:lvl1pPr algn="l">
              <a:defRPr sz="3000" spc="-300"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pic>
        <p:nvPicPr>
          <p:cNvPr id="7" name="Picture 1" descr="C:\Users\Administrator\Desktop\현황\중앙ci(영문혼합)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6627" y="116632"/>
            <a:ext cx="2579213" cy="493872"/>
          </a:xfrm>
          <a:prstGeom prst="rect">
            <a:avLst/>
          </a:prstGeom>
          <a:noFill/>
        </p:spPr>
      </p:pic>
      <p:sp>
        <p:nvSpPr>
          <p:cNvPr id="8" name="직사각형 7"/>
          <p:cNvSpPr/>
          <p:nvPr userDrawn="1"/>
        </p:nvSpPr>
        <p:spPr>
          <a:xfrm>
            <a:off x="0" y="6525344"/>
            <a:ext cx="5999989" cy="216024"/>
          </a:xfrm>
          <a:prstGeom prst="rect">
            <a:avLst/>
          </a:prstGeom>
          <a:solidFill>
            <a:srgbClr val="FFC00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57516" y1="80412" x2="81046" y2="84536"/>
                        <a14:foregroundMark x1="58824" y1="82474" x2="79739" y2="896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3723">
            <a:off x="10775877" y="-58709"/>
            <a:ext cx="1407416" cy="13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7883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개체 틀 1"/>
          <p:cNvSpPr>
            <a:spLocks noGrp="1"/>
          </p:cNvSpPr>
          <p:nvPr>
            <p:ph type="title"/>
          </p:nvPr>
        </p:nvSpPr>
        <p:spPr>
          <a:xfrm>
            <a:off x="285708" y="122125"/>
            <a:ext cx="11620584" cy="701731"/>
          </a:xfrm>
          <a:prstGeom prst="rect">
            <a:avLst/>
          </a:prstGeom>
          <a:effectLst/>
        </p:spPr>
        <p:txBody>
          <a:bodyPr vert="horz" wrap="square" lIns="91440" tIns="45720" rIns="91440" bIns="45720" rtlCol="0" anchor="t">
            <a:spAutoFit/>
            <a:scene3d>
              <a:camera prst="orthographicFront"/>
              <a:lightRig rig="threePt" dir="t"/>
            </a:scene3d>
            <a:sp3d>
              <a:contourClr>
                <a:schemeClr val="bg1"/>
              </a:contourClr>
            </a:sp3d>
          </a:bodyPr>
          <a:lstStyle>
            <a:lvl1pPr>
              <a:defRPr lang="ko-KR" altLang="en-US" dirty="0"/>
            </a:lvl1pPr>
          </a:lstStyle>
          <a:p>
            <a:pPr marL="0" lvl="0"/>
            <a:r>
              <a:rPr lang="ko-KR" altLang="en-US" dirty="0"/>
              <a:t>슬라이드 타이틀</a:t>
            </a:r>
          </a:p>
        </p:txBody>
      </p:sp>
    </p:spTree>
    <p:extLst>
      <p:ext uri="{BB962C8B-B14F-4D97-AF65-F5344CB8AC3E}">
        <p14:creationId xmlns:p14="http://schemas.microsoft.com/office/powerpoint/2010/main" val="474293088"/>
      </p:ext>
    </p:extLst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EE9DB59-9B6A-4792-A7F9-7044986A3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D0397D4-FBC4-46A7-B01E-91812AC86D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4A69C5-80C3-4683-ABF3-BE5ADAE76F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82E8DAB-9D10-4987-A4EF-E1AE48CCF3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989F895-1627-4AC2-A8F8-3B4C854664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6465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EA54A7F-190A-4A5B-BE95-02D10FDF738B}"/>
              </a:ext>
            </a:extLst>
          </p:cNvPr>
          <p:cNvSpPr/>
          <p:nvPr/>
        </p:nvSpPr>
        <p:spPr>
          <a:xfrm>
            <a:off x="2860646" y="1889620"/>
            <a:ext cx="5788404" cy="296131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8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아동학대</a:t>
            </a:r>
          </a:p>
        </p:txBody>
      </p:sp>
    </p:spTree>
    <p:extLst>
      <p:ext uri="{BB962C8B-B14F-4D97-AF65-F5344CB8AC3E}">
        <p14:creationId xmlns:p14="http://schemas.microsoft.com/office/powerpoint/2010/main" val="267176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>
                <a:latin typeface="THE외계인설명서" pitchFamily="18" charset="-127"/>
                <a:ea typeface="THE외계인설명서" pitchFamily="18" charset="-127"/>
                <a:cs typeface="THE외계인설명서" pitchFamily="18" charset="-127"/>
              </a:rPr>
              <a:t> </a:t>
            </a:r>
            <a:r>
              <a:rPr lang="ko-KR" altLang="en-US" sz="32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아동학대 정의 </a:t>
            </a:r>
            <a:r>
              <a:rPr lang="en-US" altLang="ko-KR" sz="16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(</a:t>
            </a:r>
            <a:r>
              <a:rPr lang="ko-KR" altLang="en-US" sz="16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아동복지법 제</a:t>
            </a:r>
            <a:r>
              <a:rPr lang="en-US" altLang="ko-KR" sz="16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3</a:t>
            </a:r>
            <a:r>
              <a:rPr lang="ko-KR" altLang="en-US" sz="16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조</a:t>
            </a:r>
            <a:r>
              <a:rPr lang="en-US" altLang="ko-KR" sz="16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)</a:t>
            </a:r>
            <a:endParaRPr lang="ko-KR" altLang="en-US" sz="16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HE외계인설명서" pitchFamily="18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0"/>
          <a:stretch/>
        </p:blipFill>
        <p:spPr>
          <a:xfrm>
            <a:off x="2196621" y="1659210"/>
            <a:ext cx="3178022" cy="4330409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468" y="108086"/>
            <a:ext cx="1368152" cy="584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55F776D-78EA-49B9-BCF7-E8BABC76108C}"/>
              </a:ext>
            </a:extLst>
          </p:cNvPr>
          <p:cNvSpPr txBox="1"/>
          <p:nvPr/>
        </p:nvSpPr>
        <p:spPr>
          <a:xfrm>
            <a:off x="5585012" y="1864134"/>
            <a:ext cx="6185646" cy="1960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  <a:defRPr/>
            </a:pPr>
            <a:r>
              <a:rPr lang="ko-KR" altLang="en-US" sz="3200" b="1" spc="-150" dirty="0">
                <a:solidFill>
                  <a:srgbClr val="F01CD2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아동학대란</a:t>
            </a:r>
            <a:r>
              <a:rPr lang="en-US" altLang="ko-KR" sz="3200" b="1" spc="-150" dirty="0">
                <a:solidFill>
                  <a:srgbClr val="F01CD2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?</a:t>
            </a:r>
          </a:p>
          <a:p>
            <a:pPr>
              <a:defRPr/>
            </a:pPr>
            <a:endParaRPr lang="en-US" altLang="ko-KR" sz="800" b="1" spc="-150" dirty="0">
              <a:solidFill>
                <a:srgbClr val="6A5506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HE외계인설명서" pitchFamily="18" charset="-127"/>
            </a:endParaRPr>
          </a:p>
          <a:p>
            <a:pPr>
              <a:lnSpc>
                <a:spcPts val="2800"/>
              </a:lnSpc>
              <a:defRPr/>
            </a:pPr>
            <a:r>
              <a:rPr lang="ko-KR" altLang="en-US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보호자를 포함한</a:t>
            </a:r>
            <a:r>
              <a:rPr lang="en-US" altLang="ko-KR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 </a:t>
            </a:r>
            <a:r>
              <a:rPr lang="ko-KR" altLang="en-US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성인이 </a:t>
            </a:r>
            <a:r>
              <a:rPr lang="ko-KR" altLang="en-US" b="1" spc="-17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아동의 건강 또는 </a:t>
            </a:r>
            <a:r>
              <a:rPr lang="ko-KR" altLang="en-US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복지를 해치거나 정상적 발달을 저해할 수 </a:t>
            </a:r>
            <a:r>
              <a:rPr lang="ko-KR" altLang="en-US" b="1" spc="-8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있는 </a:t>
            </a:r>
            <a:r>
              <a:rPr lang="ko-KR" altLang="en-US" b="1" spc="-80" dirty="0" err="1">
                <a:solidFill>
                  <a:srgbClr val="F01CD2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신체적∙정신적∙성적</a:t>
            </a:r>
            <a:r>
              <a:rPr lang="ko-KR" altLang="en-US" b="1" spc="-80" dirty="0">
                <a:solidFill>
                  <a:srgbClr val="F01CD2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 폭력이나 가혹</a:t>
            </a:r>
            <a:r>
              <a:rPr lang="ko-KR" altLang="en-US" b="1" dirty="0">
                <a:solidFill>
                  <a:srgbClr val="F01CD2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행위</a:t>
            </a:r>
            <a:r>
              <a:rPr lang="ko-KR" altLang="en-US" b="1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를 하는 것과 </a:t>
            </a:r>
            <a:r>
              <a:rPr lang="ko-KR" altLang="en-US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아동의 보호자가</a:t>
            </a:r>
            <a:endParaRPr lang="en-US" altLang="ko-KR" b="1" spc="-150" dirty="0">
              <a:solidFill>
                <a:srgbClr val="6A5506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HE외계인설명서" pitchFamily="18" charset="-127"/>
            </a:endParaRPr>
          </a:p>
          <a:p>
            <a:pPr>
              <a:lnSpc>
                <a:spcPts val="2800"/>
              </a:lnSpc>
              <a:defRPr/>
            </a:pPr>
            <a:r>
              <a:rPr lang="ko-KR" altLang="en-US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아동을 </a:t>
            </a:r>
            <a:r>
              <a:rPr lang="ko-KR" altLang="en-US" b="1" spc="-150" dirty="0">
                <a:solidFill>
                  <a:srgbClr val="F01CD2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유기하거나 방임</a:t>
            </a:r>
            <a:r>
              <a:rPr lang="ko-KR" altLang="en-US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하는 것</a:t>
            </a:r>
            <a:endParaRPr lang="en-US" altLang="ko-KR" b="1" spc="-150" dirty="0">
              <a:solidFill>
                <a:srgbClr val="6A5506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HE외계인설명서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BF0772F-3DA0-4A13-9835-A6D47D423A5E}"/>
              </a:ext>
            </a:extLst>
          </p:cNvPr>
          <p:cNvSpPr txBox="1"/>
          <p:nvPr/>
        </p:nvSpPr>
        <p:spPr>
          <a:xfrm>
            <a:off x="5585012" y="4224000"/>
            <a:ext cx="6185646" cy="821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  <a:defRPr/>
            </a:pPr>
            <a:r>
              <a:rPr lang="ko-KR" altLang="en-US" sz="3200" b="1" spc="-150" dirty="0">
                <a:solidFill>
                  <a:srgbClr val="4DA84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아동이란</a:t>
            </a:r>
            <a:r>
              <a:rPr lang="en-US" altLang="ko-KR" sz="3200" b="1" spc="-150" dirty="0">
                <a:solidFill>
                  <a:srgbClr val="4DA84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?</a:t>
            </a:r>
          </a:p>
          <a:p>
            <a:pPr>
              <a:defRPr/>
            </a:pPr>
            <a:endParaRPr lang="en-US" altLang="ko-KR" sz="400" b="1" spc="-150" dirty="0">
              <a:solidFill>
                <a:srgbClr val="6A5506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HE외계인설명서" pitchFamily="18" charset="-127"/>
            </a:endParaRPr>
          </a:p>
          <a:p>
            <a:pPr>
              <a:lnSpc>
                <a:spcPts val="2800"/>
              </a:lnSpc>
              <a:defRPr/>
            </a:pPr>
            <a:r>
              <a:rPr lang="ko-KR" altLang="en-US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만 </a:t>
            </a:r>
            <a:r>
              <a:rPr lang="en-US" altLang="ko-KR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18</a:t>
            </a:r>
            <a:r>
              <a:rPr lang="ko-KR" altLang="en-US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세 미만</a:t>
            </a:r>
            <a:r>
              <a:rPr lang="en-US" altLang="ko-KR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(</a:t>
            </a:r>
            <a:r>
              <a:rPr lang="ko-KR" altLang="en-US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즉</a:t>
            </a:r>
            <a:r>
              <a:rPr lang="en-US" altLang="ko-KR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, </a:t>
            </a:r>
            <a:r>
              <a:rPr lang="ko-KR" altLang="en-US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고등학생도 포함</a:t>
            </a:r>
            <a:r>
              <a:rPr lang="en-US" altLang="ko-KR" b="1" spc="-150" dirty="0">
                <a:solidFill>
                  <a:srgbClr val="6A550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1743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494950" y="1659579"/>
            <a:ext cx="11341916" cy="145469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그 어떤 폭력도 정당화 될 수 없다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특히 아동에 가해지는 폭력은 미연에 방지되어야 한다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.”</a:t>
            </a:r>
            <a:endParaRPr lang="ko-KR" altLang="en-US" sz="3200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2233" y="3629092"/>
            <a:ext cx="6768752" cy="25771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800" b="1" u="sng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아동들에게 행해지는 폭력이 관습 혹은 전통이란 이름으로 자연스럽게 행해지고 때로는 </a:t>
            </a:r>
            <a:r>
              <a:rPr lang="en-US" altLang="ko-KR" sz="2800" b="1" u="sng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2800" b="1" u="sng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훈육</a:t>
            </a:r>
            <a:r>
              <a:rPr lang="en-US" altLang="ko-KR" sz="2800" b="1" u="sng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  <a:r>
              <a:rPr lang="ko-KR" altLang="en-US" sz="2800" b="1" u="sng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이라는 위장된 행위로 정당화되고 있다고 지적하고 있음</a:t>
            </a:r>
            <a:r>
              <a:rPr lang="en-US" altLang="ko-KR" sz="2800" b="1" u="sng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935761" y="589623"/>
            <a:ext cx="3736805" cy="80317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1" name="TextBox 10"/>
          <p:cNvSpPr txBox="1"/>
          <p:nvPr/>
        </p:nvSpPr>
        <p:spPr>
          <a:xfrm>
            <a:off x="4151784" y="658058"/>
            <a:ext cx="330475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spc="-3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유엔아동권리협약</a:t>
            </a:r>
          </a:p>
        </p:txBody>
      </p:sp>
    </p:spTree>
    <p:extLst>
      <p:ext uri="{BB962C8B-B14F-4D97-AF65-F5344CB8AC3E}">
        <p14:creationId xmlns:p14="http://schemas.microsoft.com/office/powerpoint/2010/main" val="2435361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white">
          <a:xfrm>
            <a:off x="1739154" y="1124090"/>
            <a:ext cx="8928847" cy="5328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306" tIns="40653" rIns="81306" bIns="40653"/>
          <a:lstStyle/>
          <a:p>
            <a:pPr defTabSz="799148">
              <a:lnSpc>
                <a:spcPct val="150000"/>
              </a:lnSpc>
            </a:pPr>
            <a:endParaRPr lang="en-US" altLang="ko-KR" sz="1600" b="1">
              <a:solidFill>
                <a:srgbClr val="323232"/>
              </a:solidFill>
              <a:latin typeface="함초롬돋움" charset="-127"/>
              <a:ea typeface="함초롬돋움" charset="-127"/>
            </a:endParaRPr>
          </a:p>
          <a:p>
            <a:pPr defTabSz="799148">
              <a:lnSpc>
                <a:spcPct val="150000"/>
              </a:lnSpc>
            </a:pPr>
            <a:endParaRPr lang="en-US" altLang="ko-KR" sz="1600" b="1">
              <a:solidFill>
                <a:srgbClr val="323232"/>
              </a:solidFill>
              <a:latin typeface="함초롬돋움" charset="-127"/>
              <a:ea typeface="함초롬돋움" charset="-127"/>
            </a:endParaRPr>
          </a:p>
          <a:p>
            <a:pPr defTabSz="799148"/>
            <a:endParaRPr lang="en-US" altLang="ko-KR" sz="1600" b="1">
              <a:solidFill>
                <a:srgbClr val="323232"/>
              </a:solidFill>
              <a:latin typeface="함초롬돋움" charset="-127"/>
              <a:ea typeface="함초롬돋움" charset="-127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white">
          <a:xfrm>
            <a:off x="6203577" y="1124090"/>
            <a:ext cx="4423077" cy="4298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306" tIns="40653" rIns="81306" bIns="40653">
            <a:spAutoFit/>
          </a:bodyPr>
          <a:lstStyle/>
          <a:p>
            <a:pPr algn="ctr" defTabSz="799148"/>
            <a:endParaRPr lang="en-US" altLang="ko-KR" sz="3400" b="1" dirty="0">
              <a:solidFill>
                <a:srgbClr val="323232"/>
              </a:solidFill>
              <a:latin typeface="한컴 윤고딕 250" pitchFamily="18" charset="-127"/>
              <a:ea typeface="한컴 윤고딕 250" pitchFamily="18" charset="-127"/>
            </a:endParaRPr>
          </a:p>
          <a:p>
            <a:pPr algn="ctr" defTabSz="799148"/>
            <a:r>
              <a:rPr lang="ko-KR" altLang="en-US" sz="4000" b="1" dirty="0">
                <a:solidFill>
                  <a:srgbClr val="32323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아동학대</a:t>
            </a:r>
            <a:endParaRPr lang="en-US" altLang="ko-KR" sz="4000" b="1" dirty="0">
              <a:solidFill>
                <a:srgbClr val="32323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defTabSz="799148"/>
            <a:r>
              <a:rPr lang="ko-KR" altLang="en-US" sz="4000" b="1" dirty="0">
                <a:solidFill>
                  <a:srgbClr val="32323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000" b="1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부모의 잘못</a:t>
            </a:r>
            <a:endParaRPr lang="en-US" altLang="ko-KR" sz="4000" b="1" dirty="0">
              <a:solidFill>
                <a:srgbClr val="0303FB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defTabSz="799148"/>
            <a:endParaRPr lang="en-US" altLang="ko-KR" sz="4000" b="1" dirty="0">
              <a:solidFill>
                <a:srgbClr val="32323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defTabSz="799148"/>
            <a:r>
              <a:rPr lang="ko-KR" altLang="en-US" sz="4000" b="1" dirty="0">
                <a:solidFill>
                  <a:srgbClr val="32323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그것을 예방하지 못한</a:t>
            </a:r>
            <a:r>
              <a:rPr lang="en-US" altLang="ko-KR" sz="4000" b="1" dirty="0">
                <a:solidFill>
                  <a:srgbClr val="32323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</a:p>
          <a:p>
            <a:pPr algn="ctr" defTabSz="799148"/>
            <a:r>
              <a:rPr lang="ko-KR" altLang="en-US" sz="40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사회적 책임</a:t>
            </a:r>
            <a:endParaRPr lang="en-US" altLang="ko-KR" sz="4000" b="1" dirty="0">
              <a:solidFill>
                <a:srgbClr val="32323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Picture 2" descr="C:\Users\박미경\Desktop\naver_com_20170216_1646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154" y="1124090"/>
            <a:ext cx="4107973" cy="4835899"/>
          </a:xfrm>
          <a:prstGeom prst="rect">
            <a:avLst/>
          </a:prstGeom>
          <a:noFill/>
          <a:ln w="38100">
            <a:solidFill>
              <a:srgbClr val="72C40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283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19536" y="247679"/>
            <a:ext cx="8238688" cy="1325563"/>
          </a:xfrm>
        </p:spPr>
        <p:txBody>
          <a:bodyPr>
            <a:normAutofit/>
          </a:bodyPr>
          <a:lstStyle/>
          <a:p>
            <a:r>
              <a:rPr lang="ko-KR" altLang="en-US" sz="45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HE외계인설명서" pitchFamily="18" charset="-127"/>
              </a:rPr>
              <a:t>아동학대 받고 있는 아동의 손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1484784"/>
            <a:ext cx="8352928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843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2">
            <a:extLst>
              <a:ext uri="{FF2B5EF4-FFF2-40B4-BE49-F238E27FC236}">
                <a16:creationId xmlns:a16="http://schemas.microsoft.com/office/drawing/2014/main" id="{C8DF46FE-2025-4C3F-9670-7C2C0D5338B6}"/>
              </a:ext>
            </a:extLst>
          </p:cNvPr>
          <p:cNvSpPr txBox="1">
            <a:spLocks/>
          </p:cNvSpPr>
          <p:nvPr/>
        </p:nvSpPr>
        <p:spPr>
          <a:xfrm>
            <a:off x="1819087" y="537398"/>
            <a:ext cx="5512891" cy="646331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체벌과 훈육의 차이점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56497E8-866A-4D8A-86EE-6E8C8FC93D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772" y="1468102"/>
            <a:ext cx="4266125" cy="49531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6A530E-C490-468E-B81B-5E1F6120EBCA}"/>
              </a:ext>
            </a:extLst>
          </p:cNvPr>
          <p:cNvSpPr txBox="1"/>
          <p:nvPr/>
        </p:nvSpPr>
        <p:spPr>
          <a:xfrm>
            <a:off x="5645792" y="1861826"/>
            <a:ext cx="4748169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체벌이란</a:t>
            </a: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육체적 고통을 줌으로써 아동의 바람직하지 않는 행위를 억제하려는 행위 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39F591-EEAB-4DA6-A0E0-BB758A9FE192}"/>
              </a:ext>
            </a:extLst>
          </p:cNvPr>
          <p:cNvSpPr txBox="1"/>
          <p:nvPr/>
        </p:nvSpPr>
        <p:spPr>
          <a:xfrm>
            <a:off x="5645792" y="3948640"/>
            <a:ext cx="49830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훈육이란</a:t>
            </a: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의지나 감정을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함향해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바람직한 인격형성을 목적으로 달성하는 교육 </a:t>
            </a:r>
          </a:p>
        </p:txBody>
      </p:sp>
    </p:spTree>
    <p:extLst>
      <p:ext uri="{BB962C8B-B14F-4D97-AF65-F5344CB8AC3E}">
        <p14:creationId xmlns:p14="http://schemas.microsoft.com/office/powerpoint/2010/main" val="637454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948661" y="1574257"/>
            <a:ext cx="6332983" cy="452596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자신의 감정을 다스려라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즉각적으로 교정하려고 부정적인             말을 하지 마라</a:t>
            </a: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도구 사용 절대 금지</a:t>
            </a: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아동과 잠시 분리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화가 나 있음을 스스로 인정하고 감정을 조절하는 힘을 키우자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448349" y="640334"/>
            <a:ext cx="8554805" cy="646331"/>
          </a:xfrm>
        </p:spPr>
        <p:txBody>
          <a:bodyPr>
            <a:normAutofit fontScale="90000"/>
          </a:bodyPr>
          <a:lstStyle/>
          <a:p>
            <a:r>
              <a:rPr lang="ko-KR" altLang="en-US" b="1" u="sng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체벌을 하지 않으려면</a:t>
            </a:r>
          </a:p>
        </p:txBody>
      </p:sp>
      <p:pic>
        <p:nvPicPr>
          <p:cNvPr id="11266" name="Picture 2" descr="C:\Users\박미경\Desktop\naver_com_20160513_1720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369" y="1574256"/>
            <a:ext cx="3819082" cy="3912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749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508694" y="548680"/>
            <a:ext cx="8554805" cy="861774"/>
          </a:xfrm>
        </p:spPr>
        <p:txBody>
          <a:bodyPr>
            <a:normAutofit/>
          </a:bodyPr>
          <a:lstStyle/>
          <a:p>
            <a:r>
              <a:rPr lang="ko-KR" altLang="en-US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이것만 지키면</a:t>
            </a:r>
            <a:r>
              <a:rPr lang="en-US" altLang="ko-KR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……(</a:t>
            </a:r>
            <a:r>
              <a:rPr lang="ko-KR" altLang="en-US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공감</a:t>
            </a:r>
            <a:r>
              <a:rPr lang="en-US" altLang="ko-KR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40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27" name="Picture 3" descr="C:\Users\박미경\Desktop\naver_com_20170303_1127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369" y="1687523"/>
            <a:ext cx="3960439" cy="4680520"/>
          </a:xfrm>
          <a:prstGeom prst="rect">
            <a:avLst/>
          </a:prstGeom>
          <a:noFill/>
          <a:ln w="38100">
            <a:solidFill>
              <a:srgbClr val="0303F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박미경\Desktop\naver_com_20170303_112653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059" y="1687523"/>
            <a:ext cx="3960440" cy="468052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595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710031" y="554175"/>
            <a:ext cx="8554805" cy="861774"/>
          </a:xfrm>
        </p:spPr>
        <p:txBody>
          <a:bodyPr>
            <a:normAutofit/>
          </a:bodyPr>
          <a:lstStyle/>
          <a:p>
            <a:r>
              <a:rPr lang="ko-KR" altLang="en-US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이것만</a:t>
            </a:r>
            <a:r>
              <a:rPr lang="en-US" altLang="ko-KR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…,(</a:t>
            </a:r>
            <a:r>
              <a:rPr lang="ko-KR" altLang="en-US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인내</a:t>
            </a:r>
            <a:r>
              <a:rPr lang="en-US" altLang="ko-KR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감정조절</a:t>
            </a:r>
            <a:r>
              <a:rPr lang="en-US" altLang="ko-KR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40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8" name="Picture 2" descr="C:\Users\박미경\Desktop\naver_com_20170303_112033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008" y="1716881"/>
            <a:ext cx="3816424" cy="4292600"/>
          </a:xfrm>
          <a:prstGeom prst="rect">
            <a:avLst/>
          </a:prstGeom>
          <a:noFill/>
          <a:ln w="57150">
            <a:solidFill>
              <a:srgbClr val="0303F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박미경\Desktop\naver_com_20170303_1119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9" y="1700809"/>
            <a:ext cx="3816423" cy="4392487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7206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533861" y="621287"/>
            <a:ext cx="8554805" cy="738664"/>
          </a:xfrm>
        </p:spPr>
        <p:txBody>
          <a:bodyPr>
            <a:normAutofit/>
          </a:bodyPr>
          <a:lstStyle/>
          <a:p>
            <a:r>
              <a:rPr lang="ko-KR" altLang="en-US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이것만 지키면</a:t>
            </a:r>
            <a:r>
              <a:rPr lang="en-US" altLang="ko-KR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…(</a:t>
            </a:r>
            <a:r>
              <a:rPr lang="ko-KR" altLang="en-US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긍정적 상호작용</a:t>
            </a:r>
            <a:r>
              <a:rPr lang="en-US" altLang="ko-KR" sz="4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40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170" name="Picture 2" descr="C:\Users\박미경\Desktop\naver_com_20170310_1317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861" y="1626613"/>
            <a:ext cx="8136904" cy="4610100"/>
          </a:xfrm>
          <a:prstGeom prst="rect">
            <a:avLst/>
          </a:prstGeom>
          <a:noFill/>
          <a:ln w="38100">
            <a:solidFill>
              <a:srgbClr val="0303F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0740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148" y="1338976"/>
            <a:ext cx="2871787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 descr="C:\Documents and Settings\Administrator\바탕 화면\55p2.png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162" y="1714957"/>
            <a:ext cx="8642350" cy="493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1912690" y="516163"/>
            <a:ext cx="6216242" cy="646331"/>
          </a:xfrm>
        </p:spPr>
        <p:txBody>
          <a:bodyPr/>
          <a:lstStyle/>
          <a:p>
            <a:pPr algn="ctr"/>
            <a:r>
              <a:rPr lang="ko-KR" altLang="en-US" sz="40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신고의무자  역할</a:t>
            </a:r>
          </a:p>
        </p:txBody>
      </p:sp>
      <p:sp>
        <p:nvSpPr>
          <p:cNvPr id="4" name="직사각형 3"/>
          <p:cNvSpPr/>
          <p:nvPr/>
        </p:nvSpPr>
        <p:spPr bwMode="auto">
          <a:xfrm>
            <a:off x="4726212" y="1426557"/>
            <a:ext cx="2398092" cy="307777"/>
          </a:xfrm>
          <a:prstGeom prst="rect">
            <a:avLst/>
          </a:prstGeom>
          <a:noFill/>
          <a:ln w="19050" cap="flat" cmpd="sng" algn="ctr">
            <a:noFill/>
            <a:prstDash val="solid"/>
          </a:ln>
          <a:effectLst>
            <a:outerShdw blurRad="50800" dir="2700000" algn="tl" rotWithShape="0">
              <a:prstClr val="black"/>
            </a:outerShdw>
          </a:effectLst>
        </p:spPr>
        <p:txBody>
          <a:bodyPr wrap="none" lIns="0" tIns="0" rIns="0" bIns="0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defRPr/>
            </a:pPr>
            <a:r>
              <a:rPr lang="ko-KR" altLang="en-US" sz="2000" dirty="0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outerShdw blurRad="50800" dist="12700" dir="2700000" algn="tl" rotWithShape="0">
                    <a:prstClr val="black"/>
                  </a:outerShdw>
                </a:effectLst>
                <a:latin typeface="산돌고딕B" pitchFamily="18" charset="-127"/>
                <a:ea typeface="산돌고딕B" pitchFamily="18" charset="-127"/>
              </a:rPr>
              <a:t>아동학대 신고의무자</a:t>
            </a:r>
          </a:p>
        </p:txBody>
      </p:sp>
      <p:pic>
        <p:nvPicPr>
          <p:cNvPr id="4099" name="Picture 3" descr="C:\Documents and Settings\Administrator\바탕 화면\12p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212" y="2142918"/>
            <a:ext cx="1666875" cy="429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423592" y="2714253"/>
            <a:ext cx="7676942" cy="212365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266700" indent="-266700" fontAlgn="base">
              <a:spcBef>
                <a:spcPct val="0"/>
              </a:spcBef>
              <a:spcAft>
                <a:spcPts val="600"/>
              </a:spcAft>
              <a:buClr>
                <a:srgbClr val="000000"/>
              </a:buClr>
              <a:buSzPct val="70000"/>
            </a:pPr>
            <a:r>
              <a:rPr kumimoji="1" lang="ko-KR" altLang="en-US" sz="1600" dirty="0"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0"/>
                </a:gradFill>
                <a:latin typeface="산돌고딕B" pitchFamily="18" charset="-127"/>
                <a:ea typeface="산돌고딕B" pitchFamily="18" charset="-127"/>
              </a:rPr>
              <a:t>➊</a:t>
            </a: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산돌고딕B" pitchFamily="18" charset="-127"/>
                <a:ea typeface="산돌고딕B" pitchFamily="18" charset="-127"/>
              </a:rPr>
              <a:t> </a:t>
            </a: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아동학대가 </a:t>
            </a:r>
            <a:r>
              <a:rPr kumimoji="1" lang="ko-KR" altLang="en-US" sz="1600" dirty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의심이 되거나 </a:t>
            </a: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알게 된 경우에는 아동보호전문기관 또는</a:t>
            </a:r>
            <a:b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</a:b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수사기관에 신고할 수 있다</a:t>
            </a:r>
            <a: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.</a:t>
            </a:r>
          </a:p>
          <a:p>
            <a:pPr marL="266700" indent="-266700" fontAlgn="base">
              <a:spcBef>
                <a:spcPct val="0"/>
              </a:spcBef>
              <a:spcAft>
                <a:spcPts val="600"/>
              </a:spcAft>
              <a:buClr>
                <a:srgbClr val="000000"/>
              </a:buClr>
              <a:buSzPct val="70000"/>
            </a:pPr>
            <a:r>
              <a:rPr kumimoji="1" lang="en-US" altLang="ko-KR" sz="1600" dirty="0"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➋</a:t>
            </a:r>
            <a: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다음 각 호의 어느 하나에 해당하는 자는 그 직무상 아동학대를</a:t>
            </a:r>
            <a:b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</a:b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알게 된 경우에는 즉시 아동보호전문기관 또는 수사기관에</a:t>
            </a:r>
            <a:b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</a:b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신고하여야 한다</a:t>
            </a:r>
            <a: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. </a:t>
            </a:r>
          </a:p>
          <a:p>
            <a:pPr marL="266700" indent="-266700" fontAlgn="base">
              <a:spcBef>
                <a:spcPct val="0"/>
              </a:spcBef>
              <a:spcAft>
                <a:spcPts val="600"/>
              </a:spcAft>
              <a:buClr>
                <a:srgbClr val="000000"/>
              </a:buClr>
              <a:buSzPct val="70000"/>
            </a:pPr>
            <a:r>
              <a:rPr kumimoji="1" lang="en-US" altLang="ko-KR" sz="1600" dirty="0"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➌</a:t>
            </a:r>
            <a: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제</a:t>
            </a:r>
            <a: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1</a:t>
            </a: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항 및 제</a:t>
            </a:r>
            <a: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2</a:t>
            </a: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항에 따른 </a:t>
            </a:r>
            <a:r>
              <a:rPr kumimoji="1" lang="ko-KR" altLang="en-US" sz="1600" dirty="0"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신고인의 인적 사항 또는 신고인 임을</a:t>
            </a:r>
            <a:br>
              <a:rPr kumimoji="1" lang="en-US" altLang="ko-KR" sz="1600" dirty="0"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</a:br>
            <a:r>
              <a:rPr kumimoji="1" lang="ko-KR" altLang="en-US" sz="1600" dirty="0"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미루어 알 수 있는 사실을 다른 사람에게 알려 주거나 공개 또는</a:t>
            </a:r>
            <a:br>
              <a:rPr kumimoji="1" lang="en-US" altLang="ko-KR" sz="1600" dirty="0"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</a:br>
            <a:r>
              <a:rPr kumimoji="1" lang="ko-KR" altLang="en-US" sz="1600" dirty="0"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보도</a:t>
            </a: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하여서는 아니 된다</a:t>
            </a:r>
            <a: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.</a:t>
            </a:r>
            <a:endParaRPr kumimoji="1" lang="ko-KR" altLang="en-US" sz="160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2869896" y="2094681"/>
            <a:ext cx="3794054" cy="685800"/>
            <a:chOff x="1345896" y="2094681"/>
            <a:chExt cx="3794054" cy="685800"/>
          </a:xfrm>
        </p:grpSpPr>
        <p:pic>
          <p:nvPicPr>
            <p:cNvPr id="10" name="Picture 3" descr="C:\Documents and Settings\Administrator\바탕 화면\21p4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5896" y="2094681"/>
              <a:ext cx="3316684" cy="685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AutoShape 20"/>
            <p:cNvSpPr>
              <a:spLocks noChangeArrowheads="1"/>
            </p:cNvSpPr>
            <p:nvPr/>
          </p:nvSpPr>
          <p:spPr bwMode="auto">
            <a:xfrm>
              <a:off x="1489912" y="2198421"/>
              <a:ext cx="3650038" cy="276999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  <a:scene3d>
                <a:camera prst="orthographicFront"/>
                <a:lightRig rig="threePt" dir="t"/>
              </a:scene3d>
              <a:sp3d contourW="31750">
                <a:bevelT w="25400"/>
                <a:contourClr>
                  <a:schemeClr val="bg1"/>
                </a:contourClr>
              </a:sp3d>
            </a:bodyPr>
            <a:lstStyle/>
            <a:p>
              <a:pPr indent="-342900">
                <a:buClr>
                  <a:srgbClr val="000000"/>
                </a:buClr>
                <a:buSzPct val="70000"/>
                <a:defRPr/>
              </a:pPr>
              <a:r>
                <a:rPr lang="ko-KR" altLang="en-US" b="1" dirty="0">
                  <a:gradFill>
                    <a:gsLst>
                      <a:gs pos="4000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휴먼둥근헤드라인" pitchFamily="18" charset="-127"/>
                  <a:ea typeface="휴먼둥근헤드라인" pitchFamily="18" charset="-127"/>
                  <a:cs typeface="Arial" pitchFamily="34" charset="0"/>
                </a:rPr>
                <a:t>제</a:t>
              </a:r>
              <a:r>
                <a:rPr lang="en-US" altLang="ko-KR" b="1" dirty="0">
                  <a:gradFill>
                    <a:gsLst>
                      <a:gs pos="4000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휴먼둥근헤드라인" pitchFamily="18" charset="-127"/>
                  <a:ea typeface="휴먼둥근헤드라인" pitchFamily="18" charset="-127"/>
                  <a:cs typeface="Arial" pitchFamily="34" charset="0"/>
                </a:rPr>
                <a:t>25</a:t>
              </a:r>
              <a:r>
                <a:rPr lang="ko-KR" altLang="en-US" b="1" dirty="0">
                  <a:gradFill>
                    <a:gsLst>
                      <a:gs pos="4000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휴먼둥근헤드라인" pitchFamily="18" charset="-127"/>
                  <a:ea typeface="휴먼둥근헤드라인" pitchFamily="18" charset="-127"/>
                  <a:cs typeface="Arial" pitchFamily="34" charset="0"/>
                </a:rPr>
                <a:t>조 </a:t>
              </a:r>
              <a:r>
                <a:rPr lang="en-US" altLang="ko-KR" sz="1600" b="1" dirty="0">
                  <a:gradFill>
                    <a:gsLst>
                      <a:gs pos="4000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휴먼둥근헤드라인" pitchFamily="18" charset="-127"/>
                  <a:ea typeface="휴먼둥근헤드라인" pitchFamily="18" charset="-127"/>
                  <a:cs typeface="Arial" pitchFamily="34" charset="0"/>
                </a:rPr>
                <a:t>(</a:t>
              </a:r>
              <a:r>
                <a:rPr lang="ko-KR" altLang="en-US" sz="1600" b="1" dirty="0">
                  <a:gradFill>
                    <a:gsLst>
                      <a:gs pos="4000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휴먼둥근헤드라인" pitchFamily="18" charset="-127"/>
                  <a:ea typeface="휴먼둥근헤드라인" pitchFamily="18" charset="-127"/>
                  <a:cs typeface="Arial" pitchFamily="34" charset="0"/>
                </a:rPr>
                <a:t>아동학대 신고 의무와 절차</a:t>
              </a:r>
              <a:r>
                <a:rPr lang="en-US" altLang="ko-KR" sz="1600" b="1" dirty="0">
                  <a:gradFill>
                    <a:gsLst>
                      <a:gs pos="4000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산돌고딕B" pitchFamily="18" charset="-127"/>
                  <a:ea typeface="산돌고딕B" pitchFamily="18" charset="-127"/>
                  <a:cs typeface="Arial" pitchFamily="34" charset="0"/>
                </a:rPr>
                <a:t>) </a:t>
              </a:r>
              <a:endParaRPr lang="ko-KR" altLang="en-US" sz="1600" b="1" dirty="0">
                <a:gradFill>
                  <a:gsLst>
                    <a:gs pos="4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산돌고딕B" pitchFamily="18" charset="-127"/>
                <a:ea typeface="산돌고딕B" pitchFamily="18" charset="-127"/>
                <a:cs typeface="Arial" pitchFamily="34" charset="0"/>
              </a:endParaRPr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2423593" y="5638082"/>
            <a:ext cx="7196041" cy="49244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266700" indent="-266700" fontAlgn="base">
              <a:spcBef>
                <a:spcPct val="0"/>
              </a:spcBef>
              <a:spcAft>
                <a:spcPts val="600"/>
              </a:spcAft>
              <a:buClr>
                <a:srgbClr val="000000"/>
              </a:buClr>
              <a:buSzPct val="70000"/>
            </a:pPr>
            <a:r>
              <a:rPr kumimoji="1" lang="ko-KR" altLang="en-US" sz="1600" dirty="0">
                <a:solidFill>
                  <a:srgbClr val="C05F16"/>
                </a:solidFill>
                <a:latin typeface="산돌고딕B" pitchFamily="18" charset="-127"/>
                <a:ea typeface="산돌고딕B" pitchFamily="18" charset="-127"/>
              </a:rPr>
              <a:t>➊</a:t>
            </a:r>
            <a: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산돌고딕B" pitchFamily="18" charset="-127"/>
                <a:ea typeface="산돌고딕B" pitchFamily="18" charset="-127"/>
              </a:rPr>
              <a:t> </a:t>
            </a: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제</a:t>
            </a:r>
            <a: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25</a:t>
            </a: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조 제</a:t>
            </a:r>
            <a: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2</a:t>
            </a: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항을 위반하여 아동학대를 신고하지 아니한 자에게는</a:t>
            </a:r>
            <a:b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</a:br>
            <a: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500</a:t>
            </a:r>
            <a:r>
              <a:rPr kumimoji="1" lang="ko-KR" altLang="en-US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휴먼둥근헤드라인" pitchFamily="18" charset="-127"/>
                <a:ea typeface="휴먼둥근헤드라인" pitchFamily="18" charset="-127"/>
              </a:rPr>
              <a:t>만원 이하의 과태료를 부과한다</a:t>
            </a:r>
            <a:r>
              <a:rPr kumimoji="1" lang="en-US" altLang="ko-KR" sz="16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산돌고딕B" pitchFamily="18" charset="-127"/>
                <a:ea typeface="산돌고딕B" pitchFamily="18" charset="-127"/>
              </a:rPr>
              <a:t>.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2423593" y="5018509"/>
            <a:ext cx="2093555" cy="685800"/>
            <a:chOff x="1345896" y="5056609"/>
            <a:chExt cx="1691084" cy="685800"/>
          </a:xfrm>
        </p:grpSpPr>
        <p:pic>
          <p:nvPicPr>
            <p:cNvPr id="11" name="Picture 4" descr="C:\Documents and Settings\Administrator\바탕 화면\21p5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5896" y="5056609"/>
              <a:ext cx="1691084" cy="685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AutoShape 20"/>
            <p:cNvSpPr>
              <a:spLocks noChangeArrowheads="1"/>
            </p:cNvSpPr>
            <p:nvPr/>
          </p:nvSpPr>
          <p:spPr bwMode="auto">
            <a:xfrm>
              <a:off x="1489912" y="5160349"/>
              <a:ext cx="1401013" cy="276999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  <a:scene3d>
                <a:camera prst="orthographicFront"/>
                <a:lightRig rig="threePt" dir="t"/>
              </a:scene3d>
              <a:sp3d contourW="31750">
                <a:bevelT w="25400"/>
                <a:contourClr>
                  <a:schemeClr val="bg1"/>
                </a:contourClr>
              </a:sp3d>
            </a:bodyPr>
            <a:lstStyle/>
            <a:p>
              <a:pPr indent="-342900">
                <a:buClr>
                  <a:srgbClr val="000000"/>
                </a:buClr>
                <a:buSzPct val="70000"/>
                <a:defRPr/>
              </a:pPr>
              <a:r>
                <a:rPr lang="ko-KR" altLang="en-US" b="1" dirty="0">
                  <a:gradFill>
                    <a:gsLst>
                      <a:gs pos="4000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휴먼둥근헤드라인" pitchFamily="18" charset="-127"/>
                  <a:ea typeface="휴먼둥근헤드라인" pitchFamily="18" charset="-127"/>
                  <a:cs typeface="Arial" pitchFamily="34" charset="0"/>
                </a:rPr>
                <a:t>제</a:t>
              </a:r>
              <a:r>
                <a:rPr lang="en-US" altLang="ko-KR" b="1" dirty="0">
                  <a:gradFill>
                    <a:gsLst>
                      <a:gs pos="4000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휴먼둥근헤드라인" pitchFamily="18" charset="-127"/>
                  <a:ea typeface="휴먼둥근헤드라인" pitchFamily="18" charset="-127"/>
                  <a:cs typeface="Arial" pitchFamily="34" charset="0"/>
                </a:rPr>
                <a:t>75</a:t>
              </a:r>
              <a:r>
                <a:rPr lang="ko-KR" altLang="en-US" b="1" dirty="0">
                  <a:gradFill>
                    <a:gsLst>
                      <a:gs pos="4000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휴먼둥근헤드라인" pitchFamily="18" charset="-127"/>
                  <a:ea typeface="휴먼둥근헤드라인" pitchFamily="18" charset="-127"/>
                  <a:cs typeface="Arial" pitchFamily="34" charset="0"/>
                </a:rPr>
                <a:t>조 </a:t>
              </a:r>
              <a:r>
                <a:rPr lang="en-US" altLang="ko-KR" sz="1600" b="1" dirty="0">
                  <a:gradFill>
                    <a:gsLst>
                      <a:gs pos="4000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휴먼둥근헤드라인" pitchFamily="18" charset="-127"/>
                  <a:ea typeface="휴먼둥근헤드라인" pitchFamily="18" charset="-127"/>
                  <a:cs typeface="Arial" pitchFamily="34" charset="0"/>
                </a:rPr>
                <a:t>(</a:t>
              </a:r>
              <a:r>
                <a:rPr lang="ko-KR" altLang="en-US" sz="1600" b="1" dirty="0">
                  <a:gradFill>
                    <a:gsLst>
                      <a:gs pos="4000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휴먼둥근헤드라인" pitchFamily="18" charset="-127"/>
                  <a:ea typeface="휴먼둥근헤드라인" pitchFamily="18" charset="-127"/>
                  <a:cs typeface="Arial" pitchFamily="34" charset="0"/>
                </a:rPr>
                <a:t>과태료</a:t>
              </a:r>
              <a:r>
                <a:rPr lang="en-US" altLang="ko-KR" sz="1600" b="1" dirty="0">
                  <a:gradFill>
                    <a:gsLst>
                      <a:gs pos="4000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산돌고딕B" pitchFamily="18" charset="-127"/>
                  <a:ea typeface="산돌고딕B" pitchFamily="18" charset="-127"/>
                  <a:cs typeface="Arial" pitchFamily="34" charset="0"/>
                </a:rPr>
                <a:t>) </a:t>
              </a:r>
              <a:endParaRPr lang="ko-KR" altLang="en-US" sz="1600" b="1" dirty="0">
                <a:gradFill>
                  <a:gsLst>
                    <a:gs pos="4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산돌고딕B" pitchFamily="18" charset="-127"/>
                <a:ea typeface="산돌고딕B" pitchFamily="18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628926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14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1747" name="그림 3" descr="노란리본-편집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3626" y="285751"/>
            <a:ext cx="5365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직선 연결선 21"/>
          <p:cNvCxnSpPr/>
          <p:nvPr/>
        </p:nvCxnSpPr>
        <p:spPr>
          <a:xfrm>
            <a:off x="1524000" y="979140"/>
            <a:ext cx="8286750" cy="1588"/>
          </a:xfrm>
          <a:prstGeom prst="line">
            <a:avLst/>
          </a:prstGeom>
          <a:ln w="38100">
            <a:solidFill>
              <a:srgbClr val="FF99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0" name="Picture 2" descr="C:\Documents and Settings\전수영\바탕 화면\교재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189664"/>
            <a:ext cx="9144000" cy="66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751" name="그룹 100"/>
          <p:cNvGrpSpPr>
            <a:grpSpLocks/>
          </p:cNvGrpSpPr>
          <p:nvPr/>
        </p:nvGrpSpPr>
        <p:grpSpPr bwMode="auto">
          <a:xfrm>
            <a:off x="1340948" y="1532687"/>
            <a:ext cx="8243887" cy="2000250"/>
            <a:chOff x="177473" y="1795599"/>
            <a:chExt cx="8243887" cy="2000250"/>
          </a:xfrm>
        </p:grpSpPr>
        <p:grpSp>
          <p:nvGrpSpPr>
            <p:cNvPr id="31754" name="그룹 111"/>
            <p:cNvGrpSpPr>
              <a:grpSpLocks/>
            </p:cNvGrpSpPr>
            <p:nvPr/>
          </p:nvGrpSpPr>
          <p:grpSpPr bwMode="auto">
            <a:xfrm>
              <a:off x="177473" y="1795599"/>
              <a:ext cx="8243887" cy="2000250"/>
              <a:chOff x="59065" y="1250151"/>
              <a:chExt cx="8358245" cy="2643188"/>
            </a:xfrm>
          </p:grpSpPr>
          <p:sp>
            <p:nvSpPr>
              <p:cNvPr id="107" name="직사각형 106"/>
              <p:cNvSpPr/>
              <p:nvPr/>
            </p:nvSpPr>
            <p:spPr>
              <a:xfrm>
                <a:off x="59065" y="1250151"/>
                <a:ext cx="8358245" cy="2643188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/>
              </a:p>
            </p:txBody>
          </p:sp>
          <p:pic>
            <p:nvPicPr>
              <p:cNvPr id="31760" name="Picture 19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8662" y="1428736"/>
                <a:ext cx="1009650" cy="7810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9" name="TextBox 108"/>
              <p:cNvSpPr txBox="1"/>
              <p:nvPr/>
            </p:nvSpPr>
            <p:spPr>
              <a:xfrm>
                <a:off x="2195232" y="2785537"/>
                <a:ext cx="4435841" cy="61045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ko-KR" altLang="en-US" sz="2400" b="1" dirty="0">
                    <a:latin typeface="+mn-ea"/>
                  </a:rPr>
                  <a:t>아동보호전문기관  홈페이지 </a:t>
                </a:r>
                <a:endParaRPr lang="en-US" altLang="ko-KR" sz="2400" b="1" dirty="0">
                  <a:latin typeface="+mn-ea"/>
                </a:endParaRPr>
              </a:p>
            </p:txBody>
          </p:sp>
          <p:pic>
            <p:nvPicPr>
              <p:cNvPr id="31762" name="Picture 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7224" y="2571744"/>
                <a:ext cx="1170217" cy="8191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1755" name="그룹 115"/>
            <p:cNvGrpSpPr>
              <a:grpSpLocks/>
            </p:cNvGrpSpPr>
            <p:nvPr/>
          </p:nvGrpSpPr>
          <p:grpSpPr bwMode="auto">
            <a:xfrm>
              <a:off x="1841501" y="1843460"/>
              <a:ext cx="3521347" cy="888665"/>
              <a:chOff x="214283" y="4643446"/>
              <a:chExt cx="3521372" cy="888149"/>
            </a:xfrm>
          </p:grpSpPr>
          <p:sp>
            <p:nvSpPr>
              <p:cNvPr id="104" name="직사각형 103"/>
              <p:cNvSpPr/>
              <p:nvPr/>
            </p:nvSpPr>
            <p:spPr>
              <a:xfrm>
                <a:off x="214283" y="4643446"/>
                <a:ext cx="1794407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ko-KR" sz="4800" b="1" cap="all" dirty="0">
                    <a:ln w="9000" cmpd="sng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HY강B" pitchFamily="18" charset="-127"/>
                    <a:ea typeface="HY강B" pitchFamily="18" charset="-127"/>
                  </a:rPr>
                  <a:t>112</a:t>
                </a:r>
                <a:r>
                  <a:rPr lang="en-US" altLang="ko-KR" sz="4800" b="1" cap="all" dirty="0">
                    <a:ln w="9000" cmpd="sng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</a:ln>
                    <a:solidFill>
                      <a:srgbClr val="FF9933"/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HY강B" pitchFamily="18" charset="-127"/>
                    <a:ea typeface="HY강B" pitchFamily="18" charset="-127"/>
                  </a:rPr>
                  <a:t> </a:t>
                </a:r>
                <a:endParaRPr lang="en-US" altLang="ko-KR" sz="4800" b="1" cap="all" dirty="0">
                  <a:ln w="9000" cmpd="sng">
                    <a:solidFill>
                      <a:schemeClr val="accent6">
                        <a:lumMod val="75000"/>
                      </a:schemeClr>
                    </a:solidFill>
                    <a:prstDash val="solid"/>
                  </a:ln>
                  <a:solidFill>
                    <a:schemeClr val="accent5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HY강B" pitchFamily="18" charset="-127"/>
                  <a:ea typeface="HY강B" pitchFamily="18" charset="-127"/>
                </a:endParaRPr>
              </a:p>
            </p:txBody>
          </p:sp>
          <p:sp>
            <p:nvSpPr>
              <p:cNvPr id="105" name="직사각형 104"/>
              <p:cNvSpPr/>
              <p:nvPr/>
            </p:nvSpPr>
            <p:spPr>
              <a:xfrm>
                <a:off x="2349485" y="4700598"/>
                <a:ext cx="138617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ko-KR" sz="4800" b="1" cap="all" dirty="0">
                    <a:ln w="9000" cmpd="sng">
                      <a:solidFill>
                        <a:srgbClr val="92D050"/>
                      </a:solidFill>
                      <a:prstDash val="solid"/>
                    </a:ln>
                    <a:solidFill>
                      <a:srgbClr val="99FF66"/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HY강B" pitchFamily="18" charset="-127"/>
                    <a:ea typeface="HY강B" pitchFamily="18" charset="-127"/>
                  </a:rPr>
                  <a:t>129</a:t>
                </a:r>
              </a:p>
            </p:txBody>
          </p:sp>
          <p:sp>
            <p:nvSpPr>
              <p:cNvPr id="106" name="직사각형 105"/>
              <p:cNvSpPr/>
              <p:nvPr/>
            </p:nvSpPr>
            <p:spPr>
              <a:xfrm>
                <a:off x="1516561" y="4700598"/>
                <a:ext cx="984258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ko-KR" sz="4800" b="1" cap="all" dirty="0">
                    <a:ln w="9000" cmpd="sng">
                      <a:solidFill>
                        <a:schemeClr val="tx1"/>
                      </a:solidFill>
                      <a:prstDash val="solid"/>
                    </a:ln>
                    <a:solidFill>
                      <a:srgbClr val="000066"/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HY강B" pitchFamily="18" charset="-127"/>
                    <a:ea typeface="HY강B" pitchFamily="18" charset="-127"/>
                  </a:rPr>
                  <a:t>/</a:t>
                </a:r>
              </a:p>
            </p:txBody>
          </p:sp>
        </p:grpSp>
      </p:grpSp>
      <p:sp>
        <p:nvSpPr>
          <p:cNvPr id="111" name="타원형 설명선 110"/>
          <p:cNvSpPr/>
          <p:nvPr/>
        </p:nvSpPr>
        <p:spPr bwMode="auto">
          <a:xfrm>
            <a:off x="8198154" y="2215735"/>
            <a:ext cx="2773362" cy="1752600"/>
          </a:xfrm>
          <a:prstGeom prst="wedgeEllipseCallou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altLang="ko-KR" sz="2800" b="1" dirty="0">
                <a:solidFill>
                  <a:srgbClr val="C00000"/>
                </a:solidFill>
              </a:rPr>
              <a:t>24</a:t>
            </a:r>
            <a:r>
              <a:rPr lang="ko-KR" altLang="en-US" sz="2400" b="1" dirty="0"/>
              <a:t>시간 신고접수</a:t>
            </a:r>
            <a:endParaRPr lang="en-US" altLang="ko-KR" sz="2400" b="1" dirty="0"/>
          </a:p>
        </p:txBody>
      </p:sp>
      <p:pic>
        <p:nvPicPr>
          <p:cNvPr id="31753" name="_x30620624" descr="EMB000001903a5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634" y="3923853"/>
            <a:ext cx="1893887" cy="176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591994" y="331065"/>
            <a:ext cx="8478371" cy="697653"/>
          </a:xfrm>
          <a:prstGeom prst="rect">
            <a:avLst/>
          </a:prstGeom>
          <a:noFill/>
          <a:ln/>
        </p:spPr>
        <p:txBody>
          <a:bodyPr wrap="square" lIns="81306" tIns="40653" rIns="81306" bIns="40653" rtlCol="0">
            <a:spAutoFit/>
          </a:bodyPr>
          <a:lstStyle>
            <a:lvl1pPr marL="0" algn="l" defTabSz="914400" rtl="0" eaLnBrk="1" latinLnBrk="1" hangingPunct="1">
              <a:spcBef>
                <a:spcPct val="0"/>
              </a:spcBef>
              <a:buNone/>
              <a:defRPr lang="ko-KR" altLang="en-US" sz="3600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+mn-cs"/>
              </a:defRPr>
            </a:lvl1pPr>
          </a:lstStyle>
          <a:p>
            <a:pPr defTabSz="799148"/>
            <a:r>
              <a:rPr lang="ko-KR" altLang="en-US" sz="40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아동학대 신고접수</a:t>
            </a:r>
          </a:p>
        </p:txBody>
      </p:sp>
    </p:spTree>
    <p:extLst>
      <p:ext uri="{BB962C8B-B14F-4D97-AF65-F5344CB8AC3E}">
        <p14:creationId xmlns:p14="http://schemas.microsoft.com/office/powerpoint/2010/main" val="11222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752599" y="2185842"/>
            <a:ext cx="7064230" cy="24863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결석당일 </a:t>
            </a:r>
            <a:r>
              <a:rPr lang="en-US" altLang="ko-KR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결석사유 확인</a:t>
            </a:r>
            <a:r>
              <a:rPr lang="en-US" altLang="ko-KR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조치내용 기록</a:t>
            </a:r>
            <a:endParaRPr lang="en-US" altLang="ko-KR" dirty="0">
              <a:solidFill>
                <a:srgbClr val="0303FB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결석 </a:t>
            </a:r>
            <a:r>
              <a:rPr lang="en-US" altLang="ko-KR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</a:t>
            </a:r>
            <a:r>
              <a:rPr lang="en-US" altLang="ko-KR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출석여부 및 안전확인</a:t>
            </a:r>
            <a:endParaRPr lang="en-US" altLang="ko-KR" dirty="0">
              <a:solidFill>
                <a:srgbClr val="0303FB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</a:t>
            </a:r>
            <a:r>
              <a:rPr lang="ko-KR" altLang="en-US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가정방문 실시</a:t>
            </a:r>
            <a:r>
              <a:rPr lang="en-US" altLang="ko-KR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 안될 시</a:t>
            </a:r>
            <a:endParaRPr lang="en-US" altLang="ko-KR" dirty="0">
              <a:solidFill>
                <a:srgbClr val="0303FB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</a:t>
            </a:r>
            <a:r>
              <a:rPr lang="en-US" altLang="ko-KR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112</a:t>
            </a:r>
            <a:r>
              <a:rPr lang="ko-KR" altLang="en-US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신고</a:t>
            </a:r>
            <a:r>
              <a:rPr lang="en-US" altLang="ko-KR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303FB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조치내용 기록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475138" y="983041"/>
            <a:ext cx="8554805" cy="707886"/>
          </a:xfrm>
        </p:spPr>
        <p:txBody>
          <a:bodyPr/>
          <a:lstStyle/>
          <a:p>
            <a:r>
              <a:rPr lang="ko-KR" altLang="en-US" sz="4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무단결석 아동에 대한 관리</a:t>
            </a:r>
            <a:r>
              <a:rPr lang="en-US" altLang="ko-KR" sz="4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4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대응</a:t>
            </a:r>
          </a:p>
        </p:txBody>
      </p:sp>
    </p:spTree>
    <p:extLst>
      <p:ext uri="{BB962C8B-B14F-4D97-AF65-F5344CB8AC3E}">
        <p14:creationId xmlns:p14="http://schemas.microsoft.com/office/powerpoint/2010/main" val="1183132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1102</TotalTime>
  <Words>346</Words>
  <Application>Microsoft Office PowerPoint</Application>
  <PresentationFormat>와이드스크린</PresentationFormat>
  <Paragraphs>64</Paragraphs>
  <Slides>13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4" baseType="lpstr">
      <vt:lpstr>HY강B</vt:lpstr>
      <vt:lpstr>HY견고딕</vt:lpstr>
      <vt:lpstr>HY헤드라인M</vt:lpstr>
      <vt:lpstr>THE외계인설명서</vt:lpstr>
      <vt:lpstr>맑은 고딕</vt:lpstr>
      <vt:lpstr>산돌고딕B</vt:lpstr>
      <vt:lpstr>한컴 윤고딕 250</vt:lpstr>
      <vt:lpstr>함초롬돋움</vt:lpstr>
      <vt:lpstr>휴먼둥근헤드라인</vt:lpstr>
      <vt:lpstr>Arial</vt:lpstr>
      <vt:lpstr>Office 테마</vt:lpstr>
      <vt:lpstr>PowerPoint 프레젠테이션</vt:lpstr>
      <vt:lpstr> 아동학대 정의 (아동복지법 제3조)</vt:lpstr>
      <vt:lpstr>PowerPoint 프레젠테이션</vt:lpstr>
      <vt:lpstr>PowerPoint 프레젠테이션</vt:lpstr>
      <vt:lpstr>아동학대 받고 있는 아동의 손</vt:lpstr>
      <vt:lpstr>PowerPoint 프레젠테이션</vt:lpstr>
      <vt:lpstr>체벌을 하지 않으려면</vt:lpstr>
      <vt:lpstr>이것만 지키면……(공감)</vt:lpstr>
      <vt:lpstr>이것만…,(인내-감정조절)</vt:lpstr>
      <vt:lpstr>이것만 지키면…(긍정적 상호작용)</vt:lpstr>
      <vt:lpstr>신고의무자  역할</vt:lpstr>
      <vt:lpstr>PowerPoint 프레젠테이션</vt:lpstr>
      <vt:lpstr>무단결석 아동에 대한 관리. 대응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이장순 이장순</dc:creator>
  <cp:lastModifiedBy>허 정철</cp:lastModifiedBy>
  <cp:revision>50</cp:revision>
  <dcterms:created xsi:type="dcterms:W3CDTF">2021-05-17T10:37:30Z</dcterms:created>
  <dcterms:modified xsi:type="dcterms:W3CDTF">2021-06-04T05:32:27Z</dcterms:modified>
</cp:coreProperties>
</file>