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6"/>
  </p:notesMasterIdLst>
  <p:handoutMasterIdLst>
    <p:handoutMasterId r:id="rId87"/>
  </p:handoutMasterIdLst>
  <p:sldIdLst>
    <p:sldId id="256" r:id="rId2"/>
    <p:sldId id="257" r:id="rId3"/>
    <p:sldId id="258" r:id="rId4"/>
    <p:sldId id="259" r:id="rId5"/>
    <p:sldId id="260" r:id="rId6"/>
    <p:sldId id="341" r:id="rId7"/>
    <p:sldId id="261" r:id="rId8"/>
    <p:sldId id="262" r:id="rId9"/>
    <p:sldId id="263" r:id="rId10"/>
    <p:sldId id="287" r:id="rId11"/>
    <p:sldId id="279" r:id="rId12"/>
    <p:sldId id="278" r:id="rId13"/>
    <p:sldId id="265" r:id="rId14"/>
    <p:sldId id="289" r:id="rId15"/>
    <p:sldId id="282" r:id="rId16"/>
    <p:sldId id="283" r:id="rId17"/>
    <p:sldId id="285" r:id="rId18"/>
    <p:sldId id="286" r:id="rId19"/>
    <p:sldId id="288" r:id="rId20"/>
    <p:sldId id="351" r:id="rId21"/>
    <p:sldId id="290" r:id="rId22"/>
    <p:sldId id="344" r:id="rId23"/>
    <p:sldId id="345" r:id="rId24"/>
    <p:sldId id="291" r:id="rId25"/>
    <p:sldId id="343" r:id="rId26"/>
    <p:sldId id="292" r:id="rId27"/>
    <p:sldId id="346" r:id="rId28"/>
    <p:sldId id="347" r:id="rId29"/>
    <p:sldId id="293" r:id="rId30"/>
    <p:sldId id="348" r:id="rId31"/>
    <p:sldId id="294" r:id="rId32"/>
    <p:sldId id="349" r:id="rId33"/>
    <p:sldId id="295" r:id="rId34"/>
    <p:sldId id="350" r:id="rId35"/>
    <p:sldId id="296" r:id="rId36"/>
    <p:sldId id="297" r:id="rId37"/>
    <p:sldId id="266" r:id="rId38"/>
    <p:sldId id="298" r:id="rId39"/>
    <p:sldId id="299" r:id="rId40"/>
    <p:sldId id="300" r:id="rId41"/>
    <p:sldId id="302" r:id="rId42"/>
    <p:sldId id="301" r:id="rId43"/>
    <p:sldId id="303" r:id="rId44"/>
    <p:sldId id="304" r:id="rId45"/>
    <p:sldId id="305" r:id="rId46"/>
    <p:sldId id="306" r:id="rId47"/>
    <p:sldId id="267" r:id="rId48"/>
    <p:sldId id="307" r:id="rId49"/>
    <p:sldId id="308" r:id="rId50"/>
    <p:sldId id="268" r:id="rId51"/>
    <p:sldId id="316" r:id="rId52"/>
    <p:sldId id="269" r:id="rId53"/>
    <p:sldId id="309" r:id="rId54"/>
    <p:sldId id="310" r:id="rId55"/>
    <p:sldId id="317" r:id="rId56"/>
    <p:sldId id="311" r:id="rId57"/>
    <p:sldId id="319" r:id="rId58"/>
    <p:sldId id="320" r:id="rId59"/>
    <p:sldId id="321" r:id="rId60"/>
    <p:sldId id="323" r:id="rId61"/>
    <p:sldId id="322" r:id="rId62"/>
    <p:sldId id="324" r:id="rId63"/>
    <p:sldId id="318" r:id="rId64"/>
    <p:sldId id="326" r:id="rId65"/>
    <p:sldId id="325" r:id="rId66"/>
    <p:sldId id="330" r:id="rId67"/>
    <p:sldId id="270" r:id="rId68"/>
    <p:sldId id="312" r:id="rId69"/>
    <p:sldId id="313" r:id="rId70"/>
    <p:sldId id="329" r:id="rId71"/>
    <p:sldId id="331" r:id="rId72"/>
    <p:sldId id="332" r:id="rId73"/>
    <p:sldId id="333" r:id="rId74"/>
    <p:sldId id="314" r:id="rId75"/>
    <p:sldId id="327" r:id="rId76"/>
    <p:sldId id="334" r:id="rId77"/>
    <p:sldId id="342" r:id="rId78"/>
    <p:sldId id="335" r:id="rId79"/>
    <p:sldId id="336" r:id="rId80"/>
    <p:sldId id="337" r:id="rId81"/>
    <p:sldId id="338" r:id="rId82"/>
    <p:sldId id="340" r:id="rId83"/>
    <p:sldId id="339" r:id="rId84"/>
    <p:sldId id="277" r:id="rId85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986" autoAdjust="0"/>
  </p:normalViewPr>
  <p:slideViewPr>
    <p:cSldViewPr>
      <p:cViewPr varScale="1">
        <p:scale>
          <a:sx n="82" d="100"/>
          <a:sy n="82" d="100"/>
        </p:scale>
        <p:origin x="245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15849-C63F-45F6-AF3D-1994C80A65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527722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5363" y="768350"/>
            <a:ext cx="5113337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53BAC888-9AD0-4B9E-8C5D-63AFB3685C2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745730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6298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여성 독거 어르신은 고립된 공간에서 홀로 사는 데 익숙해져 이웃과 친밀한 유대 관계를 맺거나 사회적 관계망을 형성하지 않는 경향이 많다</a:t>
            </a:r>
            <a:endParaRPr lang="en-US" altLang="ko-KR" dirty="0"/>
          </a:p>
          <a:p>
            <a:r>
              <a:rPr lang="ko-KR" altLang="en-US" dirty="0"/>
              <a:t> 자신이 </a:t>
            </a:r>
            <a:r>
              <a:rPr lang="ko-KR" altLang="en-US" dirty="0" err="1"/>
              <a:t>고독사할지도</a:t>
            </a:r>
            <a:r>
              <a:rPr lang="ko-KR" altLang="en-US" dirty="0"/>
              <a:t> 모른다는 생각에 사로잡힐 때면 어르신들은 며칠간 잠조차 이루지 못하고 불안해했다</a:t>
            </a:r>
            <a:r>
              <a:rPr lang="en-US" altLang="ko-KR" dirty="0"/>
              <a:t>. </a:t>
            </a:r>
            <a:r>
              <a:rPr lang="ko-KR" altLang="en-US" dirty="0"/>
              <a:t>이는 주위에 관계를 맺어온 이웃이 없거나 소통이 부재했기 때문이다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우리 지역의 여성 독거 어르신들에게 가장 필요한 것은 “혼자가 아니라는 사실”을 각인</a:t>
            </a:r>
            <a:r>
              <a:rPr lang="en-US" altLang="ko-KR" dirty="0"/>
              <a:t>(</a:t>
            </a:r>
            <a:r>
              <a:rPr lang="ko-KR" altLang="en-US" dirty="0"/>
              <a:t>사회적 박탈감 해소</a:t>
            </a:r>
            <a:r>
              <a:rPr lang="en-US" altLang="ko-KR" dirty="0"/>
              <a:t>)</a:t>
            </a:r>
            <a:r>
              <a:rPr lang="ko-KR" altLang="en-US" dirty="0"/>
              <a:t>하고</a:t>
            </a:r>
            <a:r>
              <a:rPr lang="en-US" altLang="ko-KR" dirty="0"/>
              <a:t>, “</a:t>
            </a:r>
            <a:r>
              <a:rPr lang="ko-KR" altLang="en-US" dirty="0"/>
              <a:t>행복에 대한 기억”을 찾는 과정에서 심리적 고독감을 해소하며</a:t>
            </a:r>
            <a:r>
              <a:rPr lang="en-US" altLang="ko-KR" dirty="0"/>
              <a:t>, “</a:t>
            </a:r>
            <a:r>
              <a:rPr lang="ko-KR" altLang="en-US" dirty="0"/>
              <a:t>이웃이 이웃을 돕는 자조 프로그램”을 접할 기회이다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516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부산진구 지역의 </a:t>
            </a:r>
            <a:r>
              <a:rPr lang="ko-KR" altLang="en-US" dirty="0" err="1"/>
              <a:t>개금</a:t>
            </a:r>
            <a:r>
              <a:rPr lang="en-US" altLang="ko-KR" dirty="0"/>
              <a:t>3</a:t>
            </a:r>
            <a:r>
              <a:rPr lang="ko-KR" altLang="en-US" dirty="0"/>
              <a:t>동 </a:t>
            </a:r>
            <a:r>
              <a:rPr lang="ko-KR" altLang="en-US" dirty="0" err="1"/>
              <a:t>철로변은</a:t>
            </a:r>
            <a:r>
              <a:rPr lang="ko-KR" altLang="en-US" dirty="0"/>
              <a:t> 부산의 중심 지역에 있으나</a:t>
            </a:r>
            <a:r>
              <a:rPr lang="en-US" altLang="ko-KR" dirty="0"/>
              <a:t>, </a:t>
            </a:r>
            <a:r>
              <a:rPr lang="ko-KR" altLang="en-US" dirty="0"/>
              <a:t>저소득 독거 노인의 비율이 높고 철길 때문에 마을이 고립되어 있다</a:t>
            </a:r>
            <a:r>
              <a:rPr lang="en-US" altLang="ko-KR" dirty="0"/>
              <a:t>. </a:t>
            </a:r>
            <a:r>
              <a:rPr lang="ko-KR" altLang="en-US" dirty="0" err="1"/>
              <a:t>철로변</a:t>
            </a:r>
            <a:r>
              <a:rPr lang="ko-KR" altLang="en-US" dirty="0"/>
              <a:t> 지역은 소음 문제가 심각하고 범죄에 취약하며 주거 환경이 열악하다</a:t>
            </a:r>
            <a:r>
              <a:rPr lang="en-US" altLang="ko-KR" dirty="0"/>
              <a:t>. </a:t>
            </a:r>
            <a:r>
              <a:rPr lang="ko-KR" altLang="en-US" dirty="0"/>
              <a:t>또한 사회 기반 시설로 접근하는 동선이 열악해 </a:t>
            </a:r>
            <a:r>
              <a:rPr lang="ko-KR" altLang="en-US" dirty="0" err="1"/>
              <a:t>철로변</a:t>
            </a:r>
            <a:r>
              <a:rPr lang="ko-KR" altLang="en-US" dirty="0"/>
              <a:t> 거주지의 청년층이 빠져나가고</a:t>
            </a:r>
            <a:r>
              <a:rPr lang="en-US" altLang="ko-KR" dirty="0"/>
              <a:t>, </a:t>
            </a:r>
            <a:r>
              <a:rPr lang="ko-KR" altLang="en-US" dirty="0"/>
              <a:t>신체적</a:t>
            </a:r>
            <a:r>
              <a:rPr lang="en-US" altLang="ko-KR" dirty="0"/>
              <a:t>·</a:t>
            </a:r>
            <a:r>
              <a:rPr lang="ko-KR" altLang="en-US" dirty="0"/>
              <a:t>경제적 이유로 이동이 어려운 노령층이 다수 거주하면서 공동화 현상이 빨라지고 있다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 도심 </a:t>
            </a:r>
            <a:r>
              <a:rPr lang="ko-KR" altLang="en-US" dirty="0" err="1"/>
              <a:t>철로변</a:t>
            </a:r>
            <a:r>
              <a:rPr lang="ko-KR" altLang="en-US" dirty="0"/>
              <a:t> 주거지에 거주하는 노년층 다수는 소외감과 사회적 </a:t>
            </a:r>
            <a:r>
              <a:rPr lang="ko-KR" altLang="en-US" dirty="0" err="1"/>
              <a:t>고립감</a:t>
            </a:r>
            <a:r>
              <a:rPr lang="ko-KR" altLang="en-US" dirty="0"/>
              <a:t> 등 정서적인 어려움을 겪으며 무기력하게 살아가는 분들에 대한 삶을 조망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478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차 연도 사업 성과를 기반으로 올해 “</a:t>
            </a:r>
            <a:r>
              <a:rPr lang="ko-KR" altLang="en-US" dirty="0" err="1"/>
              <a:t>한울타리</a:t>
            </a:r>
            <a:r>
              <a:rPr lang="ko-KR" altLang="en-US" dirty="0"/>
              <a:t>” 사업에서는 고등학교에 진학하는 참여자들을 중심으로 졸업 후 자립에 대한 욕구를 파악하고</a:t>
            </a:r>
            <a:r>
              <a:rPr lang="en-US" altLang="ko-KR" dirty="0"/>
              <a:t>, </a:t>
            </a:r>
            <a:r>
              <a:rPr lang="ko-KR" altLang="en-US" dirty="0"/>
              <a:t>취미 활동 프로그램의 심화 과정으로 진로 계획 프로그램을 진행했다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2. </a:t>
            </a:r>
            <a:r>
              <a:rPr lang="ko-KR" altLang="en-US" dirty="0"/>
              <a:t>새로운 도전에 대한 자신감 향상과 현실적 진로 계획 구축 </a:t>
            </a:r>
            <a:r>
              <a:rPr lang="en-US" altLang="ko-KR" dirty="0"/>
              <a:t>1</a:t>
            </a:r>
            <a:r>
              <a:rPr lang="ko-KR" altLang="en-US" dirty="0"/>
              <a:t>차 연도와 비교하여 </a:t>
            </a:r>
            <a:r>
              <a:rPr lang="en-US" altLang="ko-KR" dirty="0"/>
              <a:t>2</a:t>
            </a:r>
            <a:r>
              <a:rPr lang="ko-KR" altLang="en-US" dirty="0"/>
              <a:t>차 연도 “</a:t>
            </a:r>
            <a:r>
              <a:rPr lang="ko-KR" altLang="en-US" dirty="0" err="1"/>
              <a:t>한울타리</a:t>
            </a:r>
            <a:r>
              <a:rPr lang="ko-KR" altLang="en-US" dirty="0"/>
              <a:t>”의 가장 큰 변화는 고등학생들을 중심으로 한 진로 계획 프로그램이 구체화되었다는 점이다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처음에는 경계선 지적 기능 친구들에 대해 편견으로 마음을 열지 않았던 중학교 </a:t>
            </a:r>
            <a:r>
              <a:rPr lang="en-US" altLang="ko-KR" dirty="0"/>
              <a:t>2</a:t>
            </a:r>
            <a:r>
              <a:rPr lang="ko-KR" altLang="en-US" dirty="0"/>
              <a:t>학년생 또래 참여자는</a:t>
            </a:r>
            <a:r>
              <a:rPr lang="en-US" altLang="ko-KR" dirty="0"/>
              <a:t>, </a:t>
            </a:r>
            <a:r>
              <a:rPr lang="ko-KR" altLang="en-US" dirty="0"/>
              <a:t>함께하는 횟수가 더해질수록 이들이 평범한 학교 친구들과 다르지 않고</a:t>
            </a:r>
            <a:r>
              <a:rPr lang="en-US" altLang="ko-KR" dirty="0"/>
              <a:t>, </a:t>
            </a:r>
            <a:r>
              <a:rPr lang="ko-KR" altLang="en-US" dirty="0"/>
              <a:t>착하고 잘하는 것이 많은 친구들이라며 인식을 달리하게 되었다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en-US" altLang="ko-KR" dirty="0"/>
              <a:t>3</a:t>
            </a:r>
            <a:r>
              <a:rPr lang="ko-KR" altLang="en-US" dirty="0"/>
              <a:t>차 연도에는 </a:t>
            </a:r>
            <a:r>
              <a:rPr lang="en-US" altLang="ko-KR" dirty="0"/>
              <a:t>2</a:t>
            </a:r>
            <a:r>
              <a:rPr lang="ko-KR" altLang="en-US" dirty="0"/>
              <a:t>차 연도의 진로 계획을 바탕으로</a:t>
            </a:r>
            <a:r>
              <a:rPr lang="en-US" altLang="ko-KR" dirty="0"/>
              <a:t>, </a:t>
            </a:r>
            <a:r>
              <a:rPr lang="ko-KR" altLang="en-US" dirty="0"/>
              <a:t>참여자 개인의 역량에 맞는 직업 모색과 실천 계획을 개인 맞춤형 계획으로 사전에 구체화해보고 지원할 계획이다</a:t>
            </a:r>
            <a:r>
              <a:rPr lang="en-US" altLang="ko-KR" dirty="0"/>
              <a:t>. </a:t>
            </a:r>
            <a:r>
              <a:rPr lang="ko-KR" altLang="en-US" dirty="0"/>
              <a:t>또한 프로그램에서 개발한 역량을 바탕으로 졸업 후 지역 사회에서 취업할 수 있도록 마을 사업장을 발굴</a:t>
            </a:r>
            <a:r>
              <a:rPr lang="en-US" altLang="ko-KR" dirty="0"/>
              <a:t>, </a:t>
            </a:r>
            <a:r>
              <a:rPr lang="ko-KR" altLang="en-US" dirty="0" err="1"/>
              <a:t>도제식</a:t>
            </a:r>
            <a:r>
              <a:rPr lang="ko-KR" altLang="en-US" dirty="0"/>
              <a:t> 직업 체험을 통해 실무를 익히는 준비 과정을 계획 중이다</a:t>
            </a:r>
            <a:r>
              <a:rPr lang="en-US" altLang="ko-KR" dirty="0"/>
              <a:t>. </a:t>
            </a:r>
            <a:r>
              <a:rPr lang="ko-KR" altLang="en-US" dirty="0"/>
              <a:t>또한 경계선 지적 기능 청소년을 편견 없이 받아들이는 포용력 있는 지역 사회를 만들기 위해</a:t>
            </a:r>
            <a:r>
              <a:rPr lang="en-US" altLang="ko-KR" dirty="0"/>
              <a:t>, </a:t>
            </a:r>
            <a:r>
              <a:rPr lang="ko-KR" altLang="en-US" dirty="0"/>
              <a:t>경계선 지적 기능 청소년이 하루 중 가장 많은 시간을 보내는 학교 내 환경 변화를 도모할 네트워크를 구축하고자 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4783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프로포절뿐만</a:t>
            </a:r>
            <a:r>
              <a:rPr lang="ko-KR" altLang="en-US" baseline="0" dirty="0"/>
              <a:t> </a:t>
            </a:r>
            <a:r>
              <a:rPr lang="ko-KR" altLang="en-US" dirty="0"/>
              <a:t>아니라</a:t>
            </a:r>
            <a:r>
              <a:rPr lang="ko-KR" altLang="en-US" baseline="0" dirty="0"/>
              <a:t> </a:t>
            </a:r>
            <a:r>
              <a:rPr lang="ko-KR" altLang="en-US" dirty="0"/>
              <a:t>여러	지원기관에</a:t>
            </a:r>
            <a:r>
              <a:rPr lang="ko-KR" altLang="en-US" baseline="0" dirty="0"/>
              <a:t> </a:t>
            </a:r>
            <a:r>
              <a:rPr lang="ko-KR" altLang="en-US" dirty="0"/>
              <a:t>응모된</a:t>
            </a:r>
            <a:r>
              <a:rPr lang="ko-KR" altLang="en-US" baseline="0" dirty="0"/>
              <a:t> </a:t>
            </a:r>
            <a:r>
              <a:rPr lang="ko-KR" altLang="en-US" dirty="0"/>
              <a:t>것도</a:t>
            </a:r>
            <a:r>
              <a:rPr lang="ko-KR" altLang="en-US" baseline="0" dirty="0"/>
              <a:t> </a:t>
            </a:r>
            <a:r>
              <a:rPr lang="ko-KR" altLang="en-US" dirty="0"/>
              <a:t>마찬가지로	</a:t>
            </a:r>
            <a:endParaRPr lang="en-US" altLang="ko-KR" dirty="0"/>
          </a:p>
          <a:p>
            <a:r>
              <a:rPr lang="ko-KR" altLang="en-US" dirty="0"/>
              <a:t>구색은</a:t>
            </a:r>
            <a:r>
              <a:rPr lang="ko-KR" altLang="en-US" baseline="0" dirty="0"/>
              <a:t> </a:t>
            </a:r>
            <a:r>
              <a:rPr lang="ko-KR" altLang="en-US" dirty="0"/>
              <a:t>갖추어졌으나</a:t>
            </a:r>
            <a:r>
              <a:rPr lang="ko-KR" altLang="en-US" baseline="0" dirty="0"/>
              <a:t> </a:t>
            </a:r>
            <a:r>
              <a:rPr lang="ko-KR" altLang="en-US" dirty="0"/>
              <a:t>실제	실현가능성을</a:t>
            </a:r>
            <a:r>
              <a:rPr lang="ko-KR" altLang="en-US" baseline="0" dirty="0"/>
              <a:t> </a:t>
            </a:r>
            <a:r>
              <a:rPr lang="ko-KR" altLang="en-US" dirty="0"/>
              <a:t>자세히</a:t>
            </a:r>
            <a:r>
              <a:rPr lang="ko-KR" altLang="en-US" baseline="0" dirty="0"/>
              <a:t> </a:t>
            </a:r>
            <a:r>
              <a:rPr lang="ko-KR" altLang="en-US" dirty="0"/>
              <a:t>들여다보면</a:t>
            </a:r>
            <a:r>
              <a:rPr lang="ko-KR" altLang="en-US" baseline="0" dirty="0"/>
              <a:t> </a:t>
            </a:r>
            <a:r>
              <a:rPr lang="ko-KR" altLang="en-US" dirty="0"/>
              <a:t>허술할 때가</a:t>
            </a:r>
            <a:r>
              <a:rPr lang="ko-KR" altLang="en-US" baseline="0" dirty="0"/>
              <a:t> </a:t>
            </a:r>
            <a:r>
              <a:rPr lang="ko-KR" altLang="en-US" dirty="0"/>
              <a:t>더러</a:t>
            </a:r>
            <a:r>
              <a:rPr lang="ko-KR" altLang="en-US" baseline="0" dirty="0"/>
              <a:t> </a:t>
            </a:r>
            <a:r>
              <a:rPr lang="ko-KR" altLang="en-US" dirty="0"/>
              <a:t>있는 경우들이 있어요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프로그램</a:t>
            </a:r>
            <a:r>
              <a:rPr lang="ko-KR" altLang="en-US" baseline="0" dirty="0"/>
              <a:t> </a:t>
            </a:r>
            <a:r>
              <a:rPr lang="ko-KR" altLang="en-US" dirty="0"/>
              <a:t>내용을</a:t>
            </a:r>
            <a:r>
              <a:rPr lang="ko-KR" altLang="en-US" baseline="0" dirty="0"/>
              <a:t> </a:t>
            </a:r>
            <a:r>
              <a:rPr lang="ko-KR" altLang="en-US" dirty="0"/>
              <a:t>구상하면서</a:t>
            </a:r>
            <a:r>
              <a:rPr lang="ko-KR" altLang="en-US" baseline="0" dirty="0"/>
              <a:t> </a:t>
            </a:r>
            <a:endParaRPr lang="en-US" altLang="ko-KR" baseline="0" dirty="0"/>
          </a:p>
          <a:p>
            <a:r>
              <a:rPr lang="ko-KR" altLang="en-US" dirty="0"/>
              <a:t>‘이렇게</a:t>
            </a:r>
            <a:r>
              <a:rPr lang="ko-KR" altLang="en-US" baseline="0" dirty="0"/>
              <a:t> </a:t>
            </a:r>
            <a:r>
              <a:rPr lang="ko-KR" altLang="en-US" dirty="0"/>
              <a:t>하면	실제문제해결에</a:t>
            </a:r>
            <a:r>
              <a:rPr lang="ko-KR" altLang="en-US" baseline="0" dirty="0"/>
              <a:t> </a:t>
            </a:r>
            <a:r>
              <a:rPr lang="ko-KR" altLang="en-US" dirty="0"/>
              <a:t>어떻게</a:t>
            </a:r>
            <a:r>
              <a:rPr lang="ko-KR" altLang="en-US" baseline="0" dirty="0"/>
              <a:t> </a:t>
            </a:r>
            <a:r>
              <a:rPr lang="ko-KR" altLang="en-US" dirty="0"/>
              <a:t>도움이</a:t>
            </a:r>
            <a:r>
              <a:rPr lang="ko-KR" altLang="en-US" baseline="0" dirty="0"/>
              <a:t> </a:t>
            </a:r>
            <a:r>
              <a:rPr lang="ko-KR" altLang="en-US" dirty="0"/>
              <a:t>될</a:t>
            </a:r>
            <a:r>
              <a:rPr lang="ko-KR" altLang="en-US" baseline="0" dirty="0"/>
              <a:t> </a:t>
            </a:r>
            <a:r>
              <a:rPr lang="ko-KR" altLang="en-US" dirty="0"/>
              <a:t>것인지’에</a:t>
            </a:r>
            <a:r>
              <a:rPr lang="ko-KR" altLang="en-US" baseline="0" dirty="0"/>
              <a:t> </a:t>
            </a:r>
            <a:r>
              <a:rPr lang="ko-KR" altLang="en-US" dirty="0"/>
              <a:t>대한</a:t>
            </a:r>
            <a:r>
              <a:rPr lang="ko-KR" altLang="en-US" baseline="0" dirty="0"/>
              <a:t> </a:t>
            </a:r>
            <a:r>
              <a:rPr lang="ko-KR" altLang="en-US" dirty="0"/>
              <a:t>구체적인</a:t>
            </a:r>
            <a:r>
              <a:rPr lang="ko-KR" altLang="en-US" baseline="0" dirty="0"/>
              <a:t> </a:t>
            </a:r>
            <a:r>
              <a:rPr lang="ko-KR" altLang="en-US" dirty="0"/>
              <a:t>내용이	포함되어야</a:t>
            </a:r>
            <a:r>
              <a:rPr lang="ko-KR" altLang="en-US" baseline="0" dirty="0"/>
              <a:t> </a:t>
            </a:r>
            <a:r>
              <a:rPr lang="ko-KR" altLang="en-US" dirty="0"/>
              <a:t>한다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2484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 시각 장애 청소년 대부분은 점선 그림 또는 그림 설명이나 그림이 생략된 수학 점자 교재로 수학을 공부하고 있다</a:t>
            </a:r>
            <a:endParaRPr lang="en-US" altLang="ko-KR" dirty="0"/>
          </a:p>
          <a:p>
            <a:r>
              <a:rPr lang="ko-KR" altLang="en-US" dirty="0"/>
              <a:t> 그러다 보니 수학 시간에 그림과 수학 점자를 이중으로 학습해야 하고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고학년으로 올라갈수록 수학 난이도가 높아지는 탓에 </a:t>
            </a:r>
            <a:endParaRPr lang="en-US" altLang="ko-KR" dirty="0"/>
          </a:p>
          <a:p>
            <a:r>
              <a:rPr lang="ko-KR" altLang="en-US" dirty="0"/>
              <a:t> 시각 장애 청소년 대부분은 초등 고학년에서 중학생으로 올라가면서 수학을 어렵게 느끼고 포기하여 이 무렵 기본적으로 배워야 하는 수학 기초를 쌓지 못하게 된다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ko-KR" altLang="en-US" dirty="0"/>
              <a:t>수학 학습의 사각지대에 있는 시각 장애 청소년의 수학 기초 학습을 향상시킬 촉각 수학 교재를 개발하고</a:t>
            </a:r>
            <a:r>
              <a:rPr lang="en-US" altLang="ko-KR" dirty="0"/>
              <a:t>, </a:t>
            </a:r>
            <a:r>
              <a:rPr lang="ko-KR" altLang="en-US" dirty="0"/>
              <a:t>이에 적합한 수학 교육을 실시하고자 한다</a:t>
            </a:r>
            <a:r>
              <a:rPr lang="en-US" altLang="ko-KR" dirty="0"/>
              <a:t>. </a:t>
            </a:r>
            <a:r>
              <a:rPr lang="ko-KR" altLang="en-US" dirty="0"/>
              <a:t>특히 </a:t>
            </a:r>
            <a:r>
              <a:rPr lang="en-US" altLang="ko-KR" dirty="0"/>
              <a:t>3D </a:t>
            </a:r>
            <a:r>
              <a:rPr lang="ko-KR" altLang="en-US" dirty="0"/>
              <a:t>촉각 이미지를 독자적으로 고안하고</a:t>
            </a:r>
            <a:r>
              <a:rPr lang="en-US" altLang="ko-KR" dirty="0"/>
              <a:t>, </a:t>
            </a:r>
            <a:r>
              <a:rPr lang="ko-KR" altLang="en-US" dirty="0"/>
              <a:t>수학 전문가의 자문 및 감수를 통해 교재 전문성을 강화하며</a:t>
            </a:r>
            <a:r>
              <a:rPr lang="en-US" altLang="ko-KR" dirty="0"/>
              <a:t>, </a:t>
            </a:r>
            <a:r>
              <a:rPr lang="ko-KR" altLang="en-US" dirty="0"/>
              <a:t>매뉴얼 및 교육 지침을 마련하여 시각 장애 청소년</a:t>
            </a:r>
            <a:r>
              <a:rPr lang="en-US" altLang="ko-KR" dirty="0"/>
              <a:t>, </a:t>
            </a:r>
            <a:r>
              <a:rPr lang="ko-KR" altLang="en-US" dirty="0"/>
              <a:t>특수 교사</a:t>
            </a:r>
            <a:r>
              <a:rPr lang="en-US" altLang="ko-KR" dirty="0"/>
              <a:t>, </a:t>
            </a:r>
            <a:r>
              <a:rPr lang="ko-KR" altLang="en-US" dirty="0"/>
              <a:t>부모가 함께 활용할 수 있는 촉각 수학 교재 및 수학 교육 지원 기반을 확보하고자 한다</a:t>
            </a:r>
            <a:r>
              <a:rPr lang="en-US" altLang="ko-KR" dirty="0"/>
              <a:t>.  </a:t>
            </a:r>
          </a:p>
          <a:p>
            <a:endParaRPr lang="en-US" altLang="ko-KR" dirty="0"/>
          </a:p>
          <a:p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상상을 자극하는 촉각 수학 교재 및 촉각 교구 개발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2.</a:t>
            </a:r>
            <a:r>
              <a:rPr lang="ko-KR" altLang="en-US" dirty="0"/>
              <a:t> 서울맹학교와 협력하여 자유 </a:t>
            </a:r>
            <a:r>
              <a:rPr lang="ko-KR" altLang="en-US" dirty="0" err="1"/>
              <a:t>학기제</a:t>
            </a:r>
            <a:r>
              <a:rPr lang="ko-KR" altLang="en-US" dirty="0"/>
              <a:t> ‘촉각 수학 교실’을 운영하였다</a:t>
            </a:r>
            <a:r>
              <a:rPr lang="en-US" altLang="ko-KR" dirty="0"/>
              <a:t>. </a:t>
            </a:r>
            <a:r>
              <a:rPr lang="ko-KR" altLang="en-US" dirty="0"/>
              <a:t>그 결과</a:t>
            </a:r>
            <a:r>
              <a:rPr lang="en-US" altLang="ko-KR" dirty="0"/>
              <a:t>, </a:t>
            </a:r>
            <a:r>
              <a:rPr lang="ko-KR" altLang="en-US" dirty="0"/>
              <a:t>촉각 교재를 활용하지 않은 이전 수업과 이후 수업에 유의미한 변화가 있었다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4783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b="1" dirty="0"/>
              <a:t>학습 지도안을 마련하여 </a:t>
            </a:r>
            <a:r>
              <a:rPr lang="ko-KR" altLang="en-US" dirty="0"/>
              <a:t>효과적인 교수법 제안 수학 전문가</a:t>
            </a:r>
            <a:r>
              <a:rPr lang="en-US" altLang="ko-KR" dirty="0"/>
              <a:t>(</a:t>
            </a:r>
            <a:r>
              <a:rPr lang="ko-KR" altLang="en-US" dirty="0"/>
              <a:t>수학 교육과 교수 및 맹학교 수학 교사</a:t>
            </a:r>
            <a:r>
              <a:rPr lang="en-US" altLang="ko-KR" dirty="0"/>
              <a:t>)</a:t>
            </a:r>
            <a:r>
              <a:rPr lang="ko-KR" altLang="en-US" dirty="0"/>
              <a:t>와 실무자가 협력해 학습 지도안을 정리하고 촉각 수학 교재를 활용한 교수법을 고안하여</a:t>
            </a:r>
            <a:r>
              <a:rPr lang="en-US" altLang="ko-KR" dirty="0"/>
              <a:t>, </a:t>
            </a:r>
            <a:r>
              <a:rPr lang="ko-KR" altLang="en-US" dirty="0"/>
              <a:t>특수 교사와 부모가 시각 장애 청소년들을 효과적으로 지도할 수 있도록 방향을 제시하였다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학습 지도안은 촉각 수학 교재를 효과적으로 활용할 가이드를 제공하는 기준이기 때문에 교사가 자신의 수업 방식이나 커리큘럼에 따라 응용 및 변형하여 활용할 수 있도록 가이드를 마련하여 공유하였다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또한 본 사업 과정을 통해 체계화한 </a:t>
            </a:r>
            <a:r>
              <a:rPr lang="en-US" altLang="ko-KR" b="1" dirty="0"/>
              <a:t>3D </a:t>
            </a:r>
            <a:r>
              <a:rPr lang="ko-KR" altLang="en-US" b="1" dirty="0"/>
              <a:t>입체 파일은 추후 오픈 소스로 보급할 수 있도록 </a:t>
            </a:r>
            <a:r>
              <a:rPr lang="en-US" altLang="ko-KR" b="1" dirty="0"/>
              <a:t>3D </a:t>
            </a:r>
            <a:r>
              <a:rPr lang="ko-KR" altLang="en-US" b="1" dirty="0"/>
              <a:t>데이터베이스를 구축하는 단계</a:t>
            </a:r>
            <a:r>
              <a:rPr lang="ko-KR" altLang="en-US" dirty="0"/>
              <a:t>가 되었기에 의미가 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	</a:t>
            </a:r>
          </a:p>
          <a:p>
            <a:r>
              <a:rPr lang="en-US" altLang="ko-KR" dirty="0"/>
              <a:t>Ⅴ.</a:t>
            </a:r>
            <a:r>
              <a:rPr lang="ko-KR" altLang="en-US" dirty="0" err="1"/>
              <a:t>향후계획</a:t>
            </a:r>
            <a:endParaRPr lang="ko-KR" altLang="en-US" dirty="0"/>
          </a:p>
          <a:p>
            <a:r>
              <a:rPr lang="ko-KR" altLang="en-US" b="1" dirty="0"/>
              <a:t>촉각 수학 교재의 기술적 보완을 통해 제작 매뉴얼을 정립함으로써 </a:t>
            </a:r>
            <a:r>
              <a:rPr lang="ko-KR" altLang="en-US" dirty="0"/>
              <a:t>제작 </a:t>
            </a:r>
            <a:r>
              <a:rPr lang="en-US" altLang="ko-KR" dirty="0"/>
              <a:t>DB</a:t>
            </a:r>
            <a:r>
              <a:rPr lang="ko-KR" altLang="en-US" dirty="0"/>
              <a:t>를 구축하고 편리한 파일 보급 시스템을 구축하려 한다</a:t>
            </a:r>
            <a:r>
              <a:rPr lang="en-US" altLang="ko-KR" dirty="0"/>
              <a:t>. </a:t>
            </a:r>
            <a:r>
              <a:rPr lang="ko-KR" altLang="en-US" dirty="0"/>
              <a:t>더불어 촉각 수학 교재 개발에 있어 본 기관의 입지를 더욱 공고히 하고</a:t>
            </a:r>
            <a:r>
              <a:rPr lang="en-US" altLang="ko-KR" dirty="0"/>
              <a:t>, </a:t>
            </a:r>
            <a:r>
              <a:rPr lang="ko-KR" altLang="en-US" dirty="0"/>
              <a:t>본 기관을 통해 촉각 수학 교재를 보급할 수 있는 통합 보급 시스템을 정비하여 촉각 교재를 대중적으로 활용할 수 있도록 </a:t>
            </a:r>
            <a:r>
              <a:rPr lang="ko-KR" altLang="en-US" dirty="0" err="1"/>
              <a:t>접근성을</a:t>
            </a:r>
            <a:r>
              <a:rPr lang="ko-KR" altLang="en-US" dirty="0"/>
              <a:t> 높이고자 한다</a:t>
            </a:r>
            <a:r>
              <a:rPr lang="en-US" altLang="ko-KR" dirty="0"/>
              <a:t>. </a:t>
            </a:r>
            <a:r>
              <a:rPr lang="ko-KR" altLang="en-US" dirty="0"/>
              <a:t>향후 산학 협력을 통해 촉각 수학 교재를 중점적으로 홍보하고</a:t>
            </a:r>
            <a:r>
              <a:rPr lang="en-US" altLang="ko-KR" dirty="0"/>
              <a:t>, </a:t>
            </a:r>
            <a:r>
              <a:rPr lang="ko-KR" altLang="en-US" dirty="0"/>
              <a:t>향후 전국 시각 장애 특수 학교 </a:t>
            </a:r>
            <a:r>
              <a:rPr lang="en-US" altLang="ko-KR" dirty="0"/>
              <a:t>14</a:t>
            </a:r>
            <a:r>
              <a:rPr lang="ko-KR" altLang="en-US" dirty="0"/>
              <a:t>곳 외에도 다수의 특수 학급에 단계적으로 보급을 확대할 계획이다</a:t>
            </a:r>
            <a:r>
              <a:rPr lang="en-US" altLang="ko-KR" dirty="0"/>
              <a:t>. </a:t>
            </a:r>
            <a:r>
              <a:rPr lang="ko-KR" altLang="en-US" dirty="0"/>
              <a:t>또한 산학 협력을 통해 촉각 수학 교재 전문성을 확고히 하고</a:t>
            </a:r>
            <a:r>
              <a:rPr lang="en-US" altLang="ko-KR" dirty="0"/>
              <a:t>, </a:t>
            </a:r>
            <a:r>
              <a:rPr lang="ko-KR" altLang="en-US" dirty="0"/>
              <a:t>촉각 수학 교재의 실질적인 효과를 홍보하여 전문 교재로 도약할 수 있는 단계적이고 지속적인 제작 연구가 이루어질 수 있도록 정진할 것이다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4783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발달 장애인과 부모</a:t>
            </a:r>
            <a:r>
              <a:rPr lang="en-US" altLang="ko-KR" dirty="0"/>
              <a:t>(</a:t>
            </a:r>
            <a:r>
              <a:rPr lang="ko-KR" altLang="en-US" dirty="0"/>
              <a:t>보호자</a:t>
            </a:r>
            <a:r>
              <a:rPr lang="en-US" altLang="ko-KR" dirty="0"/>
              <a:t>)</a:t>
            </a:r>
            <a:r>
              <a:rPr lang="ko-KR" altLang="en-US" dirty="0"/>
              <a:t>는 함께 나이 들어간다</a:t>
            </a:r>
            <a:r>
              <a:rPr lang="en-US" altLang="ko-KR" dirty="0"/>
              <a:t>. </a:t>
            </a:r>
            <a:r>
              <a:rPr lang="ko-KR" altLang="en-US" dirty="0"/>
              <a:t>따라서 잘 계획된 보호 체계가 마련되어 있지 않은 이상</a:t>
            </a:r>
            <a:r>
              <a:rPr lang="en-US" altLang="ko-KR" dirty="0"/>
              <a:t>, </a:t>
            </a:r>
            <a:r>
              <a:rPr lang="ko-KR" altLang="en-US" dirty="0"/>
              <a:t>부모나 보호자의 노화로 인한 질병</a:t>
            </a:r>
            <a:r>
              <a:rPr lang="en-US" altLang="ko-KR" dirty="0"/>
              <a:t>, </a:t>
            </a:r>
            <a:r>
              <a:rPr lang="ko-KR" altLang="en-US" dirty="0"/>
              <a:t>장애 또는 죽음으로 인한 부재는 발달 장애인에게 </a:t>
            </a:r>
          </a:p>
          <a:p>
            <a:r>
              <a:rPr lang="ko-KR" altLang="en-US" dirty="0"/>
              <a:t> 큰 위험을 가중시킬 수 있다</a:t>
            </a:r>
            <a:r>
              <a:rPr lang="en-US" altLang="ko-KR" dirty="0"/>
              <a:t>. </a:t>
            </a:r>
            <a:r>
              <a:rPr lang="ko-KR" altLang="en-US" dirty="0"/>
              <a:t>이렇게 갑작스럽게 닥칠 위기를 상쇄할 대책 중의 하나가 평생 설계 또는 평생 계획</a:t>
            </a:r>
            <a:r>
              <a:rPr lang="en-US" altLang="ko-KR" dirty="0"/>
              <a:t>(Permanency Planning)</a:t>
            </a:r>
            <a:r>
              <a:rPr lang="ko-KR" altLang="en-US" dirty="0"/>
              <a:t>이다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평생 설계 과정에 참여한 지원 부모</a:t>
            </a:r>
            <a:r>
              <a:rPr lang="en-US" altLang="ko-KR" dirty="0"/>
              <a:t>, </a:t>
            </a:r>
            <a:r>
              <a:rPr lang="ko-KR" altLang="en-US" dirty="0"/>
              <a:t>참여 부모 모두 </a:t>
            </a:r>
            <a:r>
              <a:rPr lang="ko-KR" altLang="en-US" dirty="0" err="1"/>
              <a:t>그동안</a:t>
            </a:r>
            <a:r>
              <a:rPr lang="ko-KR" altLang="en-US" dirty="0"/>
              <a:t> 부모 교육에서 목말랐던 그 무엇에 대한 정답 같은 느낌을 받았다고 하였다</a:t>
            </a:r>
            <a:r>
              <a:rPr lang="en-US" altLang="ko-KR" dirty="0"/>
              <a:t>. </a:t>
            </a:r>
            <a:r>
              <a:rPr lang="ko-KR" altLang="en-US" dirty="0"/>
              <a:t>희망이 보이는 듯한 그 느낌은</a:t>
            </a:r>
            <a:r>
              <a:rPr lang="en-US" altLang="ko-KR" dirty="0"/>
              <a:t>, </a:t>
            </a:r>
            <a:r>
              <a:rPr lang="ko-KR" altLang="en-US" dirty="0"/>
              <a:t>그만큼 평생 설계가 그 어떤 지원보다 구체적이며 실천적인 대안이 될 수 있다는 확신으로 부모들에게 다가왔다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 발달 장애 자녀에 대한 주 양육자의 인식과 태도 변화 높은 질의 삶을 위해서는 전문가 및 서비스 제공자 중심이 아닌</a:t>
            </a:r>
            <a:r>
              <a:rPr lang="en-US" altLang="ko-KR" dirty="0"/>
              <a:t>, </a:t>
            </a:r>
            <a:r>
              <a:rPr lang="ko-KR" altLang="en-US" dirty="0"/>
              <a:t>삶을 주체적으로 영위하고자 하는 당사자의 노력이 전제되어야 한다</a:t>
            </a:r>
            <a:r>
              <a:rPr lang="en-US" altLang="ko-KR" dirty="0"/>
              <a:t>. </a:t>
            </a:r>
            <a:r>
              <a:rPr lang="ko-KR" altLang="en-US" dirty="0"/>
              <a:t>복지 서비스 제공 시에도 당사자를 수혜자가 아닌 주체자로 인식하여 당사자의 권리 향상을 위한 접근이 필요하다</a:t>
            </a:r>
            <a:r>
              <a:rPr lang="en-US" altLang="ko-KR" dirty="0"/>
              <a:t>. </a:t>
            </a:r>
            <a:r>
              <a:rPr lang="ko-KR" altLang="en-US" dirty="0"/>
              <a:t>프로그램 참여 후 부모들은 자녀 스스로 해야 한다는 인식을 갖게 되었고 자녀와 함께 계획하려는 모습을 보였다</a:t>
            </a:r>
            <a:r>
              <a:rPr lang="en-US" altLang="ko-KR" dirty="0"/>
              <a:t>. </a:t>
            </a:r>
            <a:r>
              <a:rPr lang="ko-KR" altLang="en-US" dirty="0"/>
              <a:t>특히 자녀의 장점</a:t>
            </a:r>
            <a:r>
              <a:rPr lang="en-US" altLang="ko-KR" dirty="0"/>
              <a:t>, </a:t>
            </a:r>
            <a:r>
              <a:rPr lang="ko-KR" altLang="en-US" dirty="0"/>
              <a:t>능력</a:t>
            </a:r>
            <a:r>
              <a:rPr lang="en-US" altLang="ko-KR" dirty="0"/>
              <a:t>, </a:t>
            </a:r>
            <a:r>
              <a:rPr lang="ko-KR" altLang="en-US" dirty="0"/>
              <a:t>습관</a:t>
            </a:r>
            <a:r>
              <a:rPr lang="en-US" altLang="ko-KR" dirty="0"/>
              <a:t>, </a:t>
            </a:r>
            <a:r>
              <a:rPr lang="ko-KR" altLang="en-US" dirty="0"/>
              <a:t>좋아하는 것 등을 생각하고 정리하면서</a:t>
            </a:r>
            <a:r>
              <a:rPr lang="en-US" altLang="ko-KR" dirty="0"/>
              <a:t>, </a:t>
            </a:r>
            <a:r>
              <a:rPr lang="ko-KR" altLang="en-US" dirty="0"/>
              <a:t>자녀에 대해 다시 한 번 생각하게 되었고 그 전과는 다른 계획을 세우게 되었다고 하였다</a:t>
            </a:r>
            <a:r>
              <a:rPr lang="en-US" altLang="ko-KR" dirty="0"/>
              <a:t>. </a:t>
            </a:r>
            <a:r>
              <a:rPr lang="ko-KR" altLang="en-US" dirty="0"/>
              <a:t>즉 전반적으로 자녀를 위해 무엇을 중점에 두고 미래를 설계해야 할지 방향을 잡았다고 평가하였다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4783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무분별한 영어사용 보다는 정감 있는 순수 우리말 사용을 권한다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31201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지역 사회 실정에 기반한 사업 필요성을 제시하자</a:t>
            </a:r>
          </a:p>
          <a:p>
            <a:r>
              <a:rPr lang="ko-KR" altLang="en-US" dirty="0"/>
              <a:t>많은 </a:t>
            </a:r>
            <a:r>
              <a:rPr lang="ko-KR" altLang="en-US" dirty="0" err="1"/>
              <a:t>프로포절에서는</a:t>
            </a:r>
            <a:r>
              <a:rPr lang="ko-KR" altLang="en-US" dirty="0"/>
              <a:t> 접근하고자 하는 문제의 심각성을 부각시키고 그렇기 때문에 이에 대한 </a:t>
            </a:r>
          </a:p>
          <a:p>
            <a:r>
              <a:rPr lang="ko-KR" altLang="en-US" dirty="0"/>
              <a:t>사업 기획이 필요하다는 식으로 서술하고 있다</a:t>
            </a:r>
            <a:r>
              <a:rPr lang="en-US" altLang="ko-KR" dirty="0"/>
              <a:t>. </a:t>
            </a:r>
            <a:r>
              <a:rPr lang="ko-KR" altLang="en-US" dirty="0"/>
              <a:t>그러나 생각해 보면 문제가 심각하다고 우리 </a:t>
            </a:r>
          </a:p>
          <a:p>
            <a:r>
              <a:rPr lang="ko-KR" altLang="en-US" dirty="0"/>
              <a:t>지역 사회에도 반드시 그러하리라는 법은 없다</a:t>
            </a:r>
            <a:r>
              <a:rPr lang="en-US" altLang="ko-KR" dirty="0"/>
              <a:t>. </a:t>
            </a:r>
            <a:r>
              <a:rPr lang="ko-KR" altLang="en-US" dirty="0" err="1"/>
              <a:t>발빠른</a:t>
            </a:r>
            <a:r>
              <a:rPr lang="ko-KR" altLang="en-US" dirty="0"/>
              <a:t> 대책으로 이미 상당 부분 지역 문제를 </a:t>
            </a:r>
          </a:p>
          <a:p>
            <a:r>
              <a:rPr lang="ko-KR" altLang="en-US" dirty="0"/>
              <a:t>해소할 수 있는 인프라 또는 사업 경험을 쌓았거나 이미 대책을 마련 중에 있을 수도 있다</a:t>
            </a:r>
            <a:r>
              <a:rPr lang="en-US" altLang="ko-KR" dirty="0"/>
              <a:t>. </a:t>
            </a:r>
            <a:r>
              <a:rPr lang="ko-KR" altLang="en-US" dirty="0"/>
              <a:t>그</a:t>
            </a:r>
          </a:p>
          <a:p>
            <a:r>
              <a:rPr lang="ko-KR" altLang="en-US" dirty="0" err="1"/>
              <a:t>렇기</a:t>
            </a:r>
            <a:r>
              <a:rPr lang="ko-KR" altLang="en-US" dirty="0"/>
              <a:t> 때문에 우리 사회의 전반적인 분위기와 함께 이와 관련된 지역 사회 실정이 어떠한지를 </a:t>
            </a:r>
          </a:p>
          <a:p>
            <a:r>
              <a:rPr lang="ko-KR" altLang="en-US" dirty="0"/>
              <a:t>제안자가 성찰해보고 사업의 절박함을 설득해 내는 것이 필요하다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70339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4205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4205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39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B5B1C-7890-4544-9231-EB74A1575134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6335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702A-1822-4998-B635-F4C09B9F481D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8181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9BBC6-A49D-47DA-93C6-A9E0ACC9B99C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904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6D45-FC91-491D-A57E-2D9D6C13D79B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163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83317-0750-4CF4-B6B9-F631408CBCFD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868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34549-5C5C-4C7F-A4DE-5031AB937953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231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11979-6489-49B9-BB35-A4DB9795CB2A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510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EB78F-E7E8-49EA-958A-D32E075CA603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3502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72E69-DFB1-4F4D-8A52-A95FB1DAACFC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6817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03B30-CEFA-489F-A375-A5C3C59763F2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927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57AB7-4C30-4F79-9F8C-D93F1EEFFD61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0022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E9985-D4D1-445B-ADF2-C30BAFD3E410}" type="datetime1">
              <a:rPr lang="ko-KR" altLang="en-US" smtClean="0"/>
              <a:pPr/>
              <a:t>2022-04-28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D2A59-3918-4495-8C4D-EFB690214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2985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blog.naver.com/niceshiny/16497704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cafe.naver.com/mom3050/3955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m.post.naver.com/viewer/postView.nhn?volumeNo=27267405&amp;memberNo=44293259&amp;vType=VERTICA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blog.naver.com/minah0111/22155034188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blog.naver.com/winnovation/221207116835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blog.naver.com/oxoiv/130187920392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blog.naver.com/mp10091004/220658868798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blog.naver.com/PostView.nhn?blogId=nancic98&amp;logNo=221841087800&amp;redirect=Dlog&amp;widgetTypeCall=true&amp;topReferer=https://search.naver.com/search.naver?sm=tab_hty.top&amp;where=image&amp;query=%EC%BD%94%EB%A1%9C%EB%82%9819&amp;oquery=%EC%9B%94%EB%93%9C%EB%B9%84%EC%A0%84+%EA%B3%B5%EC%9D%B5+%EA%B4%91%EA%B3%A0&amp;tqi=UEJlndp0J1sssSgGSMNssssstFK-413496&amp;directAccess=false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blog.naver.com/PostView.nhn?blogId=nancic98&amp;logNo=221841087800&amp;redirect=Dlog&amp;widgetTypeCall=true&amp;topReferer=https://search.naver.com/search.naver?sm=tab_hty.top&amp;where=image&amp;query=%EC%BD%94%EB%A1%9C%EB%82%9819+%EB%B0%80%EC%95%8C&amp;oquery=%EC%BD%94%EB%A1%9C%EB%82%9819&amp;tqi=UE9sFdp0JXossRq/2BwsssssshK-074973&amp;directAccess=false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8032" y="1556792"/>
            <a:ext cx="7772400" cy="175562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altLang="en-US" sz="5300" dirty="0" err="1">
                <a:solidFill>
                  <a:schemeClr val="bg1"/>
                </a:solidFill>
              </a:rPr>
              <a:t>프로포절</a:t>
            </a:r>
            <a:br>
              <a:rPr lang="en-US" altLang="ko-KR" dirty="0">
                <a:solidFill>
                  <a:schemeClr val="bg1"/>
                </a:solidFill>
              </a:rPr>
            </a:br>
            <a:r>
              <a:rPr lang="ko-KR" altLang="en-US" dirty="0">
                <a:solidFill>
                  <a:schemeClr val="bg1"/>
                </a:solidFill>
              </a:rPr>
              <a:t>어떻게 잘 할 수 있을까요</a:t>
            </a:r>
            <a:r>
              <a:rPr lang="en-US" altLang="ko-KR" dirty="0">
                <a:solidFill>
                  <a:schemeClr val="bg1"/>
                </a:solidFill>
              </a:rPr>
              <a:t>?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11560" y="4409678"/>
            <a:ext cx="7772400" cy="17556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50000"/>
              </a:lnSpc>
            </a:pPr>
            <a:r>
              <a:rPr lang="ko-KR" altLang="en-US" sz="3200" dirty="0">
                <a:solidFill>
                  <a:schemeClr val="bg1"/>
                </a:solidFill>
              </a:rPr>
              <a:t>김요셉</a:t>
            </a:r>
            <a:r>
              <a:rPr lang="en-US" altLang="ko-KR" sz="3200" dirty="0">
                <a:solidFill>
                  <a:schemeClr val="bg1"/>
                </a:solidFill>
              </a:rPr>
              <a:t>(</a:t>
            </a:r>
            <a:r>
              <a:rPr lang="ko-KR" altLang="en-US" sz="3200" dirty="0">
                <a:solidFill>
                  <a:schemeClr val="bg1"/>
                </a:solidFill>
              </a:rPr>
              <a:t>신애원장</a:t>
            </a:r>
            <a:r>
              <a:rPr lang="en-US" altLang="ko-KR" sz="3200" dirty="0">
                <a:solidFill>
                  <a:schemeClr val="bg1"/>
                </a:solidFill>
              </a:rPr>
              <a:t>)</a:t>
            </a:r>
            <a:endParaRPr lang="ko-KR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422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통영 동피랑마을 벽화에서 꽃그림">
            <a:hlinkClick r:id="rId2" tooltip="통영 동피랑마을 벽화에서 꽃그림 블로그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7" y="460052"/>
            <a:ext cx="8996004" cy="599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40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올해의 인물 타임지 선정 16세 환경운동가 툰베리네요 ㅋ">
            <a:hlinkClick r:id="rId2" tooltip="올해의 인물 타임지 선정 16세 환경운동가 툰베리네요 ㅋ 카페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3460543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4000095" y="1052736"/>
            <a:ext cx="514390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en-US" altLang="ko-KR" sz="2400" dirty="0"/>
              <a:t>“</a:t>
            </a:r>
            <a:r>
              <a:rPr lang="ko-KR" altLang="en-US" sz="2400" dirty="0"/>
              <a:t>너무 작아서 세계를 바꾸지 못하고 </a:t>
            </a:r>
            <a:endParaRPr lang="en-US" altLang="ko-KR" sz="2400" dirty="0"/>
          </a:p>
          <a:p>
            <a:pPr algn="ctr" fontAlgn="base">
              <a:lnSpc>
                <a:spcPct val="150000"/>
              </a:lnSpc>
            </a:pPr>
            <a:r>
              <a:rPr lang="ko-KR" altLang="en-US" sz="2400" dirty="0"/>
              <a:t>영향을 주지 못할 사람은 없습니다</a:t>
            </a:r>
            <a:r>
              <a:rPr lang="en-US" altLang="ko-KR" sz="2400" dirty="0"/>
              <a:t>.”</a:t>
            </a:r>
          </a:p>
          <a:p>
            <a:pPr algn="ctr" fontAlgn="base">
              <a:lnSpc>
                <a:spcPct val="150000"/>
              </a:lnSpc>
            </a:pPr>
            <a:endParaRPr lang="en-US" altLang="ko-KR" sz="2400" dirty="0"/>
          </a:p>
          <a:p>
            <a:pPr algn="ctr" fontAlgn="base">
              <a:lnSpc>
                <a:spcPct val="150000"/>
              </a:lnSpc>
            </a:pPr>
            <a:r>
              <a:rPr lang="en-US" altLang="ko-KR" sz="2400" dirty="0"/>
              <a:t>"</a:t>
            </a:r>
            <a:r>
              <a:rPr lang="ko-KR" altLang="en-US" sz="2400" dirty="0"/>
              <a:t>지금 우리 집이 불타고 있습니다</a:t>
            </a:r>
            <a:r>
              <a:rPr lang="en-US" altLang="ko-KR" sz="2400" dirty="0"/>
              <a:t>!</a:t>
            </a:r>
            <a:endParaRPr lang="ko-KR" altLang="en-US" sz="2400" dirty="0"/>
          </a:p>
          <a:p>
            <a:pPr algn="ctr" fontAlgn="base">
              <a:lnSpc>
                <a:spcPct val="150000"/>
              </a:lnSpc>
            </a:pPr>
            <a:r>
              <a:rPr lang="ko-KR" altLang="en-US" sz="2400" dirty="0"/>
              <a:t>그러니 행동하기 바랍니다</a:t>
            </a:r>
            <a:r>
              <a:rPr lang="en-US" altLang="ko-KR" sz="2400" dirty="0"/>
              <a:t>.“</a:t>
            </a:r>
          </a:p>
          <a:p>
            <a:pPr algn="ctr" fontAlgn="base">
              <a:lnSpc>
                <a:spcPct val="150000"/>
              </a:lnSpc>
            </a:pPr>
            <a:endParaRPr lang="ko-KR" altLang="en-US" sz="2400" dirty="0"/>
          </a:p>
          <a:p>
            <a:pPr algn="ctr" fontAlgn="base">
              <a:lnSpc>
                <a:spcPct val="150000"/>
              </a:lnSpc>
            </a:pPr>
            <a:r>
              <a:rPr lang="ko-KR" altLang="en-US" sz="2400" dirty="0"/>
              <a:t>우리에게 남은 시간은 </a:t>
            </a:r>
            <a:endParaRPr lang="en-US" altLang="ko-KR" sz="2400" dirty="0"/>
          </a:p>
          <a:p>
            <a:pPr algn="ctr" fontAlgn="base">
              <a:lnSpc>
                <a:spcPct val="150000"/>
              </a:lnSpc>
            </a:pPr>
            <a:r>
              <a:rPr lang="en-US" altLang="ko-KR" sz="2400" dirty="0"/>
              <a:t>18</a:t>
            </a:r>
            <a:r>
              <a:rPr lang="ko-KR" altLang="en-US" sz="2400" dirty="0"/>
              <a:t>년 </a:t>
            </a:r>
            <a:r>
              <a:rPr lang="en-US" altLang="ko-KR" sz="2400" dirty="0"/>
              <a:t>157</a:t>
            </a:r>
            <a:r>
              <a:rPr lang="ko-KR" altLang="en-US" sz="2400" dirty="0"/>
              <a:t>일뿐</a:t>
            </a:r>
            <a:r>
              <a:rPr lang="en-US" altLang="ko-KR" sz="2400" dirty="0"/>
              <a:t>!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07002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amp;quot;영화 기생충, 미드로 제작된다&amp;quot; 봉준호 감독, HBO와 합의!">
            <a:hlinkClick r:id="rId2" tooltip="&amp;quot;영화 기생충, 미드로 제작된다&amp;quot; 봉준호 감독, HBO와 합의! 포스트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16" y="548680"/>
            <a:ext cx="8704967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002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영화 기생충 :: 몰입도 최고, 과연 누가 '기생충'인 것일까, &amp;lt;영화 기생충 후기&amp;gt;">
            <a:hlinkClick r:id="rId2" tooltip="영화 기생충 :: 몰입도 최고, 과연 누가 '기생충'인 것일까, &amp;lt;영화 기생충 후기&amp;gt; 블로그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693696" cy="489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026415" y="333754"/>
            <a:ext cx="5143905" cy="574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en-US" altLang="ko-KR" sz="2400" dirty="0"/>
              <a:t>“</a:t>
            </a:r>
            <a:r>
              <a:rPr lang="ko-KR" altLang="en-US" sz="2400" dirty="0"/>
              <a:t>아들아</a:t>
            </a:r>
            <a:r>
              <a:rPr lang="en-US" altLang="ko-KR" sz="2400" dirty="0"/>
              <a:t>, </a:t>
            </a:r>
            <a:r>
              <a:rPr lang="ko-KR" altLang="en-US" sz="2400" dirty="0"/>
              <a:t>너는 계획이 다 있구나</a:t>
            </a:r>
            <a:r>
              <a:rPr lang="en-US" altLang="ko-KR" sz="2400" dirty="0"/>
              <a:t>”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가난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/>
              <a:t>의존</a:t>
            </a:r>
            <a:r>
              <a:rPr lang="en-US" altLang="ko-KR" sz="1800" dirty="0"/>
              <a:t>(40%)</a:t>
            </a:r>
          </a:p>
          <a:p>
            <a:pPr lvl="1"/>
            <a:r>
              <a:rPr lang="ko-KR" altLang="en-US" sz="1600" dirty="0"/>
              <a:t>다른 사람을 찾아야 한다</a:t>
            </a:r>
            <a:endParaRPr lang="en-US" altLang="ko-KR" sz="1600" dirty="0"/>
          </a:p>
          <a:p>
            <a:pPr lvl="1"/>
            <a:r>
              <a:rPr lang="ko-KR" altLang="en-US" sz="1600" dirty="0"/>
              <a:t>다른 누군가를 위해 일해야 한다</a:t>
            </a:r>
            <a:endParaRPr lang="en-US" altLang="ko-KR" sz="1600" dirty="0"/>
          </a:p>
          <a:p>
            <a:r>
              <a:rPr lang="ko-KR" altLang="en-US" sz="1800" dirty="0"/>
              <a:t>소외</a:t>
            </a:r>
            <a:r>
              <a:rPr lang="en-US" altLang="ko-KR" sz="1800" dirty="0"/>
              <a:t>(37%)</a:t>
            </a:r>
          </a:p>
          <a:p>
            <a:pPr lvl="1"/>
            <a:r>
              <a:rPr lang="ko-KR" altLang="en-US" sz="1600" dirty="0"/>
              <a:t>고립되고 지원받지 못하고 찾는 이가 없는 사람</a:t>
            </a:r>
            <a:endParaRPr lang="en-US" altLang="ko-KR" sz="1600" dirty="0"/>
          </a:p>
          <a:p>
            <a:r>
              <a:rPr lang="ko-KR" altLang="en-US" sz="1800" dirty="0"/>
              <a:t>결핍</a:t>
            </a:r>
            <a:r>
              <a:rPr lang="en-US" altLang="ko-KR" sz="1800" dirty="0"/>
              <a:t>(36%)</a:t>
            </a:r>
          </a:p>
          <a:p>
            <a:pPr lvl="1"/>
            <a:r>
              <a:rPr lang="ko-KR" altLang="en-US" sz="1600" dirty="0"/>
              <a:t>먹을 게 없는</a:t>
            </a:r>
            <a:r>
              <a:rPr lang="en-US" altLang="ko-KR" sz="1600" dirty="0"/>
              <a:t>, </a:t>
            </a:r>
            <a:r>
              <a:rPr lang="ko-KR" altLang="en-US" sz="1600" dirty="0"/>
              <a:t>돈이 없고 팔게 하나도 없는 상태</a:t>
            </a:r>
            <a:endParaRPr lang="en-US" altLang="ko-KR" sz="1600" dirty="0"/>
          </a:p>
          <a:p>
            <a:r>
              <a:rPr lang="ko-KR" altLang="en-US" sz="1800" dirty="0"/>
              <a:t>자유와 권리의 제한</a:t>
            </a:r>
            <a:r>
              <a:rPr lang="en-US" altLang="ko-KR" sz="1800" dirty="0"/>
              <a:t>(26%)</a:t>
            </a:r>
          </a:p>
          <a:p>
            <a:r>
              <a:rPr lang="ko-KR" altLang="en-US" sz="1800" dirty="0"/>
              <a:t>무능력</a:t>
            </a:r>
            <a:r>
              <a:rPr lang="en-US" altLang="ko-KR" sz="1800" dirty="0"/>
              <a:t>(21%)</a:t>
            </a:r>
          </a:p>
          <a:p>
            <a:pPr lvl="1"/>
            <a:r>
              <a:rPr lang="ko-KR" altLang="en-US" sz="1600" dirty="0"/>
              <a:t>스스로 결정을 내리거나</a:t>
            </a:r>
            <a:r>
              <a:rPr lang="en-US" altLang="ko-KR" sz="1600" dirty="0"/>
              <a:t>, </a:t>
            </a:r>
            <a:r>
              <a:rPr lang="ko-KR" altLang="en-US" sz="1600" dirty="0"/>
              <a:t>스스로 음식이나 옷을 제공할 능력이 없고</a:t>
            </a:r>
            <a:r>
              <a:rPr lang="en-US" altLang="ko-KR" sz="1600" dirty="0"/>
              <a:t>, </a:t>
            </a:r>
            <a:r>
              <a:rPr lang="ko-KR" altLang="en-US" sz="1600" dirty="0"/>
              <a:t>주도적으로 행동할 수 없는 상태</a:t>
            </a:r>
            <a:endParaRPr lang="en-US" altLang="ko-KR" sz="1600" dirty="0"/>
          </a:p>
          <a:p>
            <a:pPr lvl="1"/>
            <a:endParaRPr lang="ko-KR" altLang="en-US" sz="1600" dirty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67544" y="6165304"/>
            <a:ext cx="8229600" cy="5453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ko-KR" altLang="en-US" sz="20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467544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altLang="ko-KR" sz="1600" dirty="0"/>
              <a:t>※ </a:t>
            </a:r>
            <a:r>
              <a:rPr lang="ko-KR" altLang="en-US" sz="1600" dirty="0" err="1"/>
              <a:t>컴패션</a:t>
            </a:r>
            <a:r>
              <a:rPr lang="ko-KR" altLang="en-US" sz="1600" dirty="0"/>
              <a:t> </a:t>
            </a:r>
            <a:r>
              <a:rPr lang="en-US" altLang="ko-KR" sz="1600" dirty="0"/>
              <a:t>‘</a:t>
            </a:r>
            <a:r>
              <a:rPr lang="ko-KR" altLang="en-US" sz="1600" dirty="0"/>
              <a:t>가난</a:t>
            </a:r>
            <a:r>
              <a:rPr lang="en-US" altLang="ko-KR" sz="1600" dirty="0"/>
              <a:t>’, </a:t>
            </a:r>
            <a:r>
              <a:rPr lang="ko-KR" altLang="en-US" sz="1600" dirty="0" err="1"/>
              <a:t>서식스대학교</a:t>
            </a:r>
            <a:r>
              <a:rPr lang="en-US" altLang="ko-KR" sz="1600" dirty="0"/>
              <a:t>(1990) </a:t>
            </a:r>
            <a:r>
              <a:rPr lang="ko-KR" altLang="en-US" sz="1600" dirty="0"/>
              <a:t>설문조사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269445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한국 컴패션 디지털 캠페인 * 뜻밖의 편지 (컴패션 후원, 컴패션 광고, 이노레드 광고)">
            <a:hlinkClick r:id="rId2" tooltip="한국 컴패션 디지털 캠페인 * 뜻밖의 편지 (컴패션 후원, 컴패션 광고, 이노레드 광고) 블로그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34" y="260648"/>
            <a:ext cx="8771342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1327498" y="3570527"/>
            <a:ext cx="6352878" cy="2882809"/>
            <a:chOff x="1327498" y="3570527"/>
            <a:chExt cx="6352878" cy="2882809"/>
          </a:xfrm>
        </p:grpSpPr>
        <p:sp>
          <p:nvSpPr>
            <p:cNvPr id="4" name="TextBox 3"/>
            <p:cNvSpPr txBox="1"/>
            <p:nvPr/>
          </p:nvSpPr>
          <p:spPr>
            <a:xfrm>
              <a:off x="1343672" y="3570527"/>
              <a:ext cx="6336704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4000" b="1" dirty="0">
                  <a:latin typeface="HY신명조" panose="02030600000101010101" pitchFamily="18" charset="-127"/>
                  <a:ea typeface="HY신명조" panose="02030600000101010101" pitchFamily="18" charset="-127"/>
                </a:rPr>
                <a:t>“   .</a:t>
              </a:r>
            </a:p>
            <a:p>
              <a:pPr algn="ctr"/>
              <a:r>
                <a:rPr lang="ko-KR" altLang="en-US" sz="2400" b="1" dirty="0">
                  <a:latin typeface="HY신명조" panose="02030600000101010101" pitchFamily="18" charset="-127"/>
                  <a:ea typeface="HY신명조" panose="02030600000101010101" pitchFamily="18" charset="-127"/>
                </a:rPr>
                <a:t>후원이란</a:t>
              </a:r>
              <a:r>
                <a:rPr lang="en-US" altLang="ko-KR" sz="2400" b="1" dirty="0">
                  <a:latin typeface="HY신명조" panose="02030600000101010101" pitchFamily="18" charset="-127"/>
                  <a:ea typeface="HY신명조" panose="02030600000101010101" pitchFamily="18" charset="-127"/>
                </a:rPr>
                <a:t>, </a:t>
              </a:r>
              <a:r>
                <a:rPr lang="ko-KR" altLang="en-US" sz="2400" b="1" dirty="0">
                  <a:latin typeface="HY신명조" panose="02030600000101010101" pitchFamily="18" charset="-127"/>
                  <a:ea typeface="HY신명조" panose="02030600000101010101" pitchFamily="18" charset="-127"/>
                </a:rPr>
                <a:t>단순한 기부가 아닌</a:t>
              </a:r>
              <a:endParaRPr lang="en-US" altLang="ko-KR" sz="2400" b="1" dirty="0"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  <a:p>
              <a:pPr algn="ctr"/>
              <a:r>
                <a:rPr lang="ko-KR" altLang="en-US" sz="2400" b="1" dirty="0">
                  <a:latin typeface="HY신명조" panose="02030600000101010101" pitchFamily="18" charset="-127"/>
                  <a:ea typeface="HY신명조" panose="02030600000101010101" pitchFamily="18" charset="-127"/>
                </a:rPr>
                <a:t>한 어린이의 삶을</a:t>
              </a:r>
              <a:endParaRPr lang="en-US" altLang="ko-KR" sz="2400" b="1" dirty="0"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  <a:p>
              <a:pPr algn="ctr"/>
              <a:r>
                <a:rPr lang="ko-KR" altLang="en-US" sz="2400" b="1" dirty="0">
                  <a:latin typeface="HY신명조" panose="02030600000101010101" pitchFamily="18" charset="-127"/>
                  <a:ea typeface="HY신명조" panose="02030600000101010101" pitchFamily="18" charset="-127"/>
                </a:rPr>
                <a:t>변화시키는 힘입니다</a:t>
              </a:r>
              <a:endParaRPr lang="en-US" altLang="ko-KR" sz="2400" b="1" dirty="0"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  <a:p>
              <a:pPr algn="ctr"/>
              <a:endParaRPr lang="en-US" altLang="ko-KR" sz="2400" b="1" dirty="0"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  <a:p>
              <a:pPr algn="ctr"/>
              <a:r>
                <a:rPr lang="en-US" altLang="ko-KR" sz="4400" b="1" dirty="0">
                  <a:latin typeface="HY신명조" panose="02030600000101010101" pitchFamily="18" charset="-127"/>
                  <a:ea typeface="HY신명조" panose="02030600000101010101" pitchFamily="18" charset="-127"/>
                </a:rPr>
                <a:t>”</a:t>
              </a:r>
              <a:endParaRPr lang="ko-KR" altLang="en-US" sz="4400" b="1" dirty="0"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327498" y="3591014"/>
              <a:ext cx="6336704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4000" b="1" dirty="0">
                  <a:solidFill>
                    <a:schemeClr val="bg1"/>
                  </a:solidFill>
                  <a:latin typeface="HY신명조" panose="02030600000101010101" pitchFamily="18" charset="-127"/>
                  <a:ea typeface="HY신명조" panose="02030600000101010101" pitchFamily="18" charset="-127"/>
                </a:rPr>
                <a:t>“   .</a:t>
              </a:r>
            </a:p>
            <a:p>
              <a:pPr algn="ctr"/>
              <a:r>
                <a:rPr lang="ko-KR" altLang="en-US" sz="2400" b="1" dirty="0">
                  <a:solidFill>
                    <a:schemeClr val="bg1"/>
                  </a:solidFill>
                  <a:latin typeface="HY신명조" panose="02030600000101010101" pitchFamily="18" charset="-127"/>
                  <a:ea typeface="HY신명조" panose="02030600000101010101" pitchFamily="18" charset="-127"/>
                </a:rPr>
                <a:t>후원이란</a:t>
              </a:r>
              <a:r>
                <a:rPr lang="en-US" altLang="ko-KR" sz="2400" b="1" dirty="0">
                  <a:solidFill>
                    <a:schemeClr val="bg1"/>
                  </a:solidFill>
                  <a:latin typeface="HY신명조" panose="02030600000101010101" pitchFamily="18" charset="-127"/>
                  <a:ea typeface="HY신명조" panose="02030600000101010101" pitchFamily="18" charset="-127"/>
                </a:rPr>
                <a:t>, </a:t>
              </a:r>
              <a:r>
                <a:rPr lang="ko-KR" altLang="en-US" sz="2400" b="1" dirty="0">
                  <a:solidFill>
                    <a:schemeClr val="bg1"/>
                  </a:solidFill>
                  <a:latin typeface="HY신명조" panose="02030600000101010101" pitchFamily="18" charset="-127"/>
                  <a:ea typeface="HY신명조" panose="02030600000101010101" pitchFamily="18" charset="-127"/>
                </a:rPr>
                <a:t>단순한 기부가 아닌</a:t>
              </a:r>
              <a:endParaRPr lang="en-US" altLang="ko-KR" sz="2400" b="1" dirty="0">
                <a:solidFill>
                  <a:schemeClr val="bg1"/>
                </a:solidFill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  <a:p>
              <a:pPr algn="ctr"/>
              <a:r>
                <a:rPr lang="ko-KR" altLang="en-US" sz="2400" b="1" dirty="0">
                  <a:solidFill>
                    <a:schemeClr val="bg1"/>
                  </a:solidFill>
                  <a:latin typeface="HY신명조" panose="02030600000101010101" pitchFamily="18" charset="-127"/>
                  <a:ea typeface="HY신명조" panose="02030600000101010101" pitchFamily="18" charset="-127"/>
                </a:rPr>
                <a:t>한 어린이의 삶을</a:t>
              </a:r>
              <a:endParaRPr lang="en-US" altLang="ko-KR" sz="2400" b="1" dirty="0">
                <a:solidFill>
                  <a:schemeClr val="bg1"/>
                </a:solidFill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  <a:p>
              <a:pPr algn="ctr"/>
              <a:r>
                <a:rPr lang="ko-KR" altLang="en-US" sz="2400" b="1" dirty="0">
                  <a:solidFill>
                    <a:schemeClr val="bg1"/>
                  </a:solidFill>
                  <a:latin typeface="HY신명조" panose="02030600000101010101" pitchFamily="18" charset="-127"/>
                  <a:ea typeface="HY신명조" panose="02030600000101010101" pitchFamily="18" charset="-127"/>
                </a:rPr>
                <a:t>변화시키는 힘입니다</a:t>
              </a:r>
              <a:endParaRPr lang="en-US" altLang="ko-KR" sz="2400" b="1" dirty="0">
                <a:solidFill>
                  <a:schemeClr val="bg1"/>
                </a:solidFill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  <a:p>
              <a:pPr algn="ctr"/>
              <a:endParaRPr lang="en-US" altLang="ko-KR" sz="2400" b="1" dirty="0">
                <a:solidFill>
                  <a:schemeClr val="bg1"/>
                </a:solidFill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  <a:p>
              <a:pPr algn="ctr"/>
              <a:r>
                <a:rPr lang="en-US" altLang="ko-KR" sz="4400" b="1" dirty="0">
                  <a:solidFill>
                    <a:schemeClr val="bg1"/>
                  </a:solidFill>
                  <a:latin typeface="HY신명조" panose="02030600000101010101" pitchFamily="18" charset="-127"/>
                  <a:ea typeface="HY신명조" panose="02030600000101010101" pitchFamily="18" charset="-127"/>
                </a:rPr>
                <a:t>”</a:t>
              </a:r>
              <a:endParaRPr lang="ko-KR" altLang="en-US" sz="4400" b="1" dirty="0">
                <a:solidFill>
                  <a:schemeClr val="bg1"/>
                </a:solidFill>
                <a:latin typeface="HY신명조" panose="02030600000101010101" pitchFamily="18" charset="-127"/>
                <a:ea typeface="HY신명조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세계 물의 날(World Water Day)">
            <a:hlinkClick r:id="rId2" tooltip="세계 물의 날(World Water Day) 블로그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4664"/>
            <a:ext cx="6324600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사랑의 도시락 후원해주세요">
            <a:hlinkClick r:id="rId2" tooltip="사랑의 도시락 후원해주세요 블로그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7953375" cy="462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>
                <a:solidFill>
                  <a:schemeClr val="bg1"/>
                </a:solidFill>
              </a:rPr>
              <a:t>프로포절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r>
              <a:rPr lang="ko-KR" altLang="en-US" sz="3600" dirty="0">
                <a:solidFill>
                  <a:schemeClr val="bg1"/>
                </a:solidFill>
              </a:rPr>
              <a:t>이란</a:t>
            </a:r>
            <a:r>
              <a:rPr lang="en-US" altLang="ko-KR" sz="3600" dirty="0">
                <a:solidFill>
                  <a:schemeClr val="bg1"/>
                </a:solidFill>
              </a:rPr>
              <a:t>?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752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문제</a:t>
            </a:r>
            <a:r>
              <a:rPr lang="en-US" altLang="ko-KR" dirty="0"/>
              <a:t>  </a:t>
            </a:r>
            <a:r>
              <a:rPr lang="ko-KR" altLang="en-US" dirty="0"/>
              <a:t>고민</a:t>
            </a:r>
            <a:r>
              <a:rPr lang="en-US" altLang="ko-KR" dirty="0"/>
              <a:t>  </a:t>
            </a:r>
            <a:r>
              <a:rPr lang="ko-KR" altLang="en-US" dirty="0"/>
              <a:t>질문</a:t>
            </a:r>
            <a:r>
              <a:rPr lang="en-US" altLang="ko-KR" dirty="0"/>
              <a:t>  </a:t>
            </a:r>
            <a:r>
              <a:rPr lang="ko-KR" altLang="en-US" dirty="0"/>
              <a:t>대안</a:t>
            </a:r>
          </a:p>
        </p:txBody>
      </p:sp>
    </p:spTree>
    <p:extLst>
      <p:ext uri="{BB962C8B-B14F-4D97-AF65-F5344CB8AC3E}">
        <p14:creationId xmlns:p14="http://schemas.microsoft.com/office/powerpoint/2010/main" val="15781264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사회적 문제</a:t>
            </a:r>
            <a:r>
              <a:rPr lang="ko-KR" altLang="en-US" sz="2800" dirty="0"/>
              <a:t>인가</a:t>
            </a:r>
            <a:r>
              <a:rPr lang="en-US" altLang="ko-KR" sz="2800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8126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postfiles.pstatic.net/MjAyMDAzMDZfOTMg/MDAxNTgzNTAxNTc2NzAw.G1aUfc3OSJKDNQhDa8QDR9LTQo2sKCsscCjAC-OwqNYg.5FhXi70GT6BxPRc_muEhxPnRg1Sgt8R8tclfujDxMYEg.JPEG.nancic98/﻿코로나19_긴급지원_4.jpg?type=w77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134641"/>
            <a:ext cx="655272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postfiles.pstatic.net/MjAyMDAzMDZfMTM5/MDAxNTgzNTAxNzkzMDY5.9G5UsJsq3o59Is0FIYFKvHJzxhlNqFO2AeQ62lL38Qcg.Pqc1SqsY1eyk21R9RQSyKRwU71oaCLDTFEPUoh1NSuAg.JPEG.nancic98/﻿코로나19_긴급지원_5.jpg?type=w77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0648"/>
            <a:ext cx="6264696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025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685800" y="51881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dirty="0">
                <a:solidFill>
                  <a:schemeClr val="bg1">
                    <a:lumMod val="65000"/>
                  </a:schemeClr>
                </a:solidFill>
              </a:rPr>
              <a:t>문제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772816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3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 </a:t>
            </a:r>
            <a:r>
              <a:rPr lang="en-US" altLang="ko-KR" sz="36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en-US" altLang="ko-KR" sz="3600" dirty="0">
                <a:solidFill>
                  <a:schemeClr val="bg1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r>
              <a:rPr lang="ko-KR" altLang="en-US" sz="3000" dirty="0">
                <a:latin typeface="HY신명조" panose="02030600000101010101" pitchFamily="18" charset="-127"/>
                <a:ea typeface="HY신명조" panose="02030600000101010101" pitchFamily="18" charset="-127"/>
              </a:rPr>
              <a:t>당연한 것을 의심하라</a:t>
            </a:r>
            <a:endParaRPr lang="en-US" altLang="ko-KR" sz="3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endParaRPr lang="en-US" altLang="ko-KR" sz="2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en-US" altLang="ko-KR" sz="43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  <a:endParaRPr lang="ko-KR" altLang="en-US" sz="43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4683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685800" y="51881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dirty="0">
                <a:solidFill>
                  <a:schemeClr val="bg1">
                    <a:lumMod val="65000"/>
                  </a:schemeClr>
                </a:solidFill>
              </a:rPr>
              <a:t>고민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916832"/>
            <a:ext cx="7772400" cy="31683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ko-KR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  </a:t>
            </a:r>
            <a:r>
              <a:rPr lang="en-US" altLang="ko-KR" sz="4000" dirty="0">
                <a:solidFill>
                  <a:schemeClr val="bg1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2800" dirty="0">
                <a:latin typeface="HY신명조" panose="02030600000101010101" pitchFamily="18" charset="-127"/>
                <a:ea typeface="HY신명조" panose="02030600000101010101" pitchFamily="18" charset="-127"/>
              </a:rPr>
              <a:t>관성대로 살지 말고</a:t>
            </a:r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2800" dirty="0">
                <a:latin typeface="HY신명조" panose="02030600000101010101" pitchFamily="18" charset="-127"/>
                <a:ea typeface="HY신명조" panose="02030600000101010101" pitchFamily="18" charset="-127"/>
              </a:rPr>
              <a:t>관성을 만들어라</a:t>
            </a:r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20000"/>
              </a:lnSpc>
            </a:pPr>
            <a:endParaRPr lang="en-US" altLang="ko-KR" sz="2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  <a:endParaRPr lang="ko-KR" altLang="en-US" sz="4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851572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685800" y="51881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dirty="0">
                <a:solidFill>
                  <a:schemeClr val="bg1">
                    <a:lumMod val="65000"/>
                  </a:schemeClr>
                </a:solidFill>
              </a:rPr>
              <a:t>질문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772816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3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 </a:t>
            </a:r>
            <a:r>
              <a:rPr lang="en-US" altLang="ko-KR" sz="36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en-US" altLang="ko-KR" sz="3600" dirty="0">
                <a:solidFill>
                  <a:schemeClr val="bg1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r>
              <a:rPr lang="ko-KR" altLang="en-US" sz="3000" dirty="0">
                <a:latin typeface="HY신명조" panose="02030600000101010101" pitchFamily="18" charset="-127"/>
                <a:ea typeface="HY신명조" panose="02030600000101010101" pitchFamily="18" charset="-127"/>
              </a:rPr>
              <a:t>다른 세상을 여는 질문의 힘</a:t>
            </a:r>
            <a:endParaRPr lang="en-US" altLang="ko-KR" sz="3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endParaRPr lang="en-US" altLang="ko-KR" sz="2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en-US" altLang="ko-KR" sz="43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  <a:endParaRPr lang="ko-KR" altLang="en-US" sz="43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5636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685800" y="51881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dirty="0">
                <a:solidFill>
                  <a:schemeClr val="bg1">
                    <a:lumMod val="65000"/>
                  </a:schemeClr>
                </a:solidFill>
              </a:rPr>
              <a:t>대안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700808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3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 </a:t>
            </a:r>
            <a:r>
              <a:rPr lang="en-US" altLang="ko-KR" sz="36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en-US" altLang="ko-KR" sz="3600" dirty="0">
                <a:solidFill>
                  <a:schemeClr val="bg1"/>
                </a:solidFill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경험과 지식</a:t>
            </a:r>
            <a:endParaRPr lang="en-US" altLang="ko-KR" sz="32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endParaRPr lang="en-US" altLang="ko-KR" sz="2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en-US" altLang="ko-KR" sz="43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  <a:endParaRPr lang="ko-KR" altLang="en-US" sz="43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56674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>
                <a:solidFill>
                  <a:schemeClr val="bg1"/>
                </a:solidFill>
              </a:rPr>
              <a:t>프로포절</a:t>
            </a:r>
            <a:r>
              <a:rPr lang="ko-KR" altLang="en-US" dirty="0">
                <a:solidFill>
                  <a:schemeClr val="bg1"/>
                </a:solidFill>
              </a:rPr>
              <a:t> 기획</a:t>
            </a:r>
          </a:p>
        </p:txBody>
      </p:sp>
    </p:spTree>
    <p:extLst>
      <p:ext uri="{BB962C8B-B14F-4D97-AF65-F5344CB8AC3E}">
        <p14:creationId xmlns:p14="http://schemas.microsoft.com/office/powerpoint/2010/main" val="10589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670943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000" dirty="0">
                <a:latin typeface="+mn-ea"/>
                <a:ea typeface="+mn-ea"/>
              </a:rPr>
              <a:t>목적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과 </a:t>
            </a:r>
            <a:r>
              <a:rPr lang="ko-KR" altLang="en-US" sz="4000" dirty="0">
                <a:latin typeface="+mn-ea"/>
                <a:ea typeface="+mn-ea"/>
              </a:rPr>
              <a:t>방향</a:t>
            </a:r>
            <a:endParaRPr lang="ko-KR" altLang="en-US" sz="43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487512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547664" y="1166887"/>
            <a:ext cx="691053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400" dirty="0">
                <a:solidFill>
                  <a:schemeClr val="bg1">
                    <a:lumMod val="50000"/>
                  </a:schemeClr>
                </a:solidFill>
              </a:rPr>
              <a:t>기획이 잘 되기 위해서는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670943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000" dirty="0">
                <a:latin typeface="+mn-ea"/>
                <a:ea typeface="+mn-ea"/>
              </a:rPr>
              <a:t>사업의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4000" dirty="0">
                <a:latin typeface="+mn-ea"/>
                <a:ea typeface="+mn-ea"/>
              </a:rPr>
              <a:t>목적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 잘 드러나야 함</a:t>
            </a:r>
            <a:endParaRPr lang="ko-KR" altLang="en-US" sz="43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084408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700808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800" dirty="0">
                <a:latin typeface="HY신명조" panose="02030600000101010101" pitchFamily="18" charset="-127"/>
                <a:ea typeface="HY신명조" panose="02030600000101010101" pitchFamily="18" charset="-127"/>
              </a:rPr>
              <a:t>실천적</a:t>
            </a:r>
            <a:r>
              <a:rPr lang="ko-KR" altLang="en-US" sz="3600" dirty="0">
                <a:latin typeface="HY신명조" panose="02030600000101010101" pitchFamily="18" charset="-127"/>
                <a:ea typeface="HY신명조" panose="02030600000101010101" pitchFamily="18" charset="-127"/>
              </a:rPr>
              <a:t> 가치</a:t>
            </a:r>
            <a:r>
              <a:rPr lang="ko-KR" altLang="en-US" sz="2800" dirty="0">
                <a:latin typeface="HY신명조" panose="02030600000101010101" pitchFamily="18" charset="-127"/>
                <a:ea typeface="HY신명조" panose="02030600000101010101" pitchFamily="18" charset="-127"/>
              </a:rPr>
              <a:t>를 담은</a:t>
            </a:r>
            <a:r>
              <a:rPr lang="ko-KR" altLang="en-US" sz="3600" dirty="0">
                <a:latin typeface="HY신명조" panose="02030600000101010101" pitchFamily="18" charset="-127"/>
                <a:ea typeface="HY신명조" panose="02030600000101010101" pitchFamily="18" charset="-127"/>
              </a:rPr>
              <a:t> 프로그램</a:t>
            </a:r>
            <a:endParaRPr lang="ko-KR" altLang="en-US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29267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700808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안산 지역 내 사회적 고독감 및 정서적 단절로 인한 </a:t>
            </a:r>
            <a:endParaRPr lang="en-US" altLang="ko-KR" sz="22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소외 여성 독거 어르신의  유사 가족 이웃 맺기 프로젝트 </a:t>
            </a:r>
            <a:endParaRPr lang="en-US" altLang="ko-KR" sz="22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“할미다방”</a:t>
            </a:r>
            <a:endParaRPr lang="ko-KR" altLang="en-US" sz="4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236585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700809"/>
            <a:ext cx="7772400" cy="2304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이용자의 삶을 세상에 알리는 </a:t>
            </a:r>
            <a:endParaRPr lang="en-US" altLang="ko-KR" sz="24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파수꾼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66334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700809"/>
            <a:ext cx="7772400" cy="2304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400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철로변</a:t>
            </a:r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 쇠퇴 주거지 내</a:t>
            </a:r>
            <a:endParaRPr lang="en-US" altLang="ko-KR" sz="24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독거노인의 사회 </a:t>
            </a:r>
            <a:r>
              <a:rPr lang="ko-KR" altLang="en-US" sz="2400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지지망</a:t>
            </a:r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 강화를 위한</a:t>
            </a:r>
            <a:endParaRPr lang="en-US" altLang="ko-KR" sz="24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찾아가는 복지서비스 사업</a:t>
            </a:r>
            <a:endParaRPr lang="en-US" altLang="ko-KR" sz="24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</a:t>
            </a:r>
            <a:r>
              <a:rPr lang="ko-KR" altLang="en-US" sz="3200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희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(</a:t>
            </a:r>
            <a:r>
              <a:rPr lang="ko-KR" altLang="en-US" sz="3200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喜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)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스토리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77885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700809"/>
            <a:ext cx="7772400" cy="2232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프로그램 시행 경험이 </a:t>
            </a:r>
            <a:endParaRPr lang="en-US" altLang="ko-KR" sz="24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지식 체계로 승화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13950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700809"/>
            <a:ext cx="7772400" cy="2304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경계선 지적 기능 청소년의 사회 기능 향상 및  자립역량 </a:t>
            </a:r>
            <a:endParaRPr lang="en-US" altLang="ko-KR" sz="22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강화를 위해 주민 </a:t>
            </a:r>
            <a:r>
              <a:rPr lang="ko-KR" altLang="en-US" sz="2200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참여형</a:t>
            </a: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취미 활동을 기반으로 한 </a:t>
            </a:r>
            <a:endParaRPr lang="en-US" altLang="ko-KR" sz="22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지역 사회 연계 통합 사업 </a:t>
            </a:r>
          </a:p>
          <a:p>
            <a:pPr>
              <a:lnSpc>
                <a:spcPct val="150000"/>
              </a:lnSpc>
            </a:pP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</a:t>
            </a:r>
            <a:r>
              <a:rPr lang="ko-KR" altLang="en-US" sz="3200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한울타리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48396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547664" y="1166887"/>
            <a:ext cx="691053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400" dirty="0">
                <a:solidFill>
                  <a:schemeClr val="bg1">
                    <a:lumMod val="50000"/>
                  </a:schemeClr>
                </a:solidFill>
              </a:rPr>
              <a:t>실제 문제해결에 도움이 되기 위해선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670943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000" dirty="0">
                <a:latin typeface="+mn-ea"/>
                <a:ea typeface="+mn-ea"/>
              </a:rPr>
              <a:t>사업의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4000" dirty="0">
                <a:latin typeface="+mn-ea"/>
                <a:ea typeface="+mn-ea"/>
              </a:rPr>
              <a:t>방향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 잘 드러나야 함</a:t>
            </a:r>
            <a:endParaRPr lang="ko-KR" altLang="en-US" sz="43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713789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700808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실사구시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</a:p>
          <a:p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실제 문제 해결에 어떻게 도움이 될 것인가</a:t>
            </a:r>
            <a:r>
              <a:rPr lang="en-US" altLang="ko-KR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?</a:t>
            </a:r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714165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836712"/>
            <a:ext cx="7772400" cy="2304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시각 장애 청소년의 수학 교육 기반 확보를 위한 촉각 수학 교재 개발 및 교육 지원 프로젝트 </a:t>
            </a:r>
          </a:p>
          <a:p>
            <a:pPr>
              <a:lnSpc>
                <a:spcPct val="150000"/>
              </a:lnSpc>
            </a:pP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“수학 자신감 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up! 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상상 수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up!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140968"/>
            <a:ext cx="382718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24640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700808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성과와 파급효과 간의 균형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</a:p>
          <a:p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지역사회 내 문제 해결</a:t>
            </a:r>
            <a:br>
              <a:rPr lang="en-US" altLang="ko-KR" sz="2400" dirty="0">
                <a:latin typeface="HY신명조" panose="02030600000101010101" pitchFamily="18" charset="-127"/>
                <a:ea typeface="HY신명조" panose="02030600000101010101" pitchFamily="18" charset="-127"/>
              </a:rPr>
            </a:br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경험과 노하우를 어떻게 드러낼 것인가</a:t>
            </a:r>
            <a:r>
              <a:rPr lang="en-US" altLang="ko-KR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?</a:t>
            </a:r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870878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836712"/>
            <a:ext cx="7772400" cy="2304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시각 장애 청소년의 수학 교육 기반 확보를 위한 촉각 수학 교재 개발 및 교육 지원 프로젝트 </a:t>
            </a:r>
          </a:p>
          <a:p>
            <a:pPr>
              <a:lnSpc>
                <a:spcPct val="150000"/>
              </a:lnSpc>
            </a:pP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“수학 자신감 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up! 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상상 수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up!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140968"/>
            <a:ext cx="382718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1720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700808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가치를 실현하는 다양한 대상 포함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</a:p>
          <a:p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이용자에게 어떤 의미가 있는가</a:t>
            </a:r>
            <a:r>
              <a:rPr lang="en-US" altLang="ko-KR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?</a:t>
            </a:r>
            <a:br>
              <a:rPr lang="en-US" altLang="ko-KR" sz="2400" dirty="0">
                <a:latin typeface="HY신명조" panose="02030600000101010101" pitchFamily="18" charset="-127"/>
                <a:ea typeface="HY신명조" panose="02030600000101010101" pitchFamily="18" charset="-127"/>
              </a:rPr>
            </a:br>
            <a:r>
              <a:rPr lang="ko-KR" altLang="en-US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이를 구현하기 위해서는 어떤 내용이 담겨야 하는가</a:t>
            </a:r>
            <a:r>
              <a:rPr lang="en-US" altLang="ko-KR" sz="2400" dirty="0">
                <a:latin typeface="HY신명조" panose="02030600000101010101" pitchFamily="18" charset="-127"/>
                <a:ea typeface="HY신명조" panose="02030600000101010101" pitchFamily="18" charset="-127"/>
              </a:rPr>
              <a:t>?</a:t>
            </a:r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23243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628800"/>
            <a:ext cx="7772400" cy="2304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발달 장애인 자녀의 평생 설계 수립을 위한 부모 동료 지원</a:t>
            </a:r>
            <a:r>
              <a:rPr lang="en-US" altLang="ko-KR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(Parent Peer Support) </a:t>
            </a:r>
            <a:r>
              <a:rPr lang="ko-KR" altLang="en-US" sz="2200" dirty="0">
                <a:latin typeface="HY신명조" panose="02030600000101010101" pitchFamily="18" charset="-127"/>
                <a:ea typeface="HY신명조" panose="02030600000101010101" pitchFamily="18" charset="-127"/>
              </a:rPr>
              <a:t>프로그램 </a:t>
            </a:r>
          </a:p>
          <a:p>
            <a:pPr>
              <a:lnSpc>
                <a:spcPct val="150000"/>
              </a:lnSpc>
            </a:pP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“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Future Planning 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미리미리</a:t>
            </a:r>
            <a:r>
              <a:rPr lang="en-US" altLang="ko-KR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”</a:t>
            </a:r>
            <a:endParaRPr lang="en-US" altLang="ko-KR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453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>
                <a:solidFill>
                  <a:schemeClr val="bg1"/>
                </a:solidFill>
              </a:rPr>
              <a:t>프로포절</a:t>
            </a:r>
            <a:r>
              <a:rPr lang="ko-KR" altLang="en-US" dirty="0">
                <a:solidFill>
                  <a:schemeClr val="bg1"/>
                </a:solidFill>
              </a:rPr>
              <a:t> 다시 생각하기</a:t>
            </a:r>
          </a:p>
        </p:txBody>
      </p:sp>
    </p:spTree>
    <p:extLst>
      <p:ext uri="{BB962C8B-B14F-4D97-AF65-F5344CB8AC3E}">
        <p14:creationId xmlns:p14="http://schemas.microsoft.com/office/powerpoint/2010/main" val="35594332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238895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제안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은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endParaRPr lang="en-US" altLang="ko-KR" sz="4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요구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가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아니라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설득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이다</a:t>
            </a:r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144621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3" y="620688"/>
            <a:ext cx="7488833" cy="23354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360000" tIns="360000" rIns="360000" bIns="360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“… </a:t>
            </a:r>
            <a:r>
              <a:rPr lang="ko-KR" altLang="en-US" dirty="0"/>
              <a:t>형편 닿는 대로 지원해 달라고 삼성전자와 </a:t>
            </a:r>
            <a:r>
              <a:rPr lang="en-US" altLang="ko-KR" dirty="0"/>
              <a:t>LG</a:t>
            </a:r>
            <a:r>
              <a:rPr lang="ko-KR" altLang="en-US" dirty="0"/>
              <a:t>전자에 팩스까지 보냈다</a:t>
            </a:r>
            <a:r>
              <a:rPr lang="en-US" altLang="ko-KR" dirty="0"/>
              <a:t>. </a:t>
            </a:r>
            <a:r>
              <a:rPr lang="ko-KR" altLang="en-US" dirty="0"/>
              <a:t>그런데 도와줄 수 없다고 했다</a:t>
            </a:r>
            <a:r>
              <a:rPr lang="en-US" altLang="ko-KR" dirty="0"/>
              <a:t>. </a:t>
            </a:r>
            <a:r>
              <a:rPr lang="ko-KR" altLang="en-US" dirty="0"/>
              <a:t>우리가 요청한 것은 큰돈도 아니고 </a:t>
            </a:r>
            <a:r>
              <a:rPr lang="en-US" altLang="ko-KR" dirty="0"/>
              <a:t>‘</a:t>
            </a:r>
            <a:r>
              <a:rPr lang="ko-KR" altLang="en-US" dirty="0"/>
              <a:t>노트북 </a:t>
            </a:r>
            <a:r>
              <a:rPr lang="en-US" altLang="ko-KR" dirty="0"/>
              <a:t>3</a:t>
            </a:r>
            <a:r>
              <a:rPr lang="ko-KR" altLang="en-US" dirty="0"/>
              <a:t>대</a:t>
            </a:r>
            <a:r>
              <a:rPr lang="en-US" altLang="ko-KR" dirty="0"/>
              <a:t>, </a:t>
            </a:r>
            <a:r>
              <a:rPr lang="ko-KR" altLang="en-US" dirty="0"/>
              <a:t>컴퓨터 </a:t>
            </a:r>
            <a:r>
              <a:rPr lang="en-US" altLang="ko-KR" dirty="0"/>
              <a:t>3</a:t>
            </a:r>
            <a:r>
              <a:rPr lang="ko-KR" altLang="en-US" dirty="0"/>
              <a:t>대</a:t>
            </a:r>
            <a:r>
              <a:rPr lang="en-US" altLang="ko-KR" dirty="0"/>
              <a:t>’ </a:t>
            </a:r>
            <a:r>
              <a:rPr lang="ko-KR" altLang="en-US" dirty="0"/>
              <a:t>정도였다</a:t>
            </a:r>
            <a:r>
              <a:rPr lang="en-US" altLang="ko-KR" dirty="0"/>
              <a:t>. </a:t>
            </a:r>
            <a:r>
              <a:rPr lang="ko-KR" altLang="en-US" dirty="0"/>
              <a:t>자기네는 그런 것을 지원하는 곳이 아니라고 했다</a:t>
            </a:r>
            <a:r>
              <a:rPr lang="en-US" altLang="ko-KR" dirty="0"/>
              <a:t>. </a:t>
            </a:r>
            <a:r>
              <a:rPr lang="ko-KR" altLang="en-US" dirty="0"/>
              <a:t>참 멀게 느껴졌다</a:t>
            </a:r>
            <a:r>
              <a:rPr lang="en-US" altLang="ko-KR" dirty="0"/>
              <a:t>.”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3573016"/>
            <a:ext cx="7488833" cy="21698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* </a:t>
            </a:r>
            <a:r>
              <a:rPr lang="ko-KR" altLang="en-US" dirty="0"/>
              <a:t>무엇이 문제인가</a:t>
            </a:r>
            <a:r>
              <a:rPr lang="en-US" altLang="ko-KR" dirty="0"/>
              <a:t>?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620688"/>
            <a:ext cx="77724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3000" dirty="0">
                <a:latin typeface="+mn-ea"/>
                <a:ea typeface="+mn-ea"/>
              </a:rPr>
              <a:t>모금은 설득 커뮤니케이션이다</a:t>
            </a:r>
            <a:endParaRPr lang="en-US" altLang="ko-KR" sz="3000" dirty="0">
              <a:latin typeface="+mn-ea"/>
              <a:ea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377977"/>
              </p:ext>
            </p:extLst>
          </p:nvPr>
        </p:nvGraphicFramePr>
        <p:xfrm>
          <a:off x="611559" y="1988840"/>
          <a:ext cx="7776865" cy="2952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4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43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0466"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요구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설득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수준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어린아이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성인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전제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남들은 나를 도와줄 것이다</a:t>
                      </a:r>
                      <a:endParaRPr lang="en-US" altLang="ko-KR" sz="1600" dirty="0"/>
                    </a:p>
                    <a:p>
                      <a:pPr latinLnBrk="1"/>
                      <a:r>
                        <a:rPr lang="ko-KR" altLang="en-US" sz="1600" dirty="0"/>
                        <a:t>도와주어야만 한다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남들은 나를 도와줄 이유가 없다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태도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상대방 욕구 무시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상대방의 욕구와 저항 연구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행동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막무가내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설득 전략 수립 및 효과적 제안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09378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268760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제안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은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endParaRPr lang="en-US" altLang="ko-KR" sz="4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설명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아닌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해결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이다</a:t>
            </a:r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93226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3" y="620688"/>
            <a:ext cx="7488833" cy="32258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/>
              <a:t>솔직히 우리는 하루에도 수십 개의 제안서를 받습니다</a:t>
            </a:r>
            <a:r>
              <a:rPr lang="en-US" altLang="ko-KR" dirty="0"/>
              <a:t>. </a:t>
            </a:r>
            <a:r>
              <a:rPr lang="ko-KR" altLang="en-US" dirty="0"/>
              <a:t>사실 다 비슷비슷해요</a:t>
            </a:r>
            <a:r>
              <a:rPr lang="en-US" altLang="ko-KR" dirty="0"/>
              <a:t>. </a:t>
            </a:r>
            <a:r>
              <a:rPr lang="ko-KR" altLang="en-US" dirty="0"/>
              <a:t>대부분은 그냥 대충 보고 한쪽에 밀어 뒀다가 폐기하죠</a:t>
            </a:r>
            <a:r>
              <a:rPr lang="en-US" altLang="ko-KR" dirty="0"/>
              <a:t>. </a:t>
            </a:r>
            <a:r>
              <a:rPr lang="ko-KR" altLang="en-US" dirty="0"/>
              <a:t>아주 특별히 흥미로운 기획이 아니라면 채택될 가능성은 거의 없다고 봐야 해요</a:t>
            </a:r>
            <a:r>
              <a:rPr lang="en-US" altLang="ko-KR" dirty="0"/>
              <a:t>. </a:t>
            </a:r>
            <a:r>
              <a:rPr lang="ko-KR" altLang="en-US" dirty="0"/>
              <a:t>그래도 우리 회사의 사회공헌 또는 마케팅 정책과 맥을 같이하거나 홍보</a:t>
            </a:r>
            <a:r>
              <a:rPr lang="en-US" altLang="ko-KR" dirty="0"/>
              <a:t>, </a:t>
            </a:r>
            <a:r>
              <a:rPr lang="ko-KR" altLang="en-US" dirty="0"/>
              <a:t>고객관계 개선</a:t>
            </a:r>
            <a:r>
              <a:rPr lang="en-US" altLang="ko-KR" dirty="0"/>
              <a:t>, </a:t>
            </a:r>
            <a:r>
              <a:rPr lang="ko-KR" altLang="en-US" dirty="0"/>
              <a:t>직원 사기 진작 등에 도움이 되는 기획</a:t>
            </a:r>
            <a:r>
              <a:rPr lang="en-US" altLang="ko-KR" dirty="0"/>
              <a:t>, </a:t>
            </a:r>
            <a:r>
              <a:rPr lang="ko-KR" altLang="en-US" dirty="0"/>
              <a:t>우리가 원하는 바를 담은 기획이 있는 것을 고르죠</a:t>
            </a:r>
            <a:r>
              <a:rPr lang="en-US" altLang="ko-KR" dirty="0"/>
              <a:t>.”                                                       </a:t>
            </a:r>
          </a:p>
          <a:p>
            <a:pPr algn="r">
              <a:lnSpc>
                <a:spcPct val="150000"/>
              </a:lnSpc>
            </a:pPr>
            <a:r>
              <a:rPr lang="en-US" altLang="ko-KR" sz="1600" dirty="0"/>
              <a:t>- </a:t>
            </a:r>
            <a:r>
              <a:rPr lang="ko-KR" altLang="en-US" sz="1600" dirty="0"/>
              <a:t>대기업 </a:t>
            </a:r>
            <a:r>
              <a:rPr lang="ko-KR" altLang="en-US" sz="1600" dirty="0" err="1"/>
              <a:t>사회공헌팀</a:t>
            </a:r>
            <a:r>
              <a:rPr lang="ko-KR" altLang="en-US" sz="1600" dirty="0"/>
              <a:t> 대리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7584" y="4149080"/>
            <a:ext cx="7488833" cy="21162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r>
              <a:rPr lang="ko-KR" altLang="en-US" dirty="0"/>
              <a:t>가장 좋은 제안은 어떤 제안일까</a:t>
            </a:r>
            <a:r>
              <a:rPr lang="en-US" altLang="ko-KR" dirty="0"/>
              <a:t>?</a:t>
            </a:r>
          </a:p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135610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620688"/>
            <a:ext cx="7772400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400" dirty="0">
                <a:latin typeface="+mn-ea"/>
                <a:ea typeface="+mn-ea"/>
              </a:rPr>
              <a:t>당신이 나를 설득하고자 한다면 </a:t>
            </a:r>
            <a:endParaRPr lang="en-US" altLang="ko-KR" sz="2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+mn-ea"/>
                <a:ea typeface="+mn-ea"/>
              </a:rPr>
              <a:t>당신은 반드시 </a:t>
            </a:r>
            <a:endParaRPr lang="en-US" altLang="ko-KR" sz="2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800" b="1" dirty="0">
                <a:latin typeface="+mn-ea"/>
                <a:ea typeface="+mn-ea"/>
              </a:rPr>
              <a:t>나의</a:t>
            </a:r>
            <a:r>
              <a:rPr lang="ko-KR" altLang="en-US" sz="2800" dirty="0">
                <a:latin typeface="+mn-ea"/>
                <a:ea typeface="+mn-ea"/>
              </a:rPr>
              <a:t> </a:t>
            </a:r>
            <a:r>
              <a:rPr lang="ko-KR" altLang="en-US" sz="2800" b="1" dirty="0">
                <a:latin typeface="+mn-ea"/>
                <a:ea typeface="+mn-ea"/>
              </a:rPr>
              <a:t>생각</a:t>
            </a:r>
            <a:r>
              <a:rPr lang="ko-KR" altLang="en-US" sz="2400" dirty="0">
                <a:latin typeface="+mn-ea"/>
                <a:ea typeface="+mn-ea"/>
              </a:rPr>
              <a:t>을 생각하고</a:t>
            </a:r>
            <a:r>
              <a:rPr lang="en-US" altLang="ko-KR" sz="2400" dirty="0">
                <a:latin typeface="+mn-ea"/>
                <a:ea typeface="+mn-ea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2800" b="1" dirty="0">
                <a:latin typeface="+mn-ea"/>
                <a:ea typeface="+mn-ea"/>
              </a:rPr>
              <a:t>나의</a:t>
            </a:r>
            <a:r>
              <a:rPr lang="ko-KR" altLang="en-US" sz="2800" dirty="0">
                <a:latin typeface="+mn-ea"/>
                <a:ea typeface="+mn-ea"/>
              </a:rPr>
              <a:t> </a:t>
            </a:r>
            <a:r>
              <a:rPr lang="ko-KR" altLang="en-US" sz="2800" b="1" dirty="0">
                <a:latin typeface="+mn-ea"/>
                <a:ea typeface="+mn-ea"/>
              </a:rPr>
              <a:t>느낌</a:t>
            </a:r>
            <a:r>
              <a:rPr lang="ko-KR" altLang="en-US" sz="2400" dirty="0">
                <a:latin typeface="+mn-ea"/>
                <a:ea typeface="+mn-ea"/>
              </a:rPr>
              <a:t>을 느끼고</a:t>
            </a:r>
            <a:r>
              <a:rPr lang="en-US" altLang="ko-KR" sz="2400" dirty="0">
                <a:latin typeface="+mn-ea"/>
                <a:ea typeface="+mn-ea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800" b="1" dirty="0">
                <a:latin typeface="+mn-ea"/>
                <a:ea typeface="+mn-ea"/>
              </a:rPr>
              <a:t>나의 말</a:t>
            </a:r>
            <a:r>
              <a:rPr lang="ko-KR" altLang="en-US" sz="2400" dirty="0">
                <a:latin typeface="+mn-ea"/>
                <a:ea typeface="+mn-ea"/>
              </a:rPr>
              <a:t>을 말해야 한다</a:t>
            </a:r>
            <a:r>
              <a:rPr lang="en-US" altLang="ko-KR" sz="2400" dirty="0">
                <a:latin typeface="+mn-ea"/>
                <a:ea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+mn-ea"/>
                <a:ea typeface="+mn-ea"/>
              </a:rPr>
              <a:t>- </a:t>
            </a:r>
            <a:r>
              <a:rPr lang="ko-KR" altLang="en-US" sz="2400" dirty="0">
                <a:latin typeface="+mn-ea"/>
                <a:ea typeface="+mn-ea"/>
              </a:rPr>
              <a:t>로마 정치가 키케로 </a:t>
            </a:r>
            <a:r>
              <a:rPr lang="en-US" altLang="ko-KR" sz="2400" dirty="0">
                <a:latin typeface="+mn-ea"/>
                <a:ea typeface="+mn-ea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403128179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268760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제안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은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endParaRPr lang="en-US" altLang="ko-KR" sz="4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구걸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아닌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거래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이다</a:t>
            </a:r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0914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620688"/>
            <a:ext cx="7772400" cy="39604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2400" dirty="0">
                <a:latin typeface="+mn-ea"/>
                <a:ea typeface="+mn-ea"/>
              </a:rPr>
              <a:t>기부자에게 </a:t>
            </a:r>
            <a:r>
              <a:rPr lang="ko-KR" altLang="en-US" sz="2800" b="1" dirty="0">
                <a:latin typeface="+mn-ea"/>
                <a:ea typeface="+mn-ea"/>
              </a:rPr>
              <a:t>받으려는 가치</a:t>
            </a:r>
            <a:r>
              <a:rPr lang="ko-KR" altLang="en-US" sz="2400" dirty="0">
                <a:latin typeface="+mn-ea"/>
                <a:ea typeface="+mn-ea"/>
              </a:rPr>
              <a:t>에 대응하는</a:t>
            </a:r>
            <a:endParaRPr lang="en-US" altLang="ko-KR" sz="2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800" b="1" dirty="0">
                <a:latin typeface="+mn-ea"/>
                <a:ea typeface="+mn-ea"/>
              </a:rPr>
              <a:t>합당한</a:t>
            </a:r>
            <a:r>
              <a:rPr lang="ko-KR" altLang="en-US" sz="2400" b="1" dirty="0">
                <a:latin typeface="+mn-ea"/>
                <a:ea typeface="+mn-ea"/>
              </a:rPr>
              <a:t> </a:t>
            </a:r>
            <a:r>
              <a:rPr lang="ko-KR" altLang="en-US" sz="2800" b="1" dirty="0">
                <a:latin typeface="+mn-ea"/>
                <a:ea typeface="+mn-ea"/>
              </a:rPr>
              <a:t>가치</a:t>
            </a:r>
            <a:r>
              <a:rPr lang="ko-KR" altLang="en-US" sz="2400" dirty="0">
                <a:latin typeface="+mn-ea"/>
                <a:ea typeface="+mn-ea"/>
              </a:rPr>
              <a:t>를 우리가 가졌느냐가</a:t>
            </a:r>
            <a:endParaRPr lang="en-US" altLang="ko-KR" sz="2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+mn-ea"/>
                <a:ea typeface="+mn-ea"/>
              </a:rPr>
              <a:t>제안의 성패를 가른다</a:t>
            </a:r>
            <a:r>
              <a:rPr lang="en-US" altLang="ko-KR" sz="2400" dirty="0">
                <a:latin typeface="+mn-ea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65732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268760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제안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은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endParaRPr lang="en-US" altLang="ko-KR" sz="40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요청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아닌</a:t>
            </a:r>
            <a:r>
              <a:rPr lang="ko-KR" altLang="en-US" sz="4000" dirty="0">
                <a:latin typeface="HY신명조" panose="02030600000101010101" pitchFamily="18" charset="-127"/>
                <a:ea typeface="HY신명조" panose="02030600000101010101" pitchFamily="18" charset="-127"/>
              </a:rPr>
              <a:t> 연결</a:t>
            </a:r>
            <a:r>
              <a:rPr lang="ko-KR" altLang="en-US" sz="3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이다</a:t>
            </a:r>
            <a:endParaRPr lang="en-US" altLang="ko-KR" sz="28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63604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3" y="620688"/>
            <a:ext cx="7488834" cy="327200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아이</a:t>
            </a:r>
            <a:r>
              <a:rPr lang="en-US" altLang="ko-KR" dirty="0"/>
              <a:t>A</a:t>
            </a:r>
            <a:r>
              <a:rPr lang="ko-KR" altLang="en-US" dirty="0"/>
              <a:t> </a:t>
            </a:r>
            <a:r>
              <a:rPr lang="en-US" altLang="ko-KR" dirty="0"/>
              <a:t>“</a:t>
            </a:r>
            <a:r>
              <a:rPr lang="ko-KR" altLang="en-US" dirty="0"/>
              <a:t>아빠</a:t>
            </a:r>
            <a:r>
              <a:rPr lang="en-US" altLang="ko-KR" dirty="0"/>
              <a:t>, </a:t>
            </a:r>
            <a:r>
              <a:rPr lang="ko-KR" altLang="en-US" dirty="0"/>
              <a:t>저 </a:t>
            </a:r>
            <a:r>
              <a:rPr lang="ko-KR" altLang="en-US" dirty="0" err="1"/>
              <a:t>곰인형</a:t>
            </a:r>
            <a:r>
              <a:rPr lang="ko-KR" altLang="en-US" dirty="0"/>
              <a:t> 사주세요</a:t>
            </a:r>
            <a:r>
              <a:rPr lang="en-US" altLang="ko-KR" dirty="0"/>
              <a:t>.”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/>
              <a:t>응</a:t>
            </a:r>
            <a:r>
              <a:rPr lang="en-US" altLang="ko-KR" dirty="0"/>
              <a:t>? </a:t>
            </a:r>
            <a:r>
              <a:rPr lang="ko-KR" altLang="en-US" dirty="0"/>
              <a:t>너 지난번에 다른 인형 사 줬잖니</a:t>
            </a:r>
            <a:r>
              <a:rPr lang="en-US" altLang="ko-KR" dirty="0"/>
              <a:t>?”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/>
              <a:t>에이</a:t>
            </a:r>
            <a:r>
              <a:rPr lang="en-US" altLang="ko-KR" dirty="0"/>
              <a:t>, </a:t>
            </a:r>
            <a:r>
              <a:rPr lang="ko-KR" altLang="en-US" dirty="0"/>
              <a:t>그건 이미 오래된 거에요</a:t>
            </a:r>
            <a:r>
              <a:rPr lang="en-US" altLang="ko-KR" dirty="0"/>
              <a:t>. TV</a:t>
            </a:r>
            <a:r>
              <a:rPr lang="ko-KR" altLang="en-US" dirty="0"/>
              <a:t>에서 크고 멋진 거 봤어요</a:t>
            </a:r>
            <a:r>
              <a:rPr lang="en-US" altLang="ko-KR" dirty="0"/>
              <a:t>. </a:t>
            </a:r>
            <a:r>
              <a:rPr lang="ko-KR" altLang="en-US" dirty="0"/>
              <a:t>그거 정말 갖고 싶어요</a:t>
            </a:r>
            <a:r>
              <a:rPr lang="en-US" altLang="ko-KR" dirty="0"/>
              <a:t>. </a:t>
            </a:r>
            <a:r>
              <a:rPr lang="ko-KR" altLang="en-US" dirty="0" err="1"/>
              <a:t>곰인형</a:t>
            </a:r>
            <a:r>
              <a:rPr lang="ko-KR" altLang="en-US" dirty="0"/>
              <a:t> 사 주세요</a:t>
            </a:r>
            <a:r>
              <a:rPr lang="en-US" altLang="ko-KR" dirty="0"/>
              <a:t>”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/>
              <a:t>글쎄다</a:t>
            </a:r>
            <a:r>
              <a:rPr lang="en-US" altLang="ko-KR" dirty="0"/>
              <a:t>. </a:t>
            </a:r>
            <a:r>
              <a:rPr lang="ko-KR" altLang="en-US" dirty="0"/>
              <a:t>넌 다른 인형도 너무 많아</a:t>
            </a:r>
            <a:r>
              <a:rPr lang="en-US" altLang="ko-KR" dirty="0"/>
              <a:t>.”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“(</a:t>
            </a:r>
            <a:r>
              <a:rPr lang="ko-KR" altLang="en-US" dirty="0"/>
              <a:t>울먹이며</a:t>
            </a:r>
            <a:r>
              <a:rPr lang="en-US" altLang="ko-KR" dirty="0"/>
              <a:t>) </a:t>
            </a:r>
            <a:r>
              <a:rPr lang="ko-KR" altLang="en-US" dirty="0"/>
              <a:t>인형 갖고 싶단 말이에요</a:t>
            </a:r>
            <a:r>
              <a:rPr lang="en-US" altLang="ko-KR" dirty="0"/>
              <a:t>. </a:t>
            </a:r>
            <a:r>
              <a:rPr lang="ko-KR" altLang="en-US" dirty="0"/>
              <a:t>아빠 돈 많잖아요</a:t>
            </a:r>
            <a:r>
              <a:rPr lang="en-US" altLang="ko-KR" dirty="0"/>
              <a:t>. </a:t>
            </a:r>
            <a:r>
              <a:rPr lang="ko-KR" altLang="en-US" dirty="0"/>
              <a:t>무슨 아빠가 </a:t>
            </a:r>
            <a:r>
              <a:rPr lang="ko-KR" altLang="en-US" dirty="0" err="1"/>
              <a:t>곰인형도</a:t>
            </a:r>
            <a:r>
              <a:rPr lang="ko-KR" altLang="en-US" dirty="0"/>
              <a:t> 안 사줘요</a:t>
            </a:r>
            <a:r>
              <a:rPr lang="en-US" altLang="ko-KR" dirty="0"/>
              <a:t>. </a:t>
            </a:r>
            <a:r>
              <a:rPr lang="ko-KR" altLang="en-US" dirty="0"/>
              <a:t>으앙</a:t>
            </a:r>
            <a:r>
              <a:rPr lang="en-US" altLang="ko-KR" dirty="0"/>
              <a:t>~~”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7584" y="4149080"/>
            <a:ext cx="7488833" cy="21698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r>
              <a:rPr lang="ko-KR" altLang="en-US" dirty="0"/>
              <a:t>아이는 </a:t>
            </a:r>
            <a:r>
              <a:rPr lang="ko-KR" altLang="en-US" dirty="0" err="1"/>
              <a:t>곰인형을</a:t>
            </a:r>
            <a:r>
              <a:rPr lang="ko-KR" altLang="en-US" dirty="0"/>
              <a:t> 갖게 되었을까요</a:t>
            </a:r>
            <a:r>
              <a:rPr lang="en-US" altLang="ko-KR" dirty="0"/>
              <a:t>? </a:t>
            </a:r>
            <a:r>
              <a:rPr lang="ko-KR" altLang="en-US" dirty="0"/>
              <a:t>왜 그런 결과를 갖게 되었나요</a:t>
            </a:r>
            <a:r>
              <a:rPr lang="en-US" altLang="ko-KR" dirty="0"/>
              <a:t>?</a:t>
            </a:r>
          </a:p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3105810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32656"/>
            <a:ext cx="7632847" cy="410300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아이</a:t>
            </a:r>
            <a:r>
              <a:rPr lang="en-US" altLang="ko-KR" dirty="0"/>
              <a:t>B</a:t>
            </a:r>
            <a:r>
              <a:rPr lang="ko-KR" altLang="en-US" dirty="0"/>
              <a:t> </a:t>
            </a:r>
            <a:r>
              <a:rPr lang="en-US" altLang="ko-KR" dirty="0"/>
              <a:t>“</a:t>
            </a:r>
            <a:r>
              <a:rPr lang="ko-KR" altLang="en-US" dirty="0"/>
              <a:t>아빠</a:t>
            </a:r>
            <a:r>
              <a:rPr lang="en-US" altLang="ko-KR" dirty="0"/>
              <a:t>, </a:t>
            </a:r>
            <a:r>
              <a:rPr lang="ko-KR" altLang="en-US" dirty="0"/>
              <a:t>저 </a:t>
            </a:r>
            <a:r>
              <a:rPr lang="ko-KR" altLang="en-US" dirty="0" err="1"/>
              <a:t>곰인형</a:t>
            </a:r>
            <a:r>
              <a:rPr lang="ko-KR" altLang="en-US" dirty="0"/>
              <a:t> 사주세요</a:t>
            </a:r>
            <a:r>
              <a:rPr lang="en-US" altLang="ko-KR" dirty="0"/>
              <a:t>.”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/>
              <a:t>응</a:t>
            </a:r>
            <a:r>
              <a:rPr lang="en-US" altLang="ko-KR" dirty="0"/>
              <a:t>? </a:t>
            </a:r>
            <a:r>
              <a:rPr lang="ko-KR" altLang="en-US" dirty="0"/>
              <a:t>너 지난번에 다른 인형 사 줬잖니</a:t>
            </a:r>
            <a:r>
              <a:rPr lang="en-US" altLang="ko-KR" dirty="0"/>
              <a:t>?”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/>
              <a:t>물론이죠</a:t>
            </a:r>
            <a:r>
              <a:rPr lang="en-US" altLang="ko-KR" dirty="0"/>
              <a:t>. </a:t>
            </a:r>
            <a:r>
              <a:rPr lang="ko-KR" altLang="en-US" dirty="0"/>
              <a:t>늘 감사해요</a:t>
            </a:r>
            <a:r>
              <a:rPr lang="en-US" altLang="ko-KR" dirty="0"/>
              <a:t>. </a:t>
            </a:r>
            <a:r>
              <a:rPr lang="ko-KR" altLang="en-US" dirty="0"/>
              <a:t>근데 아빠</a:t>
            </a:r>
            <a:r>
              <a:rPr lang="en-US" altLang="ko-KR" dirty="0"/>
              <a:t>, </a:t>
            </a:r>
            <a:r>
              <a:rPr lang="ko-KR" altLang="en-US" dirty="0"/>
              <a:t>저 아빠를 정말 사랑하는 거 같아요</a:t>
            </a:r>
            <a:r>
              <a:rPr lang="en-US" altLang="ko-KR" dirty="0"/>
              <a:t>”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/>
              <a:t>응</a:t>
            </a:r>
            <a:r>
              <a:rPr lang="en-US" altLang="ko-KR" dirty="0"/>
              <a:t>? (</a:t>
            </a:r>
            <a:r>
              <a:rPr lang="ko-KR" altLang="en-US" dirty="0"/>
              <a:t>애가 무슨 말을 하려고</a:t>
            </a:r>
            <a:r>
              <a:rPr lang="en-US" altLang="ko-KR" dirty="0"/>
              <a:t> </a:t>
            </a:r>
            <a:r>
              <a:rPr lang="ko-KR" altLang="en-US" dirty="0"/>
              <a:t>이러지</a:t>
            </a:r>
            <a:r>
              <a:rPr lang="en-US" altLang="ko-KR" dirty="0"/>
              <a:t>?)”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/>
              <a:t>그래서</a:t>
            </a:r>
            <a:r>
              <a:rPr lang="en-US" altLang="ko-KR" dirty="0"/>
              <a:t>, </a:t>
            </a:r>
            <a:r>
              <a:rPr lang="ko-KR" altLang="en-US" dirty="0"/>
              <a:t>아빠랑 함께 놀고 잠들고 싶은데</a:t>
            </a:r>
            <a:r>
              <a:rPr lang="en-US" altLang="ko-KR" dirty="0"/>
              <a:t>, </a:t>
            </a:r>
            <a:r>
              <a:rPr lang="ko-KR" altLang="en-US" dirty="0"/>
              <a:t>아빠가 늘 늦게 돌아오고</a:t>
            </a:r>
            <a:r>
              <a:rPr lang="en-US" altLang="ko-KR" dirty="0"/>
              <a:t>, </a:t>
            </a:r>
            <a:r>
              <a:rPr lang="ko-KR" altLang="en-US" dirty="0"/>
              <a:t>금방 주무셔서 넓고 따뜻한 아빠 품이 그리워요</a:t>
            </a:r>
            <a:r>
              <a:rPr lang="en-US" altLang="ko-KR" dirty="0"/>
              <a:t>”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 err="1"/>
              <a:t>으음</a:t>
            </a:r>
            <a:r>
              <a:rPr lang="en-US" altLang="ko-KR" dirty="0"/>
              <a:t>…”</a:t>
            </a:r>
            <a:br>
              <a:rPr lang="en-US" altLang="ko-KR" dirty="0"/>
            </a:br>
            <a:r>
              <a:rPr lang="en-US" altLang="ko-KR" dirty="0"/>
              <a:t>“ </a:t>
            </a:r>
            <a:r>
              <a:rPr lang="ko-KR" altLang="en-US" dirty="0"/>
              <a:t>그래서 아빠 생각하며 품에 안겨서 잘 수 있는 큰 </a:t>
            </a:r>
            <a:r>
              <a:rPr lang="ko-KR" altLang="en-US" dirty="0" err="1"/>
              <a:t>곰인형</a:t>
            </a:r>
            <a:r>
              <a:rPr lang="ko-KR" altLang="en-US" dirty="0"/>
              <a:t> 한 마리 사주세요</a:t>
            </a:r>
            <a:r>
              <a:rPr lang="en-US" altLang="ko-KR" dirty="0"/>
              <a:t>. </a:t>
            </a:r>
            <a:r>
              <a:rPr lang="ko-KR" altLang="en-US" dirty="0"/>
              <a:t>그러면 아빠 생각하며 편안하게 잠 </a:t>
            </a:r>
            <a:r>
              <a:rPr lang="ko-KR" altLang="en-US" dirty="0" err="1"/>
              <a:t>잘수</a:t>
            </a:r>
            <a:r>
              <a:rPr lang="ko-KR" altLang="en-US" dirty="0"/>
              <a:t> 있을 것 같아요</a:t>
            </a:r>
            <a:r>
              <a:rPr lang="en-US" altLang="ko-KR" dirty="0"/>
              <a:t>.”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576" y="4725144"/>
            <a:ext cx="7632847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r>
              <a:rPr lang="ko-KR" altLang="en-US" dirty="0"/>
              <a:t>아이는 </a:t>
            </a:r>
            <a:r>
              <a:rPr lang="ko-KR" altLang="en-US" dirty="0" err="1"/>
              <a:t>곰인형을</a:t>
            </a:r>
            <a:r>
              <a:rPr lang="ko-KR" altLang="en-US" dirty="0"/>
              <a:t> 갖게 되었을까요</a:t>
            </a:r>
            <a:r>
              <a:rPr lang="en-US" altLang="ko-KR" dirty="0"/>
              <a:t>?</a:t>
            </a:r>
            <a:r>
              <a:rPr lang="ko-KR" altLang="en-US" dirty="0"/>
              <a:t> 왜 그런 결과를 갖게 되었나요</a:t>
            </a:r>
            <a:r>
              <a:rPr lang="en-US" altLang="ko-KR" dirty="0"/>
              <a:t>?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endParaRPr lang="en-US" altLang="ko-KR" dirty="0"/>
          </a:p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1555343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3" y="2051563"/>
            <a:ext cx="3600399" cy="202550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비영리 삼단논법</a:t>
            </a:r>
            <a:endParaRPr lang="en-US" altLang="ko-KR" dirty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/>
              <a:t>우리는 가치 있는 일을 한다</a:t>
            </a:r>
            <a:r>
              <a:rPr lang="en-US" altLang="ko-KR" dirty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/>
              <a:t>당신은 돈이 있다</a:t>
            </a:r>
            <a:r>
              <a:rPr lang="en-US" altLang="ko-KR" dirty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/>
              <a:t>그 돈을 달라</a:t>
            </a:r>
            <a:endParaRPr lang="en-US" altLang="ko-KR" dirty="0"/>
          </a:p>
        </p:txBody>
      </p:sp>
      <p:sp>
        <p:nvSpPr>
          <p:cNvPr id="3" name="TextBox 2"/>
          <p:cNvSpPr txBox="1"/>
          <p:nvPr/>
        </p:nvSpPr>
        <p:spPr>
          <a:xfrm>
            <a:off x="5004049" y="701601"/>
            <a:ext cx="3600399" cy="202550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가치제안</a:t>
            </a:r>
            <a:endParaRPr lang="en-US" altLang="ko-KR" dirty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/>
              <a:t>당신은 원하는 것이 있다</a:t>
            </a:r>
            <a:r>
              <a:rPr lang="en-US" altLang="ko-KR" dirty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/>
              <a:t>우리가 도움이 될 수 있다</a:t>
            </a:r>
            <a:r>
              <a:rPr lang="en-US" altLang="ko-KR" dirty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/>
              <a:t>우리를 이용하라</a:t>
            </a:r>
            <a:r>
              <a:rPr lang="en-US" altLang="ko-KR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04048" y="3347707"/>
            <a:ext cx="3600399" cy="202550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협력제안</a:t>
            </a:r>
            <a:endParaRPr lang="en-US" altLang="ko-KR" dirty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/>
              <a:t>이런 사회문제가 있다</a:t>
            </a:r>
            <a:r>
              <a:rPr lang="en-US" altLang="ko-KR" dirty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/>
              <a:t>관심 있지 않은가</a:t>
            </a:r>
            <a:r>
              <a:rPr lang="en-US" altLang="ko-KR" dirty="0"/>
              <a:t>?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/>
              <a:t>함께 해결해 보자</a:t>
            </a:r>
            <a:r>
              <a:rPr lang="en-US" altLang="ko-KR" dirty="0"/>
              <a:t>.</a:t>
            </a:r>
          </a:p>
        </p:txBody>
      </p:sp>
      <p:cxnSp>
        <p:nvCxnSpPr>
          <p:cNvPr id="6" name="꺾인 연결선 5"/>
          <p:cNvCxnSpPr>
            <a:stCxn id="2" idx="3"/>
            <a:endCxn id="3" idx="1"/>
          </p:cNvCxnSpPr>
          <p:nvPr/>
        </p:nvCxnSpPr>
        <p:spPr>
          <a:xfrm flipV="1">
            <a:off x="4139952" y="1714356"/>
            <a:ext cx="864097" cy="1349962"/>
          </a:xfrm>
          <a:prstGeom prst="bentConnector3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꺾인 연결선 7"/>
          <p:cNvCxnSpPr>
            <a:stCxn id="2" idx="3"/>
            <a:endCxn id="4" idx="1"/>
          </p:cNvCxnSpPr>
          <p:nvPr/>
        </p:nvCxnSpPr>
        <p:spPr>
          <a:xfrm>
            <a:off x="4139952" y="3064318"/>
            <a:ext cx="864096" cy="1296144"/>
          </a:xfrm>
          <a:prstGeom prst="bentConnector3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>
                <a:solidFill>
                  <a:schemeClr val="bg1"/>
                </a:solidFill>
              </a:rPr>
              <a:t>프로포절</a:t>
            </a:r>
            <a:r>
              <a:rPr lang="ko-KR" altLang="en-US" dirty="0">
                <a:solidFill>
                  <a:schemeClr val="bg1"/>
                </a:solidFill>
              </a:rPr>
              <a:t> 작성하기</a:t>
            </a:r>
          </a:p>
        </p:txBody>
      </p:sp>
    </p:spTree>
    <p:extLst>
      <p:ext uri="{BB962C8B-B14F-4D97-AF65-F5344CB8AC3E}">
        <p14:creationId xmlns:p14="http://schemas.microsoft.com/office/powerpoint/2010/main" val="19168881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755576" y="44624"/>
            <a:ext cx="755860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dirty="0"/>
              <a:t>배분신청서 양식의 이해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700808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3600" dirty="0" err="1">
                <a:latin typeface="+mn-ea"/>
                <a:ea typeface="+mn-ea"/>
              </a:rPr>
              <a:t>사회복지공동모금회</a:t>
            </a:r>
            <a:endParaRPr lang="en-US" altLang="ko-KR" sz="36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3600" dirty="0">
                <a:latin typeface="+mn-ea"/>
                <a:ea typeface="+mn-ea"/>
              </a:rPr>
              <a:t>표준 양식</a:t>
            </a:r>
            <a:endParaRPr lang="en-US" altLang="ko-KR" sz="3600" b="1" dirty="0">
              <a:latin typeface="+mn-ea"/>
              <a:ea typeface="+mn-ea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282684" y="3438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400" dirty="0">
                <a:solidFill>
                  <a:schemeClr val="bg1">
                    <a:lumMod val="65000"/>
                  </a:schemeClr>
                </a:solidFill>
              </a:rPr>
              <a:t>■</a:t>
            </a:r>
          </a:p>
        </p:txBody>
      </p:sp>
    </p:spTree>
    <p:extLst>
      <p:ext uri="{BB962C8B-B14F-4D97-AF65-F5344CB8AC3E}">
        <p14:creationId xmlns:p14="http://schemas.microsoft.com/office/powerpoint/2010/main" val="20881517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195736" y="548680"/>
            <a:ext cx="5184576" cy="5324535"/>
            <a:chOff x="2195736" y="548680"/>
            <a:chExt cx="5184576" cy="5324535"/>
          </a:xfrm>
        </p:grpSpPr>
        <p:sp>
          <p:nvSpPr>
            <p:cNvPr id="2" name="TextBox 1"/>
            <p:cNvSpPr txBox="1"/>
            <p:nvPr/>
          </p:nvSpPr>
          <p:spPr>
            <a:xfrm>
              <a:off x="2195736" y="548680"/>
              <a:ext cx="5184576" cy="53245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dirty="0"/>
                <a:t>  사업신청서</a:t>
              </a:r>
              <a:endParaRPr lang="en-US" altLang="ko-KR" sz="2000" dirty="0"/>
            </a:p>
            <a:p>
              <a:endParaRPr lang="en-US" altLang="ko-KR" sz="1600" dirty="0"/>
            </a:p>
            <a:p>
              <a:pPr marL="342900" indent="-342900">
                <a:buAutoNum type="arabicPeriod"/>
              </a:pPr>
              <a:r>
                <a:rPr lang="ko-KR" altLang="en-US" sz="1600" dirty="0" err="1"/>
                <a:t>사업명</a:t>
              </a:r>
              <a:endParaRPr lang="en-US" altLang="ko-KR" sz="1600" dirty="0"/>
            </a:p>
            <a:p>
              <a:pPr marL="342900" indent="-342900">
                <a:buAutoNum type="arabicPeriod"/>
              </a:pPr>
              <a:r>
                <a:rPr lang="ko-KR" altLang="en-US" sz="1600" dirty="0"/>
                <a:t>사업 내용 및 추진전략</a:t>
              </a:r>
              <a:endParaRPr lang="en-US" altLang="ko-KR" sz="1600" dirty="0"/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사업 참여자 모집 전략</a:t>
              </a:r>
              <a:endParaRPr lang="en-US" altLang="ko-KR" sz="1600" dirty="0"/>
            </a:p>
            <a:p>
              <a:pPr marL="1257300" lvl="2" indent="-342900">
                <a:buAutoNum type="arabicPeriod"/>
              </a:pPr>
              <a:r>
                <a:rPr lang="ko-KR" altLang="en-US" sz="1600" dirty="0"/>
                <a:t>참여대상 및 인원</a:t>
              </a:r>
              <a:endParaRPr lang="en-US" altLang="ko-KR" sz="1600" dirty="0"/>
            </a:p>
            <a:p>
              <a:pPr marL="1257300" lvl="2" indent="-342900">
                <a:buAutoNum type="arabicPeriod"/>
              </a:pPr>
              <a:r>
                <a:rPr lang="ko-KR" altLang="en-US" sz="1600" dirty="0"/>
                <a:t>참여자 선정 기준</a:t>
              </a:r>
              <a:endParaRPr lang="en-US" altLang="ko-KR" sz="1600" dirty="0"/>
            </a:p>
            <a:p>
              <a:pPr marL="1257300" lvl="2" indent="-342900">
                <a:buAutoNum type="arabicPeriod"/>
              </a:pPr>
              <a:r>
                <a:rPr lang="ko-KR" altLang="en-US" sz="1600" dirty="0"/>
                <a:t>참여자 모집 방안</a:t>
              </a:r>
              <a:endParaRPr lang="en-US" altLang="ko-KR" sz="1600" dirty="0"/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사업 내용 및 사업 집행 전략</a:t>
              </a:r>
              <a:endParaRPr lang="en-US" altLang="ko-KR" sz="1600" dirty="0"/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기관 연계협력 전략</a:t>
              </a:r>
              <a:endParaRPr lang="en-US" altLang="ko-KR" sz="1600" dirty="0"/>
            </a:p>
            <a:p>
              <a:pPr marL="342900" indent="-342900">
                <a:buAutoNum type="arabicPeriod"/>
              </a:pPr>
              <a:r>
                <a:rPr lang="ko-KR" altLang="en-US" sz="1600" dirty="0"/>
                <a:t>예산 편성</a:t>
              </a:r>
              <a:endParaRPr lang="en-US" altLang="ko-KR" sz="1600" dirty="0"/>
            </a:p>
            <a:p>
              <a:pPr marL="342900" indent="-342900">
                <a:buAutoNum type="arabicPeriod"/>
              </a:pPr>
              <a:r>
                <a:rPr lang="ko-KR" altLang="en-US" sz="1600" dirty="0"/>
                <a:t>문제 의식</a:t>
              </a:r>
              <a:r>
                <a:rPr lang="en-US" altLang="ko-KR" sz="1600" dirty="0"/>
                <a:t>(</a:t>
              </a:r>
              <a:r>
                <a:rPr lang="ko-KR" altLang="en-US" sz="1600" dirty="0"/>
                <a:t>사업 필요성</a:t>
              </a:r>
              <a:r>
                <a:rPr lang="en-US" altLang="ko-KR" sz="1600" dirty="0"/>
                <a:t>)</a:t>
              </a:r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사업 계획 배경</a:t>
              </a:r>
              <a:endParaRPr lang="en-US" altLang="ko-KR" sz="1600" dirty="0"/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기존 유사사업과의 차별성</a:t>
              </a:r>
              <a:endParaRPr lang="en-US" altLang="ko-KR" sz="1600" dirty="0"/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신청기관의 강점</a:t>
              </a:r>
              <a:endParaRPr lang="en-US" altLang="ko-KR" sz="1600" dirty="0"/>
            </a:p>
            <a:p>
              <a:pPr marL="342900" indent="-342900">
                <a:buAutoNum type="arabicPeriod"/>
              </a:pPr>
              <a:r>
                <a:rPr lang="ko-KR" altLang="en-US" sz="1600" dirty="0"/>
                <a:t>목표 및 평가</a:t>
              </a:r>
              <a:endParaRPr lang="en-US" altLang="ko-KR" sz="1600" dirty="0"/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산출목표</a:t>
              </a:r>
              <a:endParaRPr lang="en-US" altLang="ko-KR" sz="1600" dirty="0"/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성과목표 및 평가 방법</a:t>
              </a:r>
              <a:endParaRPr lang="en-US" altLang="ko-KR" sz="1600" dirty="0"/>
            </a:p>
            <a:p>
              <a:pPr marL="342900" indent="-342900">
                <a:buAutoNum type="arabicPeriod"/>
              </a:pPr>
              <a:r>
                <a:rPr lang="ko-KR" altLang="en-US" sz="1600" dirty="0"/>
                <a:t>사업종료 후 지향점</a:t>
              </a:r>
              <a:endParaRPr lang="en-US" altLang="ko-KR" sz="1600" dirty="0"/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사업 수행으로 인한 기대효과</a:t>
              </a:r>
              <a:endParaRPr lang="en-US" altLang="ko-KR" sz="1600" dirty="0"/>
            </a:p>
            <a:p>
              <a:pPr marL="800100" lvl="1" indent="-342900">
                <a:buAutoNum type="arabicPeriod"/>
              </a:pPr>
              <a:r>
                <a:rPr lang="ko-KR" altLang="en-US" sz="1600" dirty="0"/>
                <a:t>사업 결과의 활용 계획</a:t>
              </a:r>
              <a:endParaRPr lang="en-US" altLang="ko-KR" sz="1600" dirty="0"/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2195736" y="620688"/>
              <a:ext cx="144016" cy="288032"/>
            </a:xfrm>
            <a:prstGeom prst="rect">
              <a:avLst/>
            </a:prstGeom>
            <a:ln 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899592" y="44624"/>
            <a:ext cx="755860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 err="1"/>
              <a:t>사업명</a:t>
            </a:r>
            <a:endParaRPr lang="ko-KR" altLang="en-US" sz="3200" dirty="0"/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700808"/>
            <a:ext cx="7772400" cy="2622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000" dirty="0">
                <a:latin typeface="+mn-ea"/>
                <a:ea typeface="+mn-ea"/>
              </a:rPr>
              <a:t>사업의 핵심을 </a:t>
            </a:r>
            <a:r>
              <a:rPr lang="en-US" altLang="ko-KR" sz="3000" dirty="0">
                <a:latin typeface="+mn-ea"/>
                <a:ea typeface="+mn-ea"/>
              </a:rPr>
              <a:t>1~2</a:t>
            </a:r>
            <a:r>
              <a:rPr lang="ko-KR" altLang="en-US" sz="3000" dirty="0">
                <a:latin typeface="+mn-ea"/>
                <a:ea typeface="+mn-ea"/>
              </a:rPr>
              <a:t>줄로 요약</a:t>
            </a:r>
            <a:endParaRPr lang="en-US" altLang="ko-KR" sz="3000" dirty="0">
              <a:latin typeface="+mn-ea"/>
              <a:ea typeface="+mn-ea"/>
            </a:endParaRPr>
          </a:p>
          <a:p>
            <a:endParaRPr lang="en-US" altLang="ko-KR" sz="3000" dirty="0">
              <a:latin typeface="+mn-ea"/>
              <a:ea typeface="+mn-ea"/>
            </a:endParaRPr>
          </a:p>
          <a:p>
            <a:r>
              <a:rPr lang="ko-KR" altLang="en-US" sz="2400" dirty="0">
                <a:latin typeface="+mn-ea"/>
                <a:ea typeface="+mn-ea"/>
              </a:rPr>
              <a:t>명확한 </a:t>
            </a:r>
            <a:r>
              <a:rPr lang="ko-KR" altLang="en-US" sz="2400" b="1" dirty="0">
                <a:latin typeface="+mn-ea"/>
                <a:ea typeface="+mn-ea"/>
              </a:rPr>
              <a:t>대상</a:t>
            </a:r>
            <a:r>
              <a:rPr lang="ko-KR" altLang="en-US" sz="2400" dirty="0">
                <a:latin typeface="+mn-ea"/>
                <a:ea typeface="+mn-ea"/>
              </a:rPr>
              <a:t> </a:t>
            </a:r>
            <a:r>
              <a:rPr lang="en-US" altLang="ko-KR" sz="2400" dirty="0">
                <a:latin typeface="+mn-ea"/>
                <a:ea typeface="+mn-ea"/>
              </a:rPr>
              <a:t>+ </a:t>
            </a:r>
            <a:r>
              <a:rPr lang="ko-KR" altLang="en-US" sz="2400" dirty="0">
                <a:latin typeface="+mn-ea"/>
                <a:ea typeface="+mn-ea"/>
              </a:rPr>
              <a:t>지향하는 </a:t>
            </a:r>
            <a:r>
              <a:rPr lang="ko-KR" altLang="en-US" sz="2400" b="1" dirty="0">
                <a:latin typeface="+mn-ea"/>
                <a:ea typeface="+mn-ea"/>
              </a:rPr>
              <a:t>가치</a:t>
            </a:r>
            <a:r>
              <a:rPr lang="ko-KR" altLang="en-US" sz="2400" dirty="0">
                <a:latin typeface="+mn-ea"/>
                <a:ea typeface="+mn-ea"/>
              </a:rPr>
              <a:t> </a:t>
            </a:r>
            <a:r>
              <a:rPr lang="en-US" altLang="ko-KR" sz="2400" dirty="0">
                <a:latin typeface="+mn-ea"/>
                <a:ea typeface="+mn-ea"/>
              </a:rPr>
              <a:t>+ </a:t>
            </a:r>
            <a:r>
              <a:rPr lang="ko-KR" altLang="en-US" sz="2400" b="1" dirty="0">
                <a:latin typeface="+mn-ea"/>
                <a:ea typeface="+mn-ea"/>
              </a:rPr>
              <a:t>핵심정보</a:t>
            </a:r>
            <a:endParaRPr lang="en-US" altLang="ko-KR" sz="2400" b="1" dirty="0">
              <a:latin typeface="+mn-ea"/>
              <a:ea typeface="+mn-ea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0635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58360"/>
              </p:ext>
            </p:extLst>
          </p:nvPr>
        </p:nvGraphicFramePr>
        <p:xfrm>
          <a:off x="611560" y="476671"/>
          <a:ext cx="7920880" cy="5472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3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77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66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제목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의견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다문화 복지 향상 프로그램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제목이 너무 일반적이어서 핵심 사업의 특징을 알기 어려움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대상자도 지나치게 포괄적임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희망으로 크는 마을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은유적인 표현으로 제목만으로는 사업에</a:t>
                      </a:r>
                      <a:r>
                        <a:rPr lang="ko-KR" altLang="en-US" baseline="0" dirty="0"/>
                        <a:t> 관한</a:t>
                      </a:r>
                      <a:r>
                        <a:rPr lang="ko-KR" altLang="en-US" dirty="0"/>
                        <a:t> 정확한 정보전달이 안되고 있음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소리로 보는 영화 세상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호기심은 자극하고 있지만 부제가 없으면 정보전달이 미흡함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141591"/>
              </p:ext>
            </p:extLst>
          </p:nvPr>
        </p:nvGraphicFramePr>
        <p:xfrm>
          <a:off x="611560" y="476671"/>
          <a:ext cx="7920880" cy="5472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3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77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668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Bad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Good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다문화 복지 향상 프로그램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dirty="0"/>
                        <a:t>다문화 가족의 꿈꾸는 무지개스쿨</a:t>
                      </a:r>
                      <a:endParaRPr lang="en-US" altLang="ko-KR" dirty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dirty="0"/>
                        <a:t>- </a:t>
                      </a:r>
                      <a:r>
                        <a:rPr lang="ko-KR" altLang="en-US" sz="1600" dirty="0"/>
                        <a:t>미취학 자녀를 둔 다문화 가족의 학교생활 적응을 위한 교육지원 프로그램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희망으로 크는 마을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dirty="0"/>
                        <a:t>책과 함께 성장하는 우리 마을</a:t>
                      </a:r>
                      <a:endParaRPr lang="en-US" altLang="ko-KR" dirty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dirty="0"/>
                        <a:t>- </a:t>
                      </a:r>
                      <a:r>
                        <a:rPr lang="ko-KR" altLang="en-US" sz="1600" dirty="0"/>
                        <a:t>지역사회 기반의 독서문화 활동을 통한 문화 공동체 만들기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86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소리로 보는 영화 세상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dirty="0"/>
                        <a:t>소리로 보는 영화 세상</a:t>
                      </a:r>
                      <a:endParaRPr lang="en-US" altLang="ko-KR" dirty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600" dirty="0"/>
                        <a:t>- </a:t>
                      </a:r>
                      <a:r>
                        <a:rPr lang="ko-KR" altLang="en-US" sz="1600" dirty="0"/>
                        <a:t>시각장애인의 문화생활을 위한 영화 관람 프로그램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00364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899592" y="44624"/>
            <a:ext cx="755860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 err="1">
                <a:solidFill>
                  <a:schemeClr val="bg1">
                    <a:lumMod val="50000"/>
                  </a:schemeClr>
                </a:solidFill>
              </a:rPr>
              <a:t>사업명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2800" dirty="0"/>
              <a:t>좋은 제목을 만들기 위한 자기점검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988840"/>
            <a:ext cx="7772400" cy="2952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400" dirty="0">
                <a:latin typeface="+mn-ea"/>
                <a:ea typeface="+mn-ea"/>
              </a:rPr>
              <a:t>제목은 제안서 </a:t>
            </a:r>
            <a:r>
              <a:rPr lang="ko-KR" altLang="en-US" sz="2400" b="1" u="sng" dirty="0">
                <a:latin typeface="+mn-ea"/>
                <a:ea typeface="+mn-ea"/>
              </a:rPr>
              <a:t>핵심 내용</a:t>
            </a:r>
            <a:r>
              <a:rPr lang="ko-KR" altLang="en-US" sz="2400" dirty="0">
                <a:latin typeface="+mn-ea"/>
                <a:ea typeface="+mn-ea"/>
              </a:rPr>
              <a:t>을 집약적으로 반영하고 있는가</a:t>
            </a:r>
            <a:r>
              <a:rPr lang="en-US" altLang="ko-KR" sz="2400" dirty="0">
                <a:latin typeface="+mn-ea"/>
                <a:ea typeface="+mn-ea"/>
              </a:rPr>
              <a:t>?</a:t>
            </a: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latin typeface="+mn-ea"/>
                <a:ea typeface="+mn-ea"/>
              </a:rPr>
              <a:t>     - </a:t>
            </a:r>
            <a:r>
              <a:rPr lang="ko-KR" altLang="en-US" sz="2000" dirty="0">
                <a:latin typeface="+mn-ea"/>
                <a:ea typeface="+mn-ea"/>
              </a:rPr>
              <a:t>사업의 핵심 개요를 한 줄로 표현하면 제목과 유사해지는가</a:t>
            </a:r>
            <a:r>
              <a:rPr lang="en-US" altLang="ko-KR" sz="2000" dirty="0">
                <a:latin typeface="+mn-ea"/>
                <a:ea typeface="+mn-ea"/>
              </a:rPr>
              <a:t>?</a:t>
            </a: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endParaRPr lang="en-US" altLang="ko-KR" sz="24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400" dirty="0">
                <a:latin typeface="+mn-ea"/>
                <a:ea typeface="+mn-ea"/>
              </a:rPr>
              <a:t>사업의 핵심 개요의 내용이 전체 사업을 압축적으로 적절하게 표현하고 있는가</a:t>
            </a:r>
            <a:r>
              <a:rPr lang="en-US" altLang="ko-KR" sz="2400" dirty="0">
                <a:latin typeface="+mn-ea"/>
                <a:ea typeface="+mn-ea"/>
              </a:rPr>
              <a:t>?</a:t>
            </a:r>
          </a:p>
          <a:p>
            <a:pPr algn="l">
              <a:lnSpc>
                <a:spcPct val="150000"/>
              </a:lnSpc>
            </a:pPr>
            <a:r>
              <a:rPr lang="en-US" altLang="ko-KR" sz="2100" dirty="0">
                <a:latin typeface="+mn-ea"/>
              </a:rPr>
              <a:t>     - </a:t>
            </a:r>
            <a:r>
              <a:rPr lang="ko-KR" altLang="en-US" sz="2100" b="1" u="sng" dirty="0">
                <a:latin typeface="+mn-ea"/>
              </a:rPr>
              <a:t>누구를 대상</a:t>
            </a:r>
            <a:r>
              <a:rPr lang="ko-KR" altLang="en-US" sz="2100" dirty="0">
                <a:latin typeface="+mn-ea"/>
              </a:rPr>
              <a:t>으로 </a:t>
            </a:r>
            <a:r>
              <a:rPr lang="ko-KR" altLang="en-US" sz="2100" b="1" u="sng" dirty="0">
                <a:latin typeface="+mn-ea"/>
              </a:rPr>
              <a:t>어떤 이념과 가치</a:t>
            </a:r>
            <a:r>
              <a:rPr lang="ko-KR" altLang="en-US" sz="2100" dirty="0">
                <a:latin typeface="+mn-ea"/>
              </a:rPr>
              <a:t>를 가지고 </a:t>
            </a:r>
            <a:r>
              <a:rPr lang="ko-KR" altLang="en-US" sz="2100" b="1" u="sng" dirty="0">
                <a:latin typeface="+mn-ea"/>
              </a:rPr>
              <a:t>어떤 사업</a:t>
            </a:r>
            <a:r>
              <a:rPr lang="ko-KR" altLang="en-US" sz="2100" dirty="0">
                <a:latin typeface="+mn-ea"/>
              </a:rPr>
              <a:t>을 수행하는 </a:t>
            </a:r>
            <a:endParaRPr lang="en-US" altLang="ko-KR" sz="2100" dirty="0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2100" dirty="0">
                <a:latin typeface="+mn-ea"/>
              </a:rPr>
              <a:t>       </a:t>
            </a:r>
            <a:r>
              <a:rPr lang="ko-KR" altLang="en-US" sz="2100" dirty="0">
                <a:latin typeface="+mn-ea"/>
              </a:rPr>
              <a:t>것인지 표현하고 있는가</a:t>
            </a:r>
            <a:r>
              <a:rPr lang="en-US" altLang="ko-KR" sz="2100" dirty="0">
                <a:latin typeface="+mn-ea"/>
              </a:rPr>
              <a:t>?</a:t>
            </a:r>
            <a:endParaRPr lang="en-US" altLang="ko-KR" sz="2100" b="1" dirty="0">
              <a:latin typeface="+mn-ea"/>
              <a:ea typeface="+mn-ea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90500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899592" y="44624"/>
            <a:ext cx="755860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 err="1">
                <a:solidFill>
                  <a:schemeClr val="bg1">
                    <a:lumMod val="50000"/>
                  </a:schemeClr>
                </a:solidFill>
              </a:rPr>
              <a:t>사업명</a:t>
            </a:r>
            <a:endParaRPr lang="en-US" altLang="ko-KR" sz="32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3200" dirty="0"/>
              <a:t>제목 예시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700808"/>
            <a:ext cx="7772400" cy="35283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000" dirty="0">
                <a:latin typeface="+mn-ea"/>
                <a:ea typeface="+mn-ea"/>
              </a:rPr>
              <a:t>사회복지서비스 현장의 발전을 위한 사회복지 종사자 역량강화사업 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‘</a:t>
            </a:r>
            <a:r>
              <a:rPr lang="ko-KR" altLang="en-US" sz="2000" dirty="0">
                <a:latin typeface="+mn-ea"/>
                <a:ea typeface="+mn-ea"/>
              </a:rPr>
              <a:t>두드림</a:t>
            </a:r>
            <a:r>
              <a:rPr lang="en-US" altLang="ko-KR" sz="2000" dirty="0">
                <a:latin typeface="+mn-ea"/>
                <a:ea typeface="+mn-ea"/>
              </a:rPr>
              <a:t>(Do dream) </a:t>
            </a:r>
            <a:r>
              <a:rPr lang="ko-KR" altLang="en-US" sz="2000" dirty="0" err="1">
                <a:latin typeface="+mn-ea"/>
                <a:ea typeface="+mn-ea"/>
              </a:rPr>
              <a:t>워너지</a:t>
            </a:r>
            <a:r>
              <a:rPr lang="en-US" altLang="ko-KR" sz="2000" dirty="0">
                <a:latin typeface="+mn-ea"/>
                <a:ea typeface="+mn-ea"/>
              </a:rPr>
              <a:t>(We-</a:t>
            </a:r>
            <a:r>
              <a:rPr lang="en-US" altLang="ko-KR" sz="2000" dirty="0" err="1">
                <a:latin typeface="+mn-ea"/>
                <a:ea typeface="+mn-ea"/>
              </a:rPr>
              <a:t>nergy</a:t>
            </a:r>
            <a:r>
              <a:rPr lang="en-US" altLang="ko-KR" sz="2000" dirty="0">
                <a:latin typeface="+mn-ea"/>
                <a:ea typeface="+mn-ea"/>
              </a:rPr>
              <a:t>)</a:t>
            </a:r>
            <a:br>
              <a:rPr lang="en-US" altLang="ko-KR" sz="2000" dirty="0">
                <a:latin typeface="+mn-ea"/>
                <a:ea typeface="+mn-ea"/>
              </a:rPr>
            </a:br>
            <a:endParaRPr lang="en-US" altLang="ko-KR" sz="20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000" dirty="0">
                <a:latin typeface="+mn-ea"/>
                <a:ea typeface="+mn-ea"/>
              </a:rPr>
              <a:t>저소득 등급외자 경증 </a:t>
            </a:r>
            <a:r>
              <a:rPr lang="ko-KR" altLang="en-US" sz="2000" dirty="0" err="1">
                <a:latin typeface="+mn-ea"/>
                <a:ea typeface="+mn-ea"/>
              </a:rPr>
              <a:t>우울성</a:t>
            </a:r>
            <a:r>
              <a:rPr lang="ko-KR" altLang="en-US" sz="2000" dirty="0">
                <a:latin typeface="+mn-ea"/>
                <a:ea typeface="+mn-ea"/>
              </a:rPr>
              <a:t> 치매노인의 역량강화를 위한 집단프로그램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‘</a:t>
            </a:r>
            <a:r>
              <a:rPr lang="ko-KR" altLang="en-US" sz="2000" dirty="0">
                <a:latin typeface="+mn-ea"/>
                <a:ea typeface="+mn-ea"/>
              </a:rPr>
              <a:t>도란도란 </a:t>
            </a:r>
            <a:r>
              <a:rPr lang="ko-KR" altLang="en-US" sz="2000" dirty="0" err="1">
                <a:latin typeface="+mn-ea"/>
                <a:ea typeface="+mn-ea"/>
              </a:rPr>
              <a:t>꽃내음</a:t>
            </a:r>
            <a:r>
              <a:rPr lang="en-US" altLang="ko-KR" sz="2000" dirty="0">
                <a:latin typeface="+mn-ea"/>
                <a:ea typeface="+mn-ea"/>
              </a:rPr>
              <a:t>’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57722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사업 내용 및 추진전략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691680" y="1700808"/>
            <a:ext cx="5184576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000" dirty="0">
                <a:latin typeface="+mn-ea"/>
                <a:ea typeface="+mn-ea"/>
              </a:rPr>
              <a:t>사업참여자 모집전략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1) </a:t>
            </a:r>
            <a:r>
              <a:rPr lang="ko-KR" altLang="en-US" sz="2000" dirty="0">
                <a:latin typeface="+mn-ea"/>
                <a:ea typeface="+mn-ea"/>
              </a:rPr>
              <a:t>참여대상 및 모집인원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2) </a:t>
            </a:r>
            <a:r>
              <a:rPr lang="ko-KR" altLang="en-US" sz="2000" dirty="0">
                <a:latin typeface="+mn-ea"/>
                <a:ea typeface="+mn-ea"/>
              </a:rPr>
              <a:t>참여자 선정 기준</a:t>
            </a:r>
            <a:br>
              <a:rPr lang="en-US" altLang="ko-KR" sz="2000" dirty="0"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  <a:ea typeface="+mn-ea"/>
              </a:rPr>
              <a:t>3) </a:t>
            </a:r>
            <a:r>
              <a:rPr lang="ko-KR" altLang="en-US" sz="2000" dirty="0">
                <a:latin typeface="+mn-ea"/>
                <a:ea typeface="+mn-ea"/>
              </a:rPr>
              <a:t>참여자 모집 방안</a:t>
            </a:r>
            <a:endParaRPr lang="en-US" altLang="ko-KR" sz="20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000" dirty="0">
                <a:latin typeface="+mn-ea"/>
                <a:ea typeface="+mn-ea"/>
              </a:rPr>
              <a:t>사업 내용 및 사업집행 전략</a:t>
            </a:r>
            <a:endParaRPr lang="en-US" altLang="ko-KR" sz="20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000" dirty="0">
                <a:latin typeface="+mn-ea"/>
                <a:ea typeface="+mn-ea"/>
              </a:rPr>
              <a:t>기관 연계 협력 전략</a:t>
            </a:r>
            <a:endParaRPr lang="en-US" altLang="ko-KR" sz="20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6588934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사업참여자 모집전략 </a:t>
            </a:r>
            <a:r>
              <a:rPr lang="ko-KR" altLang="en-US" sz="1800" dirty="0"/>
              <a:t>참여 대상 및 인원</a:t>
            </a:r>
            <a:endParaRPr lang="ko-KR" altLang="en-US" sz="2800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5134714"/>
              </p:ext>
            </p:extLst>
          </p:nvPr>
        </p:nvGraphicFramePr>
        <p:xfrm>
          <a:off x="781472" y="3142709"/>
          <a:ext cx="7676728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6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90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40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핵심참여자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/>
                        <a:t>교통이 불편한 </a:t>
                      </a:r>
                      <a:r>
                        <a:rPr lang="ko-KR" altLang="en-US" sz="1600" dirty="0" err="1"/>
                        <a:t>광암동에</a:t>
                      </a:r>
                      <a:r>
                        <a:rPr lang="ko-KR" altLang="en-US" sz="1600" dirty="0"/>
                        <a:t> 거주하는 노인 중 사회적 관계망이 </a:t>
                      </a:r>
                      <a:endParaRPr lang="en-US" altLang="ko-KR" sz="1600" dirty="0"/>
                    </a:p>
                    <a:p>
                      <a:pPr latinLnBrk="1"/>
                      <a:r>
                        <a:rPr lang="ko-KR" altLang="en-US" sz="1600" dirty="0"/>
                        <a:t>취약한 노인 </a:t>
                      </a:r>
                      <a:r>
                        <a:rPr lang="en-US" altLang="ko-KR" sz="1600" dirty="0"/>
                        <a:t>40</a:t>
                      </a:r>
                      <a:r>
                        <a:rPr lang="ko-KR" altLang="en-US" sz="1600" dirty="0"/>
                        <a:t>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0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주변참여자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/>
                        <a:t>광암동에</a:t>
                      </a:r>
                      <a:r>
                        <a:rPr lang="ko-KR" altLang="en-US" sz="1600" dirty="0"/>
                        <a:t> 거주하고 있는 경로당 이용 </a:t>
                      </a:r>
                      <a:r>
                        <a:rPr lang="en-US" altLang="ko-KR" sz="1600" dirty="0"/>
                        <a:t>65</a:t>
                      </a:r>
                      <a:r>
                        <a:rPr lang="ko-KR" altLang="en-US" sz="1600" dirty="0"/>
                        <a:t>세 이상 노인 </a:t>
                      </a:r>
                      <a:r>
                        <a:rPr lang="en-US" altLang="ko-KR" sz="1600" dirty="0"/>
                        <a:t>292</a:t>
                      </a:r>
                      <a:r>
                        <a:rPr lang="ko-KR" altLang="en-US" sz="1600" dirty="0"/>
                        <a:t>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699792" y="2132856"/>
            <a:ext cx="2952328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/>
              <a:t>본 사업에 참여하는 대상자 </a:t>
            </a:r>
            <a:r>
              <a:rPr lang="ko-KR" altLang="en-US" sz="1400" dirty="0"/>
              <a:t>클라이언트</a:t>
            </a:r>
          </a:p>
        </p:txBody>
      </p:sp>
      <p:cxnSp>
        <p:nvCxnSpPr>
          <p:cNvPr id="10" name="직선 화살표 연결선 9"/>
          <p:cNvCxnSpPr>
            <a:stCxn id="6" idx="1"/>
          </p:cNvCxnSpPr>
          <p:nvPr/>
        </p:nvCxnSpPr>
        <p:spPr>
          <a:xfrm flipH="1">
            <a:off x="1547664" y="2425244"/>
            <a:ext cx="1152128" cy="6437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874340" y="5014917"/>
            <a:ext cx="3065812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/>
              <a:t>핵심 참여자의 변화를 위해 돕는 역할을 하는 사람</a:t>
            </a:r>
            <a:endParaRPr lang="ko-KR" altLang="en-US" sz="1400" dirty="0"/>
          </a:p>
        </p:txBody>
      </p:sp>
      <p:cxnSp>
        <p:nvCxnSpPr>
          <p:cNvPr id="14" name="직선 화살표 연결선 13"/>
          <p:cNvCxnSpPr>
            <a:stCxn id="13" idx="1"/>
          </p:cNvCxnSpPr>
          <p:nvPr/>
        </p:nvCxnSpPr>
        <p:spPr>
          <a:xfrm flipH="1" flipV="1">
            <a:off x="1619672" y="4582877"/>
            <a:ext cx="1254668" cy="7552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6361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사업참여자 모집전략 </a:t>
            </a:r>
            <a:r>
              <a:rPr lang="ko-KR" altLang="en-US" sz="1800" dirty="0"/>
              <a:t>참여자 선정기준</a:t>
            </a:r>
            <a:endParaRPr lang="ko-KR" altLang="en-US" sz="2800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615626"/>
              </p:ext>
            </p:extLst>
          </p:nvPr>
        </p:nvGraphicFramePr>
        <p:xfrm>
          <a:off x="781472" y="2060848"/>
          <a:ext cx="7676728" cy="2088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6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90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111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r>
                        <a:rPr lang="ko-KR" altLang="en-US" sz="1600" dirty="0"/>
                        <a:t>순위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/>
                        <a:t>ㅇㅇ동에</a:t>
                      </a:r>
                      <a:r>
                        <a:rPr lang="ko-KR" altLang="en-US" sz="1600" dirty="0"/>
                        <a:t> 거주하는 어르신으로 활동이 가능하여 거점에서 진행하는 프로그램에 참여가 가능한 어르신 중 </a:t>
                      </a:r>
                      <a:r>
                        <a:rPr lang="ko-KR" altLang="en-US" sz="1600" u="sng" dirty="0"/>
                        <a:t>사회적 관계망과 지지척도 결과가 </a:t>
                      </a:r>
                      <a:r>
                        <a:rPr lang="en-US" altLang="ko-KR" sz="1600" u="sng" dirty="0"/>
                        <a:t>30</a:t>
                      </a:r>
                      <a:r>
                        <a:rPr lang="ko-KR" altLang="en-US" sz="1600" u="sng" dirty="0"/>
                        <a:t>점 미만인 노인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71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</a:t>
                      </a:r>
                      <a:r>
                        <a:rPr lang="ko-KR" altLang="en-US" sz="1600" dirty="0"/>
                        <a:t>순위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/>
                        <a:t>ㅇㅇ</a:t>
                      </a:r>
                      <a:r>
                        <a:rPr lang="ko-KR" altLang="en-US" sz="1600" dirty="0"/>
                        <a:t> 동에 거주하는 어르신으로 활동이 가능하여 거점에서 진행하는 프로그램에 참여가 가능한 어르신 중 </a:t>
                      </a:r>
                      <a:r>
                        <a:rPr lang="ko-KR" altLang="en-US" sz="1600" u="sng" dirty="0"/>
                        <a:t>사회적 관계망과 지지척도가 낮은 노인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88990" y="4755800"/>
            <a:ext cx="5989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/>
              <a:t>핵심집단에 대한 구체적 기준 </a:t>
            </a:r>
            <a:r>
              <a:rPr lang="en-US" altLang="ko-KR" dirty="0"/>
              <a:t>– </a:t>
            </a:r>
            <a:r>
              <a:rPr lang="ko-KR" altLang="en-US" dirty="0"/>
              <a:t>사회적 관계망과 지지</a:t>
            </a:r>
          </a:p>
        </p:txBody>
      </p:sp>
    </p:spTree>
    <p:extLst>
      <p:ext uri="{BB962C8B-B14F-4D97-AF65-F5344CB8AC3E}">
        <p14:creationId xmlns:p14="http://schemas.microsoft.com/office/powerpoint/2010/main" val="291281398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사업참여자 모집전략 </a:t>
            </a:r>
            <a:r>
              <a:rPr lang="ko-KR" altLang="en-US" sz="1800" dirty="0"/>
              <a:t>참여자 모집 방안</a:t>
            </a:r>
            <a:endParaRPr lang="ko-KR" altLang="en-US" sz="2800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4825" y="1628800"/>
            <a:ext cx="6157455" cy="16665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□</a:t>
            </a:r>
            <a:r>
              <a:rPr lang="en-US" altLang="ko-KR" sz="1400" dirty="0"/>
              <a:t> </a:t>
            </a:r>
            <a:r>
              <a:rPr lang="ko-KR" altLang="en-US" sz="1400" dirty="0"/>
              <a:t>참여자 모집방안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/>
              <a:t>서비스 지역</a:t>
            </a:r>
            <a:r>
              <a:rPr lang="en-US" altLang="ko-KR" sz="1400" dirty="0"/>
              <a:t>: </a:t>
            </a:r>
            <a:r>
              <a:rPr lang="ko-KR" altLang="en-US" sz="1400" dirty="0" err="1"/>
              <a:t>ㅇㅇ시</a:t>
            </a:r>
            <a:r>
              <a:rPr lang="ko-KR" altLang="en-US" sz="1400" dirty="0"/>
              <a:t> </a:t>
            </a:r>
            <a:r>
              <a:rPr lang="ko-KR" altLang="en-US" sz="1400" dirty="0" err="1"/>
              <a:t>ㅇㅇ동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/>
              <a:t>서비스 대상</a:t>
            </a:r>
            <a:r>
              <a:rPr lang="en-US" altLang="ko-KR" sz="1400" dirty="0"/>
              <a:t>: </a:t>
            </a:r>
            <a:r>
              <a:rPr lang="ko-KR" altLang="en-US" sz="1400" dirty="0"/>
              <a:t>교통불편으로 </a:t>
            </a:r>
            <a:r>
              <a:rPr lang="ko-KR" altLang="en-US" sz="1400" b="1" u="sng" dirty="0"/>
              <a:t>복지문화적 소외감을 느끼는 </a:t>
            </a:r>
            <a:r>
              <a:rPr lang="ko-KR" altLang="en-US" sz="1400" dirty="0" err="1"/>
              <a:t>ㅇㅇ시</a:t>
            </a:r>
            <a:r>
              <a:rPr lang="ko-KR" altLang="en-US" sz="1400" dirty="0"/>
              <a:t> </a:t>
            </a:r>
            <a:r>
              <a:rPr lang="ko-KR" altLang="en-US" sz="1400" dirty="0" err="1"/>
              <a:t>ㅇㅇ동</a:t>
            </a:r>
            <a:br>
              <a:rPr lang="en-US" altLang="ko-KR" sz="1400" dirty="0"/>
            </a:br>
            <a:r>
              <a:rPr lang="en-US" altLang="ko-KR" sz="1400" dirty="0"/>
              <a:t>                 </a:t>
            </a:r>
            <a:r>
              <a:rPr lang="ko-KR" altLang="en-US" sz="1400" dirty="0"/>
              <a:t>인근에 거주하는 </a:t>
            </a:r>
            <a:r>
              <a:rPr lang="ko-KR" altLang="en-US" sz="1400" b="1" u="sng" dirty="0"/>
              <a:t>사회적 관계망이 취약한 노인</a:t>
            </a:r>
            <a:endParaRPr lang="en-US" altLang="ko-KR" sz="1400" b="1" u="sng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/>
              <a:t>서비스 대상 선정기준 및 방법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6102345"/>
              </p:ext>
            </p:extLst>
          </p:nvPr>
        </p:nvGraphicFramePr>
        <p:xfrm>
          <a:off x="899592" y="3340576"/>
          <a:ext cx="7558608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0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3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대상구분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서비스 대상자 산출 근거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단위수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명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 algn="ctr" latinLnBrk="1">
                        <a:buNone/>
                      </a:pPr>
                      <a:r>
                        <a:rPr lang="en-US" altLang="ko-KR" sz="1200" dirty="0"/>
                        <a:t>1.</a:t>
                      </a:r>
                      <a:r>
                        <a:rPr lang="ko-KR" altLang="en-US" sz="1200" dirty="0"/>
                        <a:t>일반대상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/>
                        <a:t>ㅇㅇ시에</a:t>
                      </a:r>
                      <a:r>
                        <a:rPr lang="ko-KR" altLang="en-US" sz="1200" dirty="0"/>
                        <a:t> 거주하는 </a:t>
                      </a:r>
                      <a:r>
                        <a:rPr lang="en-US" altLang="ko-KR" sz="1200" dirty="0"/>
                        <a:t>65</a:t>
                      </a:r>
                      <a:r>
                        <a:rPr lang="ko-KR" altLang="en-US" sz="1200" dirty="0"/>
                        <a:t>세 이상 노인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15,977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2.</a:t>
                      </a:r>
                      <a:r>
                        <a:rPr lang="ko-KR" altLang="en-US" sz="1200" dirty="0"/>
                        <a:t>위기대상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일반대상 중 </a:t>
                      </a:r>
                      <a:r>
                        <a:rPr lang="ko-KR" altLang="en-US" sz="1200" dirty="0" err="1"/>
                        <a:t>ㅇㅇ동</a:t>
                      </a:r>
                      <a:r>
                        <a:rPr lang="ko-KR" altLang="en-US" sz="1200" dirty="0"/>
                        <a:t> 인근 지역에 거주하고 계신 노인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500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3.</a:t>
                      </a:r>
                      <a:r>
                        <a:rPr lang="ko-KR" altLang="en-US" sz="1200" dirty="0"/>
                        <a:t>표적대상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위기대상자 중</a:t>
                      </a:r>
                      <a:br>
                        <a:rPr lang="en-US" altLang="ko-KR" sz="1200" dirty="0"/>
                      </a:br>
                      <a:r>
                        <a:rPr lang="en-US" altLang="ko-KR" sz="1200" dirty="0"/>
                        <a:t>-  </a:t>
                      </a:r>
                      <a:r>
                        <a:rPr lang="ko-KR" altLang="en-US" sz="1200" dirty="0" err="1"/>
                        <a:t>ㅇㅇ동</a:t>
                      </a:r>
                      <a:r>
                        <a:rPr lang="ko-KR" altLang="en-US" sz="1200" dirty="0"/>
                        <a:t> 지역 내 </a:t>
                      </a:r>
                      <a:r>
                        <a:rPr lang="en-US" altLang="ko-KR" sz="1200" dirty="0"/>
                        <a:t>65</a:t>
                      </a:r>
                      <a:r>
                        <a:rPr lang="ko-KR" altLang="en-US" sz="1200" dirty="0"/>
                        <a:t>세 이상 노인 중 사회관계망이 취약한 노인</a:t>
                      </a:r>
                      <a:endParaRPr lang="en-US" altLang="ko-KR" sz="1200" dirty="0"/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dirty="0" err="1"/>
                        <a:t>ㅇㅇ동</a:t>
                      </a:r>
                      <a:r>
                        <a:rPr lang="ko-KR" altLang="en-US" sz="1200" dirty="0"/>
                        <a:t> 지역 내 홀몸어르신 및 저소득 어르신</a:t>
                      </a:r>
                      <a:endParaRPr lang="en-US" altLang="ko-KR" sz="1200" dirty="0"/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200" dirty="0" err="1"/>
                        <a:t>ㅇㅇ동</a:t>
                      </a:r>
                      <a:r>
                        <a:rPr lang="ko-KR" altLang="en-US" sz="1200" dirty="0"/>
                        <a:t>  거주 노인 중 복지서비스에 대한 욕구가 높은 노인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150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4.</a:t>
                      </a:r>
                      <a:r>
                        <a:rPr lang="ko-KR" altLang="en-US" sz="1200" dirty="0" err="1"/>
                        <a:t>실인원수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표적대상을 대상으로 모니터링 실시를 통한 참여가 가능하며 프로그램 참여욕구가 있는 노인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40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216797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사업내용 및 사업집행 전략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81472" y="2060848"/>
            <a:ext cx="7676728" cy="414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전체 사업을 몇 개의 </a:t>
            </a:r>
            <a:r>
              <a:rPr lang="ko-KR" altLang="en-US" sz="1600" b="1" u="sng" dirty="0"/>
              <a:t>세부 사업으로 분류</a:t>
            </a:r>
            <a:r>
              <a:rPr lang="ko-KR" altLang="en-US" sz="1600" dirty="0"/>
              <a:t>한다면 어떻게 구성될 수 있습니까</a:t>
            </a:r>
            <a:r>
              <a:rPr lang="en-US" altLang="ko-KR" sz="1600" dirty="0"/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01012" y="3789040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종사자 역량강화 교육</a:t>
            </a:r>
            <a:endParaRPr lang="en-US" altLang="ko-KR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1701012" y="4921423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종사자 심리정서 지원 프로그램</a:t>
            </a:r>
            <a:endParaRPr lang="en-US" altLang="ko-KR" sz="1400" dirty="0"/>
          </a:p>
        </p:txBody>
      </p:sp>
      <p:cxnSp>
        <p:nvCxnSpPr>
          <p:cNvPr id="9" name="꺾인 연결선 8"/>
          <p:cNvCxnSpPr>
            <a:stCxn id="5" idx="1"/>
            <a:endCxn id="6" idx="1"/>
          </p:cNvCxnSpPr>
          <p:nvPr/>
        </p:nvCxnSpPr>
        <p:spPr>
          <a:xfrm rot="10800000" flipV="1">
            <a:off x="1701012" y="3942928"/>
            <a:ext cx="12700" cy="1132383"/>
          </a:xfrm>
          <a:prstGeom prst="bentConnector3">
            <a:avLst>
              <a:gd name="adj1" fmla="val 18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941372" y="3528840"/>
            <a:ext cx="26401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중간관리자 역량강화 교육</a:t>
            </a:r>
            <a:endParaRPr lang="en-US" altLang="ko-KR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4941372" y="4005064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신입직원 역량강화 교육</a:t>
            </a:r>
            <a:endParaRPr lang="en-US" altLang="ko-KR" sz="1400" dirty="0"/>
          </a:p>
        </p:txBody>
      </p:sp>
      <p:cxnSp>
        <p:nvCxnSpPr>
          <p:cNvPr id="12" name="꺾인 연결선 11"/>
          <p:cNvCxnSpPr>
            <a:stCxn id="10" idx="1"/>
            <a:endCxn id="11" idx="1"/>
          </p:cNvCxnSpPr>
          <p:nvPr/>
        </p:nvCxnSpPr>
        <p:spPr>
          <a:xfrm rot="10800000" flipV="1">
            <a:off x="4941372" y="3682729"/>
            <a:ext cx="12700" cy="476224"/>
          </a:xfrm>
          <a:prstGeom prst="bentConnector3">
            <a:avLst>
              <a:gd name="adj1" fmla="val 18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>
            <a:stCxn id="5" idx="3"/>
          </p:cNvCxnSpPr>
          <p:nvPr/>
        </p:nvCxnSpPr>
        <p:spPr>
          <a:xfrm>
            <a:off x="3717236" y="3942929"/>
            <a:ext cx="9839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941372" y="4661223"/>
            <a:ext cx="26401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새내기 </a:t>
            </a:r>
            <a:r>
              <a:rPr lang="ko-KR" altLang="en-US" sz="1400" dirty="0" err="1"/>
              <a:t>힐링</a:t>
            </a:r>
            <a:r>
              <a:rPr lang="ko-KR" altLang="en-US" sz="1400" dirty="0"/>
              <a:t> 프로그램</a:t>
            </a:r>
            <a:endParaRPr lang="en-US" altLang="ko-KR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4941372" y="5137447"/>
            <a:ext cx="26401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중간관리자 </a:t>
            </a:r>
            <a:r>
              <a:rPr lang="ko-KR" altLang="en-US" sz="1400" dirty="0" err="1"/>
              <a:t>힐링프로그램</a:t>
            </a:r>
            <a:endParaRPr lang="en-US" altLang="ko-KR" sz="1400" dirty="0"/>
          </a:p>
        </p:txBody>
      </p:sp>
      <p:cxnSp>
        <p:nvCxnSpPr>
          <p:cNvPr id="20" name="꺾인 연결선 19"/>
          <p:cNvCxnSpPr>
            <a:stCxn id="18" idx="1"/>
            <a:endCxn id="19" idx="1"/>
          </p:cNvCxnSpPr>
          <p:nvPr/>
        </p:nvCxnSpPr>
        <p:spPr>
          <a:xfrm rot="10800000" flipV="1">
            <a:off x="4941372" y="4815112"/>
            <a:ext cx="12700" cy="476224"/>
          </a:xfrm>
          <a:prstGeom prst="bentConnector3">
            <a:avLst>
              <a:gd name="adj1" fmla="val 18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>
            <a:stCxn id="6" idx="3"/>
          </p:cNvCxnSpPr>
          <p:nvPr/>
        </p:nvCxnSpPr>
        <p:spPr>
          <a:xfrm>
            <a:off x="4437316" y="5075312"/>
            <a:ext cx="2638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86892" y="2924944"/>
            <a:ext cx="2316956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ko-KR" altLang="en-US" sz="1600" dirty="0"/>
              <a:t>종사자 역량강화 사업</a:t>
            </a:r>
            <a:endParaRPr lang="en-US" altLang="ko-KR" sz="1600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1115616" y="3263498"/>
            <a:ext cx="0" cy="12456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1115616" y="4509119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71397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사업내용 및 사업집행 전략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81472" y="1844824"/>
            <a:ext cx="7676728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사업을 어떻게 추진할 것인지에 대하여 세부 사업별 </a:t>
            </a:r>
            <a:r>
              <a:rPr lang="ko-KR" altLang="en-US" sz="1600" b="1" u="sng" dirty="0"/>
              <a:t>시행방법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시행 시기 및 횟수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사업 진행 일정</a:t>
            </a:r>
            <a:r>
              <a:rPr lang="ko-KR" altLang="en-US" sz="1600" dirty="0"/>
              <a:t> 등 구체적인 정보를 담아서 기술</a:t>
            </a: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814858"/>
              </p:ext>
            </p:extLst>
          </p:nvPr>
        </p:nvGraphicFramePr>
        <p:xfrm>
          <a:off x="899592" y="2996952"/>
          <a:ext cx="7392144" cy="28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55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세부사업명</a:t>
                      </a:r>
                      <a:endParaRPr lang="ko-KR" alt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사업내용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u="sng" dirty="0"/>
                        <a:t>종사자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역량강화교육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u="sng" dirty="0"/>
                        <a:t>중간관리자</a:t>
                      </a:r>
                      <a:r>
                        <a:rPr lang="ko-KR" altLang="en-US" sz="1400" dirty="0"/>
                        <a:t> 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역량강화교육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latinLnBrk="1">
                        <a:buAutoNum type="arabicPeriod"/>
                      </a:pPr>
                      <a:r>
                        <a:rPr lang="ko-KR" altLang="en-US" sz="1400" dirty="0"/>
                        <a:t>기간</a:t>
                      </a:r>
                      <a:r>
                        <a:rPr lang="en-US" altLang="ko-KR" sz="1400" dirty="0"/>
                        <a:t>: 2019</a:t>
                      </a:r>
                      <a:r>
                        <a:rPr lang="ko-KR" altLang="en-US" sz="1400" dirty="0"/>
                        <a:t>년 </a:t>
                      </a:r>
                      <a:r>
                        <a:rPr lang="en-US" altLang="ko-KR" sz="1400" dirty="0"/>
                        <a:t>1</a:t>
                      </a:r>
                      <a:r>
                        <a:rPr lang="ko-KR" altLang="en-US" sz="1400" dirty="0"/>
                        <a:t>월</a:t>
                      </a:r>
                      <a:r>
                        <a:rPr lang="en-US" altLang="ko-KR" sz="1400" dirty="0"/>
                        <a:t>~2</a:t>
                      </a:r>
                      <a:r>
                        <a:rPr lang="ko-KR" altLang="en-US" sz="1400" dirty="0"/>
                        <a:t>월</a:t>
                      </a:r>
                      <a:r>
                        <a:rPr lang="en-US" altLang="ko-KR" sz="1400" dirty="0"/>
                        <a:t>(10</a:t>
                      </a:r>
                      <a:r>
                        <a:rPr lang="ko-KR" altLang="en-US" sz="1400" dirty="0"/>
                        <a:t>회기</a:t>
                      </a:r>
                      <a:r>
                        <a:rPr lang="en-US" altLang="ko-KR" sz="1400" dirty="0"/>
                        <a:t>)</a:t>
                      </a:r>
                    </a:p>
                    <a:p>
                      <a:pPr marL="342900" indent="-342900" latinLnBrk="1">
                        <a:buAutoNum type="arabicPeriod"/>
                      </a:pPr>
                      <a:r>
                        <a:rPr lang="ko-KR" altLang="en-US" sz="1400" dirty="0"/>
                        <a:t>대상</a:t>
                      </a:r>
                      <a:r>
                        <a:rPr lang="en-US" altLang="ko-KR" sz="1400" dirty="0"/>
                        <a:t>: </a:t>
                      </a:r>
                      <a:r>
                        <a:rPr lang="ko-KR" altLang="en-US" sz="1400" dirty="0" err="1"/>
                        <a:t>ㅇㅇ시</a:t>
                      </a:r>
                      <a:r>
                        <a:rPr lang="ko-KR" altLang="en-US" sz="1400" dirty="0"/>
                        <a:t> 사회복지시설 </a:t>
                      </a:r>
                      <a:r>
                        <a:rPr lang="en-US" altLang="ko-KR" sz="1400" dirty="0"/>
                        <a:t>7</a:t>
                      </a:r>
                      <a:r>
                        <a:rPr lang="ko-KR" altLang="en-US" sz="1400" dirty="0"/>
                        <a:t>년 이상 사회복지 </a:t>
                      </a:r>
                      <a:br>
                        <a:rPr lang="en-US" altLang="ko-KR" sz="1400" dirty="0"/>
                      </a:br>
                      <a:r>
                        <a:rPr lang="en-US" altLang="ko-KR" sz="1400" dirty="0"/>
                        <a:t>       </a:t>
                      </a:r>
                      <a:r>
                        <a:rPr lang="ko-KR" altLang="en-US" sz="1400" dirty="0"/>
                        <a:t>종사자 </a:t>
                      </a:r>
                      <a:r>
                        <a:rPr lang="en-US" altLang="ko-KR" sz="1400" dirty="0"/>
                        <a:t>15</a:t>
                      </a:r>
                      <a:r>
                        <a:rPr lang="ko-KR" altLang="en-US" sz="1400" dirty="0"/>
                        <a:t>명</a:t>
                      </a:r>
                      <a:endParaRPr lang="en-US" altLang="ko-KR" sz="1400" dirty="0"/>
                    </a:p>
                    <a:p>
                      <a:pPr marL="342900" indent="-342900" latinLnBrk="1">
                        <a:buAutoNum type="arabicPeriod"/>
                      </a:pPr>
                      <a:r>
                        <a:rPr lang="ko-KR" altLang="en-US" sz="1400" dirty="0"/>
                        <a:t>교육내용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마케팅홍보분야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모금 및 자원개발 분야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성과평가 분야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인사행정관리 실무과정</a:t>
                      </a:r>
                      <a:endParaRPr lang="en-US" altLang="ko-KR" sz="1400" dirty="0"/>
                    </a:p>
                    <a:p>
                      <a:pPr marL="342900" lvl="0" indent="-342900" latinLnBrk="1">
                        <a:buAutoNum type="arabicPeriod"/>
                      </a:pPr>
                      <a:r>
                        <a:rPr lang="ko-KR" altLang="en-US" sz="1400" dirty="0"/>
                        <a:t>교육방식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외부전문가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교육분야별</a:t>
                      </a:r>
                      <a:r>
                        <a:rPr lang="en-US" altLang="ko-KR" sz="1400" dirty="0"/>
                        <a:t>) </a:t>
                      </a:r>
                      <a:r>
                        <a:rPr lang="ko-KR" altLang="en-US" sz="1400" dirty="0"/>
                        <a:t>강의</a:t>
                      </a:r>
                      <a:endParaRPr lang="en-US" altLang="ko-KR" sz="1400" dirty="0"/>
                    </a:p>
                    <a:p>
                      <a:pPr marL="800100" lvl="1" indent="-342900" latinLnBrk="1">
                        <a:buAutoNum type="arabicPeriod"/>
                      </a:pPr>
                      <a:r>
                        <a:rPr lang="ko-KR" altLang="en-US" sz="1400" dirty="0"/>
                        <a:t>종사자간의 심화 토론 과정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684559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 내용 및 추진전략</a:t>
            </a:r>
            <a:endParaRPr lang="en-US" altLang="ko-K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기관 연계협력 전략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81472" y="1700808"/>
            <a:ext cx="76767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sz="1600" dirty="0"/>
              <a:t>사업 집행 전략과 관련하여</a:t>
            </a:r>
            <a:r>
              <a:rPr lang="en-US" altLang="ko-KR" sz="1600" dirty="0"/>
              <a:t>, </a:t>
            </a:r>
            <a:r>
              <a:rPr lang="ko-KR" altLang="en-US" sz="1600" dirty="0"/>
              <a:t>지역사회 내 어떤 기관들과 유기적인 협조관계를 가질 것인지에 대하여 기술</a:t>
            </a:r>
            <a:endParaRPr lang="en-US" altLang="ko-KR" sz="1600" dirty="0"/>
          </a:p>
          <a:p>
            <a:pPr fontAlgn="base"/>
            <a:r>
              <a:rPr lang="en-US" altLang="ko-KR" sz="1600" dirty="0"/>
              <a:t>   - </a:t>
            </a:r>
            <a:r>
              <a:rPr lang="ko-KR" altLang="en-US" sz="1600" dirty="0"/>
              <a:t>협력 기관이 세부 사업에서 </a:t>
            </a:r>
            <a:r>
              <a:rPr lang="ko-KR" altLang="en-US" sz="1600" b="1" u="sng" dirty="0"/>
              <a:t>어떤 역할을 담당</a:t>
            </a:r>
            <a:r>
              <a:rPr lang="ko-KR" altLang="en-US" sz="1600" dirty="0"/>
              <a:t>하게 되는지</a:t>
            </a:r>
            <a:r>
              <a:rPr lang="en-US" altLang="ko-KR" sz="1600" dirty="0"/>
              <a:t>, </a:t>
            </a:r>
            <a:r>
              <a:rPr lang="ko-KR" altLang="en-US" sz="1600" dirty="0"/>
              <a:t>그 때 신청기관의 역할은 무엇인지</a:t>
            </a:r>
            <a:r>
              <a:rPr lang="en-US" altLang="ko-KR" sz="1600" dirty="0"/>
              <a:t>, </a:t>
            </a:r>
            <a:r>
              <a:rPr lang="ko-KR" altLang="en-US" sz="1600" dirty="0"/>
              <a:t>이러한 </a:t>
            </a:r>
            <a:r>
              <a:rPr lang="ko-KR" altLang="en-US" sz="1600" b="1" u="sng" dirty="0"/>
              <a:t>협력체계는 어떤 절차를 통해 진행</a:t>
            </a:r>
            <a:r>
              <a:rPr lang="ko-KR" altLang="en-US" sz="1600" dirty="0"/>
              <a:t>되는지 등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106393"/>
              </p:ext>
            </p:extLst>
          </p:nvPr>
        </p:nvGraphicFramePr>
        <p:xfrm>
          <a:off x="899592" y="3490808"/>
          <a:ext cx="7344816" cy="289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협력기관명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역할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비고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ㅇㅇ대학교</a:t>
                      </a:r>
                      <a:endParaRPr lang="en-US" altLang="ko-KR" sz="1400" dirty="0"/>
                    </a:p>
                    <a:p>
                      <a:pPr latinLnBrk="1"/>
                      <a:r>
                        <a:rPr lang="ko-KR" altLang="en-US" sz="1400" dirty="0"/>
                        <a:t>식품영양학과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사업운영 자문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영양</a:t>
                      </a:r>
                      <a:r>
                        <a:rPr lang="en-US" altLang="ko-KR" sz="1400" dirty="0"/>
                        <a:t>),</a:t>
                      </a:r>
                      <a:r>
                        <a:rPr lang="en-US" altLang="ko-KR" sz="1400" baseline="0" dirty="0"/>
                        <a:t> </a:t>
                      </a:r>
                      <a:r>
                        <a:rPr lang="ko-KR" altLang="en-US" sz="1400" baseline="0" dirty="0"/>
                        <a:t>어르신 영양교육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학교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ㅇㅇㅇ병원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건강검진 및 의료지원 서비스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의료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ㅇㅇ</a:t>
                      </a:r>
                      <a:r>
                        <a:rPr lang="ko-KR" altLang="en-US" sz="1400" dirty="0"/>
                        <a:t> 정신보건센터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대상자 발굴 및 사례회의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심리정서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ㅇㅇ</a:t>
                      </a:r>
                      <a:r>
                        <a:rPr lang="ko-KR" altLang="en-US" sz="1400" baseline="0" dirty="0"/>
                        <a:t> 보건소</a:t>
                      </a:r>
                      <a:endParaRPr lang="en-US" altLang="ko-KR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혈압 및 당뇨 체크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건강교육</a:t>
                      </a:r>
                      <a:endParaRPr lang="en-US" altLang="ko-K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의료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aseline="0" dirty="0" err="1"/>
                        <a:t>ㅇㅇ</a:t>
                      </a:r>
                      <a:r>
                        <a:rPr lang="ko-KR" altLang="en-US" sz="1400" baseline="0" dirty="0"/>
                        <a:t> 복지관</a:t>
                      </a:r>
                      <a:endParaRPr lang="en-US" altLang="ko-KR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통합사례관리 진행</a:t>
                      </a:r>
                      <a:endParaRPr lang="en-US" altLang="ko-K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복지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aseline="0" dirty="0" err="1"/>
                        <a:t>ㅇㅇ대학교</a:t>
                      </a:r>
                      <a:endParaRPr lang="en-US" altLang="ko-KR" sz="1400" baseline="0" dirty="0"/>
                    </a:p>
                    <a:p>
                      <a:pPr latinLnBrk="1"/>
                      <a:r>
                        <a:rPr lang="ko-KR" altLang="en-US" sz="1400" baseline="0" dirty="0"/>
                        <a:t>식품영양학과</a:t>
                      </a:r>
                      <a:endParaRPr lang="en-US" altLang="ko-KR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대학생 자원봉사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대상자 영양관리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상담</a:t>
                      </a:r>
                      <a:r>
                        <a:rPr lang="en-US" altLang="ko-KR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봉사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783704" y="2982848"/>
            <a:ext cx="76767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sz="1600" dirty="0"/>
              <a:t>저소득층 남성 노인 자립을 위한 </a:t>
            </a:r>
            <a:r>
              <a:rPr lang="en-US" altLang="ko-KR" sz="1600" dirty="0"/>
              <a:t>‘</a:t>
            </a:r>
            <a:r>
              <a:rPr lang="ko-KR" altLang="en-US" sz="1600" dirty="0" err="1"/>
              <a:t>청춘밥상</a:t>
            </a:r>
            <a:r>
              <a:rPr lang="en-US" altLang="ko-KR" sz="1600" dirty="0"/>
              <a:t>’</a:t>
            </a:r>
            <a:r>
              <a:rPr lang="ko-KR" altLang="en-US" sz="1600" dirty="0"/>
              <a:t> 지원사업</a:t>
            </a:r>
          </a:p>
        </p:txBody>
      </p:sp>
    </p:spTree>
    <p:extLst>
      <p:ext uri="{BB962C8B-B14F-4D97-AF65-F5344CB8AC3E}">
        <p14:creationId xmlns:p14="http://schemas.microsoft.com/office/powerpoint/2010/main" val="111488495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예산편성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873248"/>
              </p:ext>
            </p:extLst>
          </p:nvPr>
        </p:nvGraphicFramePr>
        <p:xfrm>
          <a:off x="971600" y="1988840"/>
          <a:ext cx="7272807" cy="4032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36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24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57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구분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해당항목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22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인건비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/>
                        <a:t>사업을 직접 수행하는 인력에 투입되는 비용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/>
                        <a:t>프로그램 담당자</a:t>
                      </a:r>
                      <a:r>
                        <a:rPr lang="en-US" altLang="ko-KR" sz="1400" dirty="0"/>
                        <a:t>,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보조 담당자 인건비</a:t>
                      </a:r>
                      <a:endParaRPr lang="en-US" altLang="ko-KR" sz="1400" dirty="0"/>
                    </a:p>
                    <a:p>
                      <a:pPr algn="l" latinLnBrk="1"/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급여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사회보험</a:t>
                      </a:r>
                      <a:r>
                        <a:rPr lang="en-US" altLang="ko-KR" sz="1400" dirty="0"/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22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사업비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/>
                        <a:t>프로그램의 수행에 사용되는 직접비용</a:t>
                      </a:r>
                      <a:r>
                        <a:rPr lang="en-US" altLang="ko-KR" sz="1400" dirty="0"/>
                        <a:t>,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사업 참여자에게 제공되는 서비스 비용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 err="1"/>
                        <a:t>행사진행비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 err="1"/>
                        <a:t>프로그램비</a:t>
                      </a:r>
                      <a:r>
                        <a:rPr lang="en-US" altLang="ko-KR" sz="1400" dirty="0"/>
                        <a:t>,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 err="1"/>
                        <a:t>강사비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홍보물품 구입비 등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22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관리운영비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/>
                        <a:t>프로그램  수행에 필요한 간접비용</a:t>
                      </a:r>
                      <a:br>
                        <a:rPr lang="en-US" altLang="ko-KR" sz="1400" dirty="0"/>
                      </a:b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사업관리에 필요한 비용</a:t>
                      </a:r>
                      <a:r>
                        <a:rPr lang="en-US" altLang="ko-KR" sz="1400" dirty="0"/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dirty="0" err="1"/>
                        <a:t>사무용품비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 err="1"/>
                        <a:t>냉난방비</a:t>
                      </a:r>
                      <a:r>
                        <a:rPr lang="en-US" altLang="ko-KR" sz="1400" dirty="0"/>
                        <a:t>, </a:t>
                      </a:r>
                      <a:br>
                        <a:rPr lang="en-US" altLang="ko-KR" sz="1400" dirty="0"/>
                      </a:br>
                      <a:r>
                        <a:rPr lang="ko-KR" altLang="en-US" sz="1400" dirty="0"/>
                        <a:t>통신비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 err="1"/>
                        <a:t>유류비</a:t>
                      </a:r>
                      <a:r>
                        <a:rPr lang="ko-KR" altLang="en-US" sz="1400" dirty="0"/>
                        <a:t> 등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038090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예산편성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22650"/>
            <a:ext cx="5477799" cy="49192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65390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문제의식 </a:t>
            </a:r>
            <a:r>
              <a:rPr lang="ko-KR" altLang="en-US" sz="1800" dirty="0"/>
              <a:t>사업의 필요성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683568" y="1700808"/>
            <a:ext cx="7772400" cy="2952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400" dirty="0">
                <a:latin typeface="+mn-ea"/>
                <a:ea typeface="+mn-ea"/>
              </a:rPr>
              <a:t>우리 사회는 얼마만큼 </a:t>
            </a:r>
            <a:r>
              <a:rPr lang="ko-KR" altLang="en-US" sz="2400" b="1" u="sng" dirty="0">
                <a:latin typeface="+mn-ea"/>
                <a:ea typeface="+mn-ea"/>
              </a:rPr>
              <a:t>심각한 상태</a:t>
            </a:r>
            <a:r>
              <a:rPr lang="ko-KR" altLang="en-US" sz="2400" dirty="0">
                <a:latin typeface="+mn-ea"/>
                <a:ea typeface="+mn-ea"/>
              </a:rPr>
              <a:t>에 있는가</a:t>
            </a:r>
            <a:r>
              <a:rPr lang="en-US" altLang="ko-KR" sz="2400" dirty="0">
                <a:latin typeface="+mn-ea"/>
                <a:ea typeface="+mn-ea"/>
              </a:rPr>
              <a:t>?</a:t>
            </a: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latin typeface="+mn-ea"/>
                <a:ea typeface="+mn-ea"/>
              </a:rPr>
              <a:t>     - </a:t>
            </a:r>
            <a:r>
              <a:rPr lang="ko-KR" altLang="en-US" sz="2000" dirty="0">
                <a:latin typeface="+mn-ea"/>
                <a:ea typeface="+mn-ea"/>
              </a:rPr>
              <a:t>우리 사회에 대한 이해로부터 출발</a:t>
            </a:r>
            <a:endParaRPr lang="en-US" altLang="ko-KR" sz="20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endParaRPr lang="en-US" altLang="ko-KR" sz="2400" dirty="0">
              <a:latin typeface="+mn-ea"/>
              <a:ea typeface="+mn-ea"/>
            </a:endParaRPr>
          </a:p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400" dirty="0">
                <a:latin typeface="+mn-ea"/>
                <a:ea typeface="+mn-ea"/>
              </a:rPr>
              <a:t>우리 </a:t>
            </a:r>
            <a:r>
              <a:rPr lang="ko-KR" altLang="en-US" sz="2400" b="1" u="sng" dirty="0">
                <a:latin typeface="+mn-ea"/>
                <a:ea typeface="+mn-ea"/>
              </a:rPr>
              <a:t>지역사회의 실정</a:t>
            </a:r>
            <a:r>
              <a:rPr lang="ko-KR" altLang="en-US" sz="2400" dirty="0">
                <a:latin typeface="+mn-ea"/>
                <a:ea typeface="+mn-ea"/>
              </a:rPr>
              <a:t>은 어떠한가</a:t>
            </a:r>
            <a:r>
              <a:rPr lang="en-US" altLang="ko-KR" sz="2400" dirty="0">
                <a:latin typeface="+mn-ea"/>
                <a:ea typeface="+mn-ea"/>
              </a:rPr>
              <a:t>?</a:t>
            </a: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latin typeface="+mn-ea"/>
              </a:rPr>
              <a:t>     - </a:t>
            </a:r>
            <a:r>
              <a:rPr lang="ko-KR" altLang="en-US" sz="2000" dirty="0">
                <a:latin typeface="+mn-ea"/>
              </a:rPr>
              <a:t>왜 우리 기관이 이 문제를 다뤄야 하는지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의도를 분명하게 </a:t>
            </a:r>
            <a:endParaRPr lang="en-US" altLang="ko-KR" sz="2000" dirty="0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latin typeface="+mn-ea"/>
              </a:rPr>
              <a:t>       </a:t>
            </a:r>
            <a:r>
              <a:rPr lang="ko-KR" altLang="en-US" sz="2000" dirty="0">
                <a:latin typeface="+mn-ea"/>
              </a:rPr>
              <a:t>나타냄</a:t>
            </a:r>
            <a:endParaRPr lang="en-US" altLang="ko-KR" sz="2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6657436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사업계획 배경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81472" y="1844824"/>
            <a:ext cx="767672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/>
              <a:t>왜 이 사업을 기획하게 되었습니까</a:t>
            </a:r>
            <a:r>
              <a:rPr lang="en-US" altLang="ko-KR" sz="2000" b="1" dirty="0"/>
              <a:t>?</a:t>
            </a:r>
            <a:r>
              <a:rPr lang="en-US" altLang="ko-KR" sz="1600" dirty="0"/>
              <a:t> </a:t>
            </a:r>
            <a:br>
              <a:rPr lang="en-US" altLang="ko-KR" sz="1600" dirty="0"/>
            </a:br>
            <a:r>
              <a:rPr lang="ko-KR" altLang="en-US" dirty="0"/>
              <a:t>라는 물음에 대한 답을 설명</a:t>
            </a:r>
            <a:endParaRPr lang="en-US" altLang="ko-KR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u="sng" dirty="0"/>
              <a:t>이론 </a:t>
            </a:r>
            <a:r>
              <a:rPr lang="en-US" altLang="ko-KR" sz="2000" b="1" u="sng" dirty="0"/>
              <a:t>+ </a:t>
            </a:r>
            <a:r>
              <a:rPr lang="ko-KR" altLang="en-US" sz="2000" b="1" u="sng" dirty="0"/>
              <a:t>지역조사 결과 </a:t>
            </a:r>
            <a:r>
              <a:rPr lang="en-US" altLang="ko-KR" sz="2000" b="1" u="sng" dirty="0"/>
              <a:t>+ </a:t>
            </a:r>
            <a:r>
              <a:rPr lang="ko-KR" altLang="en-US" sz="2000" b="1" u="sng" dirty="0"/>
              <a:t>신문기사</a:t>
            </a:r>
            <a:r>
              <a:rPr lang="en-US" altLang="ko-KR" sz="2000" b="1" u="sng" dirty="0"/>
              <a:t>(</a:t>
            </a:r>
            <a:r>
              <a:rPr lang="ko-KR" altLang="en-US" sz="2000" b="1" u="sng" dirty="0"/>
              <a:t>문제의식</a:t>
            </a:r>
            <a:r>
              <a:rPr lang="en-US" altLang="ko-KR" sz="2000" b="1" u="sng" dirty="0"/>
              <a:t>) </a:t>
            </a:r>
            <a:r>
              <a:rPr lang="ko-KR" altLang="en-US" sz="2000" b="1" u="sng" dirty="0"/>
              <a:t>등</a:t>
            </a:r>
            <a:endParaRPr lang="en-US" altLang="ko-KR" sz="2000" b="1" u="sng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심사위원은 사업의 필요성의 주요 부분만 살핀다</a:t>
            </a:r>
            <a:r>
              <a:rPr lang="en-US" altLang="ko-KR" dirty="0"/>
              <a:t>.</a:t>
            </a:r>
            <a:br>
              <a:rPr lang="en-US" altLang="ko-KR" dirty="0"/>
            </a:br>
            <a:r>
              <a:rPr lang="ko-KR" altLang="en-US" dirty="0"/>
              <a:t>따라서</a:t>
            </a:r>
            <a:r>
              <a:rPr lang="en-US" altLang="ko-KR" dirty="0"/>
              <a:t>, </a:t>
            </a:r>
            <a:r>
              <a:rPr lang="ko-KR" altLang="en-US" dirty="0"/>
              <a:t>우리 기관이 </a:t>
            </a:r>
            <a:r>
              <a:rPr lang="ko-KR" altLang="en-US" b="1" u="sng" dirty="0"/>
              <a:t>강조하고자 하는 내용 중심</a:t>
            </a:r>
            <a:r>
              <a:rPr lang="ko-KR" altLang="en-US" dirty="0"/>
              <a:t>으로 </a:t>
            </a:r>
            <a:r>
              <a:rPr lang="ko-KR" altLang="en-US" b="1" u="sng" dirty="0"/>
              <a:t>간결하게 작성</a:t>
            </a:r>
            <a:r>
              <a:rPr lang="ko-KR" altLang="en-US" dirty="0"/>
              <a:t>하는 것이 좋다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195297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793745"/>
              </p:ext>
            </p:extLst>
          </p:nvPr>
        </p:nvGraphicFramePr>
        <p:xfrm>
          <a:off x="827584" y="858199"/>
          <a:ext cx="7416824" cy="5040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82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문제의 심각성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우리사회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2271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1" u="sng" dirty="0"/>
                        <a:t>세대 간 격차로 인한 갈등</a:t>
                      </a:r>
                      <a:r>
                        <a:rPr lang="ko-KR" altLang="en-US" sz="1600" b="0" u="none" dirty="0"/>
                        <a:t>의 </a:t>
                      </a:r>
                      <a:r>
                        <a:rPr lang="ko-KR" altLang="en-US" sz="1600" dirty="0"/>
                        <a:t>단적인 예를 들어보면</a:t>
                      </a:r>
                      <a:r>
                        <a:rPr lang="en-US" altLang="ko-KR" sz="1600" dirty="0"/>
                        <a:t>, 2011</a:t>
                      </a:r>
                      <a:r>
                        <a:rPr lang="ko-KR" altLang="en-US" sz="1600" dirty="0"/>
                        <a:t>년 뉴스에서는 지하철 안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노인과 젊은 층이 불가피하게 접촉하는 공간</a:t>
                      </a:r>
                      <a:r>
                        <a:rPr lang="en-US" altLang="ko-KR" sz="1600" dirty="0"/>
                        <a:t>)</a:t>
                      </a:r>
                      <a:r>
                        <a:rPr lang="ko-KR" altLang="en-US" sz="1600" dirty="0"/>
                        <a:t>에서 </a:t>
                      </a:r>
                      <a:r>
                        <a:rPr lang="ko-KR" altLang="en-US" sz="1600" b="1" u="sng" dirty="0"/>
                        <a:t>젊은 층과 노인들이 충돌하는 영상을 자주 접할 수 있었다</a:t>
                      </a:r>
                      <a:r>
                        <a:rPr lang="en-US" altLang="ko-KR" sz="1600" dirty="0"/>
                        <a:t>. “</a:t>
                      </a:r>
                      <a:r>
                        <a:rPr lang="ko-KR" altLang="en-US" sz="1600" dirty="0"/>
                        <a:t>평상복 차림인 할머니는 오른손에 봇짐 하나를 들고 지하철을 탔지만 </a:t>
                      </a:r>
                      <a:r>
                        <a:rPr lang="en-US" altLang="ko-KR" sz="1600" dirty="0"/>
                        <a:t>20~30</a:t>
                      </a:r>
                      <a:r>
                        <a:rPr lang="ko-KR" altLang="en-US" sz="1600" dirty="0"/>
                        <a:t>대 승객들은 미동조차 하지 않았다</a:t>
                      </a:r>
                      <a:r>
                        <a:rPr lang="en-US" altLang="ko-KR" sz="1600" dirty="0"/>
                        <a:t>. </a:t>
                      </a:r>
                      <a:r>
                        <a:rPr lang="ko-KR" altLang="en-US" sz="1600" dirty="0"/>
                        <a:t>휴대 전화로 문자를 보내거나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태블릿</a:t>
                      </a:r>
                      <a:r>
                        <a:rPr lang="ko-KR" altLang="en-US" sz="1600" dirty="0"/>
                        <a:t> </a:t>
                      </a:r>
                      <a:r>
                        <a:rPr lang="en-US" altLang="ko-KR" sz="1600" dirty="0"/>
                        <a:t>PC</a:t>
                      </a:r>
                      <a:r>
                        <a:rPr lang="ko-KR" altLang="en-US" sz="1600" dirty="0"/>
                        <a:t>를 통 해 </a:t>
                      </a:r>
                      <a:r>
                        <a:rPr lang="en-US" altLang="ko-KR" sz="1600" dirty="0"/>
                        <a:t>TV </a:t>
                      </a:r>
                      <a:r>
                        <a:rPr lang="ko-KR" altLang="en-US" sz="1600" dirty="0"/>
                        <a:t>프로그램을 시청하느라 바빴다</a:t>
                      </a:r>
                      <a:r>
                        <a:rPr lang="en-US" altLang="ko-KR" sz="1600" dirty="0"/>
                        <a:t>. </a:t>
                      </a:r>
                      <a:r>
                        <a:rPr lang="ko-KR" altLang="en-US" sz="1600" dirty="0"/>
                        <a:t>평소 이런 광경을 자주 목격한다는 승객들도 많았다</a:t>
                      </a:r>
                      <a:r>
                        <a:rPr lang="en-US" altLang="ko-KR" sz="1600" dirty="0"/>
                        <a:t>.” </a:t>
                      </a:r>
                      <a:r>
                        <a:rPr lang="ko-KR" altLang="en-US" sz="1600" dirty="0"/>
                        <a:t>라는 내용이 뉴스에 방송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 err="1"/>
                        <a:t>야후</a:t>
                      </a:r>
                      <a:r>
                        <a:rPr lang="ko-KR" altLang="en-US" sz="1600" dirty="0"/>
                        <a:t> 뉴스</a:t>
                      </a:r>
                      <a:r>
                        <a:rPr lang="en-US" altLang="ko-KR" sz="1600" dirty="0"/>
                        <a:t>, 2011. 6. 27)</a:t>
                      </a:r>
                      <a:r>
                        <a:rPr lang="ko-KR" altLang="en-US" sz="1600" dirty="0"/>
                        <a:t>되었으며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/>
                        <a:t>또 다른 사건으로는 ‘</a:t>
                      </a:r>
                      <a:r>
                        <a:rPr lang="ko-KR" altLang="en-US" sz="1600" dirty="0" err="1"/>
                        <a:t>패륜녀</a:t>
                      </a:r>
                      <a:r>
                        <a:rPr lang="ko-KR" altLang="en-US" sz="1600" dirty="0"/>
                        <a:t>’</a:t>
                      </a:r>
                      <a:r>
                        <a:rPr lang="en-US" altLang="ko-KR" sz="1600" dirty="0"/>
                        <a:t>, ‘</a:t>
                      </a:r>
                      <a:r>
                        <a:rPr lang="ko-KR" altLang="en-US" sz="1600" dirty="0" err="1"/>
                        <a:t>페트병녀</a:t>
                      </a:r>
                      <a:r>
                        <a:rPr lang="ko-KR" altLang="en-US" sz="1600" dirty="0"/>
                        <a:t>’</a:t>
                      </a:r>
                      <a:r>
                        <a:rPr lang="en-US" altLang="ko-KR" sz="1600" dirty="0"/>
                        <a:t>, ‘</a:t>
                      </a:r>
                      <a:r>
                        <a:rPr lang="ko-KR" altLang="en-US" sz="1600" dirty="0" err="1"/>
                        <a:t>막말남</a:t>
                      </a:r>
                      <a:r>
                        <a:rPr lang="ko-KR" altLang="en-US" sz="1600" dirty="0"/>
                        <a:t>’</a:t>
                      </a:r>
                      <a:r>
                        <a:rPr lang="en-US" altLang="ko-KR" sz="1600" dirty="0"/>
                        <a:t>, ‘</a:t>
                      </a:r>
                      <a:r>
                        <a:rPr lang="ko-KR" altLang="en-US" sz="1600" dirty="0"/>
                        <a:t>욕쟁이 할머니’라는 기사들이 계속해서 방송되는 모습을 볼 수 </a:t>
                      </a:r>
                      <a:r>
                        <a:rPr lang="ko-KR" altLang="en-US" sz="1600" dirty="0" err="1"/>
                        <a:t>있</a:t>
                      </a:r>
                      <a:r>
                        <a:rPr lang="ko-KR" altLang="en-US" sz="1600" dirty="0"/>
                        <a:t> </a:t>
                      </a:r>
                      <a:r>
                        <a:rPr lang="ko-KR" altLang="en-US" sz="1600" dirty="0" err="1"/>
                        <a:t>었다</a:t>
                      </a:r>
                      <a:r>
                        <a:rPr lang="en-US" altLang="ko-KR" sz="1600" dirty="0"/>
                        <a:t>. </a:t>
                      </a:r>
                      <a:r>
                        <a:rPr lang="ko-KR" altLang="en-US" sz="1600" dirty="0" err="1"/>
                        <a:t>서울메트로에서는</a:t>
                      </a:r>
                      <a:r>
                        <a:rPr lang="ko-KR" altLang="en-US" sz="1600" dirty="0"/>
                        <a:t> ‘지하철 세대 충돌’에 대한 생각을 물어본 결과 노인들 사이에서는 ‘공공 패륜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공공 규범과 전통 예절의 붕괴 현상</a:t>
                      </a:r>
                      <a:r>
                        <a:rPr lang="en-US" altLang="ko-KR" sz="1600" dirty="0"/>
                        <a:t>)’</a:t>
                      </a:r>
                      <a:r>
                        <a:rPr lang="ko-KR" altLang="en-US" sz="1600" dirty="0"/>
                        <a:t>이 만연하다는 지적으로 나타나며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/>
                        <a:t>젊은 대학생들의 생각은 “노인들도 막말이나 양보 강요를 자제해야 한다</a:t>
                      </a:r>
                      <a:r>
                        <a:rPr lang="en-US" altLang="ko-KR" sz="1600" dirty="0"/>
                        <a:t>.”</a:t>
                      </a:r>
                      <a:r>
                        <a:rPr lang="ko-KR" altLang="en-US" sz="1600" dirty="0"/>
                        <a:t>고 주장하였다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중앙일보</a:t>
                      </a:r>
                      <a:r>
                        <a:rPr lang="en-US" altLang="ko-KR" sz="1600" dirty="0"/>
                        <a:t>, 2011. 7).</a:t>
                      </a:r>
                      <a:endParaRPr lang="en-US" altLang="ko-K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827584" y="6042774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/>
              <a:t>▶ 세대 격차 및 디지털 소통의 문제를 뚜렷하게 제기함</a:t>
            </a:r>
            <a:r>
              <a:rPr lang="en-US" altLang="ko-KR" sz="1600" dirty="0"/>
              <a:t>.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827584" y="44625"/>
            <a:ext cx="734258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000" dirty="0"/>
              <a:t>1. </a:t>
            </a:r>
            <a:r>
              <a:rPr lang="ko-KR" altLang="en-US" sz="2000" dirty="0"/>
              <a:t>사업계획배경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434409"/>
              </p:ext>
            </p:extLst>
          </p:nvPr>
        </p:nvGraphicFramePr>
        <p:xfrm>
          <a:off x="827584" y="476673"/>
          <a:ext cx="7416824" cy="3168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57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기관 소재 지역 사회 실정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2643"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AutoNum type="arabicParenR"/>
                      </a:pPr>
                      <a:r>
                        <a:rPr lang="ko-KR" altLang="en-US" sz="1800" dirty="0"/>
                        <a:t>지역 사회 내 노인</a:t>
                      </a:r>
                      <a:endParaRPr lang="en-US" altLang="ko-KR" sz="1800" dirty="0"/>
                    </a:p>
                    <a:p>
                      <a:pPr marL="0" indent="0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800" dirty="0"/>
                        <a:t>  …. 60</a:t>
                      </a:r>
                      <a:r>
                        <a:rPr lang="ko-KR" altLang="en-US" sz="1800" dirty="0"/>
                        <a:t>세 이상 인구 추이</a:t>
                      </a:r>
                      <a:r>
                        <a:rPr lang="en-US" altLang="ko-KR" sz="1800" dirty="0"/>
                        <a:t>(</a:t>
                      </a:r>
                      <a:r>
                        <a:rPr lang="ko-KR" altLang="en-US" sz="1800" dirty="0"/>
                        <a:t>동작구통계연보</a:t>
                      </a:r>
                      <a:r>
                        <a:rPr lang="en-US" altLang="ko-KR" sz="1800" dirty="0"/>
                        <a:t>, 2010)</a:t>
                      </a:r>
                      <a:r>
                        <a:rPr lang="ko-KR" altLang="en-US" sz="1800" dirty="0"/>
                        <a:t>의 경우 두 번째 표에서와 같이 </a:t>
                      </a:r>
                      <a:r>
                        <a:rPr lang="en-US" altLang="ko-KR" sz="1800" dirty="0"/>
                        <a:t>2007</a:t>
                      </a:r>
                      <a:r>
                        <a:rPr lang="ko-KR" altLang="en-US" sz="1800" dirty="0"/>
                        <a:t>년에 는 </a:t>
                      </a:r>
                      <a:r>
                        <a:rPr lang="en-US" altLang="ko-KR" sz="1800" dirty="0"/>
                        <a:t>13.27%, 2008</a:t>
                      </a:r>
                      <a:r>
                        <a:rPr lang="ko-KR" altLang="en-US" sz="1800" dirty="0"/>
                        <a:t>년에는 </a:t>
                      </a:r>
                      <a:r>
                        <a:rPr lang="en-US" altLang="ko-KR" sz="1800" dirty="0"/>
                        <a:t>13.92%, 2009</a:t>
                      </a:r>
                      <a:r>
                        <a:rPr lang="ko-KR" altLang="en-US" sz="1800" dirty="0"/>
                        <a:t>년에는 </a:t>
                      </a:r>
                      <a:r>
                        <a:rPr lang="en-US" altLang="ko-KR" sz="1800" dirty="0"/>
                        <a:t>14.99%, 2010</a:t>
                      </a:r>
                      <a:r>
                        <a:rPr lang="ko-KR" altLang="en-US" sz="1800" dirty="0"/>
                        <a:t>년에는 </a:t>
                      </a:r>
                      <a:r>
                        <a:rPr lang="en-US" altLang="ko-KR" sz="1800" dirty="0"/>
                        <a:t>15.18%</a:t>
                      </a:r>
                      <a:r>
                        <a:rPr lang="ko-KR" altLang="en-US" sz="1800" dirty="0"/>
                        <a:t>로 매년 지속적 인 증가 추세를 보이고 있다</a:t>
                      </a:r>
                      <a:r>
                        <a:rPr lang="en-US" altLang="ko-KR" sz="1800" dirty="0"/>
                        <a:t>. </a:t>
                      </a:r>
                      <a:r>
                        <a:rPr lang="ko-KR" altLang="en-US" sz="1800" dirty="0"/>
                        <a:t>이는 </a:t>
                      </a:r>
                      <a:r>
                        <a:rPr lang="ko-KR" altLang="en-US" sz="1800" b="1" u="sng" dirty="0"/>
                        <a:t>동작구의 노인 비율 및 고령화 추이가 비교적 높음</a:t>
                      </a:r>
                      <a:r>
                        <a:rPr lang="ko-KR" altLang="en-US" sz="1800" dirty="0"/>
                        <a:t>을 알 수 있다</a:t>
                      </a:r>
                      <a:endParaRPr lang="en-US" altLang="ko-K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827584" y="3954542"/>
            <a:ext cx="72728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/>
              <a:t>▶ 실정이 아닌 인구 현황에 대해 지면을 할애하여 </a:t>
            </a:r>
            <a:r>
              <a:rPr lang="ko-KR" altLang="en-US" sz="1600" b="1" u="sng" dirty="0"/>
              <a:t>주제 관련 정보가 미약</a:t>
            </a:r>
          </a:p>
        </p:txBody>
      </p:sp>
    </p:spTree>
    <p:extLst>
      <p:ext uri="{BB962C8B-B14F-4D97-AF65-F5344CB8AC3E}">
        <p14:creationId xmlns:p14="http://schemas.microsoft.com/office/powerpoint/2010/main" val="271681672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403022"/>
              </p:ext>
            </p:extLst>
          </p:nvPr>
        </p:nvGraphicFramePr>
        <p:xfrm>
          <a:off x="827584" y="476673"/>
          <a:ext cx="7416824" cy="28353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46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기관 소재 지역 사회 실정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9629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dirty="0"/>
                        <a:t>2) </a:t>
                      </a:r>
                      <a:r>
                        <a:rPr lang="ko-KR" altLang="en-US" dirty="0"/>
                        <a:t>지역 사회 내 대학생 </a:t>
                      </a:r>
                      <a:r>
                        <a:rPr lang="ko-KR" altLang="en-US" b="1" u="sng" dirty="0"/>
                        <a:t>동작노인복지관이 속한 인접 지역에는 서울대</a:t>
                      </a:r>
                      <a:r>
                        <a:rPr lang="en-US" altLang="ko-KR" b="1" u="sng" dirty="0"/>
                        <a:t>, </a:t>
                      </a:r>
                      <a:r>
                        <a:rPr lang="ko-KR" altLang="en-US" b="1" u="sng" dirty="0"/>
                        <a:t>중앙대</a:t>
                      </a:r>
                      <a:r>
                        <a:rPr lang="en-US" altLang="ko-KR" b="1" u="sng" dirty="0"/>
                        <a:t>, </a:t>
                      </a:r>
                      <a:r>
                        <a:rPr lang="ko-KR" altLang="en-US" b="1" u="sng" dirty="0"/>
                        <a:t>숭실대</a:t>
                      </a:r>
                      <a:r>
                        <a:rPr lang="en-US" altLang="ko-KR" b="1" u="sng" dirty="0"/>
                        <a:t>, </a:t>
                      </a:r>
                      <a:r>
                        <a:rPr lang="ko-KR" altLang="en-US" b="1" u="sng" dirty="0"/>
                        <a:t>총신대 등 타 지역에 비해 많은 대학이 소재</a:t>
                      </a:r>
                      <a:r>
                        <a:rPr lang="ko-KR" altLang="en-US" b="0" u="none" dirty="0"/>
                        <a:t>하고 </a:t>
                      </a:r>
                      <a:r>
                        <a:rPr lang="ko-KR" altLang="en-US" dirty="0"/>
                        <a:t>있다</a:t>
                      </a:r>
                      <a:r>
                        <a:rPr lang="en-US" altLang="ko-KR" dirty="0"/>
                        <a:t>. </a:t>
                      </a:r>
                      <a:r>
                        <a:rPr lang="ko-KR" altLang="en-US" dirty="0"/>
                        <a:t>이로써 동작구라는 한정된 공간에 비해 많은 노인과 대학생이 공존하고 있음을 알 수 있으며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그에 따라 이들 세대 간의 충돌 및 격차가 높게 나타날 수 있음을 시사하고 있다</a:t>
                      </a:r>
                      <a:r>
                        <a:rPr lang="en-US" altLang="ko-KR" dirty="0"/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899592" y="3717032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/>
              <a:t>▶ 대학생이 많다는 것이 세대 간 충돌 및 격차로 직접 이어진다는 것은 </a:t>
            </a:r>
            <a:r>
              <a:rPr lang="ko-KR" altLang="en-US" sz="1600" b="1" u="sng" dirty="0"/>
              <a:t>논리 비약</a:t>
            </a:r>
            <a:r>
              <a:rPr lang="en-US" altLang="ko-KR" sz="1600" dirty="0"/>
              <a:t>. </a:t>
            </a:r>
          </a:p>
          <a:p>
            <a:endParaRPr lang="en-US" altLang="ko-KR" sz="1600" dirty="0"/>
          </a:p>
          <a:p>
            <a:r>
              <a:rPr lang="ko-KR" altLang="en-US" sz="1600" dirty="0"/>
              <a:t>▶ 간단한 </a:t>
            </a:r>
            <a:r>
              <a:rPr lang="ko-KR" altLang="en-US" sz="1600" b="1" u="sng" dirty="0"/>
              <a:t>설문 조사나 인터뷰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지역 복지 계획의 내용을 인용</a:t>
            </a:r>
            <a:r>
              <a:rPr lang="ko-KR" altLang="en-US" sz="1600" dirty="0"/>
              <a:t>하면 주장 근거가 입체적이 될 듯</a:t>
            </a:r>
            <a:r>
              <a:rPr lang="en-US" altLang="ko-KR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216069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기존 유사사업과의 차별성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81472" y="1844824"/>
            <a:ext cx="7676728" cy="2116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u="sng" dirty="0"/>
              <a:t>문제 상황에 </a:t>
            </a:r>
            <a:r>
              <a:rPr lang="ko-KR" altLang="en-US" dirty="0"/>
              <a:t>대한 분석</a:t>
            </a:r>
            <a:br>
              <a:rPr lang="en-US" altLang="ko-KR" dirty="0"/>
            </a:br>
            <a:r>
              <a:rPr lang="en-US" altLang="ko-KR" dirty="0"/>
              <a:t>- </a:t>
            </a:r>
            <a:r>
              <a:rPr lang="ko-KR" altLang="en-US" dirty="0"/>
              <a:t>신청기관에서 관심을 갖기 전에는 어떤 </a:t>
            </a:r>
            <a:r>
              <a:rPr lang="ko-KR" altLang="en-US" dirty="0" err="1"/>
              <a:t>상황이였는지</a:t>
            </a:r>
            <a:r>
              <a:rPr lang="ko-KR" altLang="en-US" dirty="0"/>
              <a:t> 설명</a:t>
            </a:r>
            <a:br>
              <a:rPr lang="en-US" altLang="ko-KR" dirty="0"/>
            </a:br>
            <a:endParaRPr lang="en-US" altLang="ko-KR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해당 문제를 해결하기 위해 시도된 </a:t>
            </a:r>
            <a:r>
              <a:rPr lang="ko-KR" altLang="en-US" b="1" u="sng" dirty="0"/>
              <a:t>유사사업 분석</a:t>
            </a:r>
            <a:r>
              <a:rPr lang="en-US" altLang="ko-KR" dirty="0"/>
              <a:t>(</a:t>
            </a:r>
            <a:r>
              <a:rPr lang="ko-KR" altLang="en-US" dirty="0"/>
              <a:t>국내외 포함</a:t>
            </a:r>
            <a:r>
              <a:rPr lang="en-US" altLang="ko-KR" dirty="0"/>
              <a:t>)</a:t>
            </a:r>
            <a:br>
              <a:rPr lang="en-US" altLang="ko-KR" dirty="0"/>
            </a:br>
            <a:r>
              <a:rPr lang="en-US" altLang="ko-KR" dirty="0"/>
              <a:t>- </a:t>
            </a:r>
            <a:r>
              <a:rPr lang="ko-KR" altLang="en-US" dirty="0"/>
              <a:t>기획된 사업에서 </a:t>
            </a:r>
            <a:r>
              <a:rPr lang="ko-KR" altLang="en-US" b="1" u="sng" dirty="0"/>
              <a:t>강화</a:t>
            </a:r>
            <a:r>
              <a:rPr lang="ko-KR" altLang="en-US" dirty="0"/>
              <a:t>한 부분과 </a:t>
            </a:r>
            <a:r>
              <a:rPr lang="ko-KR" altLang="en-US" b="1" u="sng" dirty="0"/>
              <a:t>차별화</a:t>
            </a:r>
            <a:r>
              <a:rPr lang="ko-KR" altLang="en-US" dirty="0"/>
              <a:t>된 부분을 설명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6024929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기존 유사사업과의 차별성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81472" y="1844824"/>
            <a:ext cx="7676728" cy="2999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/>
              <a:t>“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사회복지 종사자 역량강화 지원사업</a:t>
            </a:r>
            <a:r>
              <a:rPr lang="en-US" altLang="ko-KR" sz="1600" dirty="0"/>
              <a:t>”</a:t>
            </a:r>
            <a:br>
              <a:rPr lang="en-US" altLang="ko-KR" sz="1600" dirty="0"/>
            </a:br>
            <a:br>
              <a:rPr lang="en-US" altLang="ko-KR" sz="1600" dirty="0"/>
            </a:br>
            <a:r>
              <a:rPr lang="ko-KR" altLang="en-US" sz="1600" dirty="0"/>
              <a:t>예시</a:t>
            </a:r>
            <a:r>
              <a:rPr lang="en-US" altLang="ko-KR" sz="1600" dirty="0"/>
              <a:t>) </a:t>
            </a:r>
            <a:r>
              <a:rPr lang="ko-KR" altLang="en-US" sz="1600" dirty="0"/>
              <a:t>기존 사회복지 교육 중심에서 벗어나 타 분야와 융합한 다양한 교육 커리큘럼 구성</a:t>
            </a:r>
            <a:br>
              <a:rPr lang="en-US" altLang="ko-KR" sz="1600" dirty="0"/>
            </a:br>
            <a:r>
              <a:rPr lang="en-US" altLang="ko-KR" sz="1600" dirty="0"/>
              <a:t>  - </a:t>
            </a:r>
            <a:r>
              <a:rPr lang="ko-KR" altLang="en-US" sz="1600" dirty="0"/>
              <a:t>시설 종사자 중심의 </a:t>
            </a:r>
            <a:r>
              <a:rPr lang="ko-KR" altLang="en-US" sz="1600" b="1" u="sng" dirty="0"/>
              <a:t>욕구조사 내용을 바탕</a:t>
            </a:r>
            <a:r>
              <a:rPr lang="ko-KR" altLang="en-US" sz="1600" dirty="0"/>
              <a:t>으로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사회복지 종사자에게 맞는 맞춤형 교육 커리큘럼을 구성</a:t>
            </a:r>
            <a:br>
              <a:rPr lang="en-US" altLang="ko-KR" sz="1600" dirty="0"/>
            </a:br>
            <a:r>
              <a:rPr lang="en-US" altLang="ko-KR" sz="1600" dirty="0"/>
              <a:t>  - </a:t>
            </a:r>
            <a:r>
              <a:rPr lang="ko-KR" altLang="en-US" sz="1600" b="1" u="sng" dirty="0"/>
              <a:t>상담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조직관리</a:t>
            </a:r>
            <a:r>
              <a:rPr lang="en-US" altLang="ko-KR" sz="1600" b="1" u="sng" dirty="0"/>
              <a:t>, </a:t>
            </a:r>
            <a:r>
              <a:rPr lang="ko-KR" altLang="en-US" sz="1600" b="1" u="sng" dirty="0"/>
              <a:t>마케팅 및 홍보</a:t>
            </a:r>
            <a:r>
              <a:rPr lang="en-US" altLang="ko-KR" sz="1600" b="1" u="sng" dirty="0"/>
              <a:t> </a:t>
            </a:r>
            <a:r>
              <a:rPr lang="ko-KR" altLang="en-US" sz="1600" b="1" u="sng" dirty="0"/>
              <a:t>등 관련분야 교육 </a:t>
            </a:r>
            <a:r>
              <a:rPr lang="ko-KR" altLang="en-US" sz="1600" dirty="0"/>
              <a:t>커리큘럼 구성</a:t>
            </a:r>
            <a:r>
              <a:rPr lang="en-US" altLang="ko-KR" sz="1600" dirty="0"/>
              <a:t> </a:t>
            </a:r>
            <a:br>
              <a:rPr lang="en-US" altLang="ko-KR" sz="1600" dirty="0"/>
            </a:b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46054926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신청 기관의 강점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81472" y="1844824"/>
            <a:ext cx="7676728" cy="2220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왜 이 사업을 신청기관에서 수행해야 하는지에 대한 설득</a:t>
            </a:r>
            <a:endParaRPr lang="en-US" altLang="ko-KR" dirty="0"/>
          </a:p>
          <a:p>
            <a:pPr lvl="1" fontAlgn="base">
              <a:lnSpc>
                <a:spcPct val="20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막연한 아이디어가 아닌 </a:t>
            </a:r>
            <a:r>
              <a:rPr lang="ko-KR" altLang="en-US" b="1" u="sng" dirty="0"/>
              <a:t>치열한 조사</a:t>
            </a:r>
            <a:r>
              <a:rPr lang="en-US" altLang="ko-KR" b="1" u="sng" dirty="0"/>
              <a:t> </a:t>
            </a:r>
            <a:r>
              <a:rPr lang="ko-KR" altLang="en-US" b="1" u="sng" dirty="0"/>
              <a:t>내용 </a:t>
            </a:r>
            <a:r>
              <a:rPr lang="ko-KR" altLang="en-US" dirty="0"/>
              <a:t>제시</a:t>
            </a:r>
            <a:br>
              <a:rPr lang="en-US" altLang="ko-KR" dirty="0"/>
            </a:br>
            <a:r>
              <a:rPr lang="en-US" altLang="ko-KR" dirty="0"/>
              <a:t>- </a:t>
            </a:r>
            <a:r>
              <a:rPr lang="ko-KR" altLang="en-US" b="1" u="sng" dirty="0"/>
              <a:t>수행경험</a:t>
            </a:r>
            <a:r>
              <a:rPr lang="ko-KR" altLang="en-US" dirty="0"/>
              <a:t>에 대한 근거</a:t>
            </a:r>
            <a:r>
              <a:rPr lang="en-US" altLang="ko-KR" dirty="0"/>
              <a:t> </a:t>
            </a:r>
            <a:r>
              <a:rPr lang="ko-KR" altLang="en-US" dirty="0"/>
              <a:t>제시</a:t>
            </a:r>
            <a:br>
              <a:rPr lang="en-US" altLang="ko-KR" dirty="0"/>
            </a:br>
            <a:r>
              <a:rPr lang="en-US" altLang="ko-KR" dirty="0"/>
              <a:t>- </a:t>
            </a:r>
            <a:r>
              <a:rPr lang="ko-KR" altLang="en-US" dirty="0"/>
              <a:t>인적 자원 등을 포함한 기관의 </a:t>
            </a:r>
            <a:r>
              <a:rPr lang="ko-KR" altLang="en-US" b="1" u="sng" dirty="0" err="1"/>
              <a:t>내외부</a:t>
            </a:r>
            <a:r>
              <a:rPr lang="ko-KR" altLang="en-US" b="1" u="sng" dirty="0"/>
              <a:t> 자원을 설득력 </a:t>
            </a:r>
            <a:r>
              <a:rPr lang="ko-KR" altLang="en-US" dirty="0"/>
              <a:t>있게 기술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49272912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14759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문제의식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bg1">
                    <a:lumMod val="50000"/>
                  </a:schemeClr>
                </a:solidFill>
              </a:rPr>
              <a:t>사업필요성</a:t>
            </a:r>
            <a:r>
              <a:rPr lang="en-US" altLang="ko-KR" sz="18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3200" dirty="0"/>
              <a:t>  </a:t>
            </a:r>
            <a:r>
              <a:rPr lang="ko-KR" altLang="en-US" sz="2800" dirty="0"/>
              <a:t>신청 기관의 강점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81472" y="1844824"/>
            <a:ext cx="76767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/>
              <a:t>“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사회복지 종사자 역량강화 지원사업</a:t>
            </a:r>
            <a:r>
              <a:rPr lang="en-US" altLang="ko-KR" sz="1600" dirty="0"/>
              <a:t>”</a:t>
            </a:r>
          </a:p>
          <a:p>
            <a:pPr fontAlgn="base">
              <a:lnSpc>
                <a:spcPct val="150000"/>
              </a:lnSpc>
            </a:pPr>
            <a:endParaRPr lang="en-US" altLang="ko-KR" sz="1600" dirty="0"/>
          </a:p>
          <a:p>
            <a:pPr fontAlgn="base">
              <a:lnSpc>
                <a:spcPct val="150000"/>
              </a:lnSpc>
            </a:pPr>
            <a:r>
              <a:rPr lang="ko-KR" altLang="en-US" sz="1600" dirty="0"/>
              <a:t>예시</a:t>
            </a:r>
            <a:r>
              <a:rPr lang="en-US" altLang="ko-KR" sz="1600" dirty="0"/>
              <a:t>)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사회복지협의회와 업무협약을 통해 사회복지시설과의 </a:t>
            </a:r>
            <a:r>
              <a:rPr lang="ko-KR" altLang="en-US" sz="1600" b="1" u="sng" dirty="0"/>
              <a:t>긴밀한 협력체계를 통한 공동 협력사업 진행 가능</a:t>
            </a:r>
            <a:endParaRPr lang="en-US" altLang="ko-KR" sz="1600" b="1" u="sng" dirty="0"/>
          </a:p>
          <a:p>
            <a:pPr fontAlgn="base">
              <a:lnSpc>
                <a:spcPct val="150000"/>
              </a:lnSpc>
            </a:pPr>
            <a:endParaRPr lang="en-US" altLang="ko-KR" sz="1600" dirty="0"/>
          </a:p>
          <a:p>
            <a:pPr fontAlgn="base">
              <a:lnSpc>
                <a:spcPct val="150000"/>
              </a:lnSpc>
            </a:pPr>
            <a:r>
              <a:rPr lang="ko-KR" altLang="en-US" sz="1600" dirty="0"/>
              <a:t>예시</a:t>
            </a:r>
            <a:r>
              <a:rPr lang="en-US" altLang="ko-KR" sz="1600" dirty="0"/>
              <a:t>) 2016</a:t>
            </a:r>
            <a:r>
              <a:rPr lang="ko-KR" altLang="en-US" sz="1600" dirty="0"/>
              <a:t>년</a:t>
            </a:r>
            <a:r>
              <a:rPr lang="en-US" altLang="ko-KR" sz="1600" dirty="0"/>
              <a:t>~2019</a:t>
            </a:r>
            <a:r>
              <a:rPr lang="ko-KR" altLang="en-US" sz="1600" dirty="0"/>
              <a:t>년 </a:t>
            </a:r>
            <a:r>
              <a:rPr lang="ko-KR" altLang="en-US" sz="1600" dirty="0" err="1"/>
              <a:t>ㅇㅇ시</a:t>
            </a:r>
            <a:r>
              <a:rPr lang="ko-KR" altLang="en-US" sz="1600" dirty="0"/>
              <a:t> 지역사회복지협의체 소속 실무위원 중심으로 운영되는 </a:t>
            </a:r>
            <a:r>
              <a:rPr lang="ko-KR" altLang="en-US" sz="1600" b="1" u="sng" dirty="0"/>
              <a:t>종사자 역량강화 교육 수행경험</a:t>
            </a:r>
            <a:endParaRPr lang="en-US" altLang="ko-KR" sz="1600" b="1" u="sng" dirty="0"/>
          </a:p>
        </p:txBody>
      </p:sp>
    </p:spTree>
    <p:extLst>
      <p:ext uri="{BB962C8B-B14F-4D97-AF65-F5344CB8AC3E}">
        <p14:creationId xmlns:p14="http://schemas.microsoft.com/office/powerpoint/2010/main" val="375992369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87624" y="44624"/>
            <a:ext cx="727057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dirty="0"/>
              <a:t>사업의 필요성을 잘 제시하기 위한</a:t>
            </a:r>
            <a:r>
              <a:rPr lang="ko-KR" altLang="en-US" sz="2800" dirty="0"/>
              <a:t> </a:t>
            </a:r>
            <a:endParaRPr lang="en-US" altLang="ko-KR" sz="2800" dirty="0"/>
          </a:p>
          <a:p>
            <a:pPr algn="l"/>
            <a:r>
              <a:rPr lang="ko-KR" altLang="en-US" sz="2800" dirty="0"/>
              <a:t>자기점검</a:t>
            </a: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683568" y="1916832"/>
            <a:ext cx="7772400" cy="2952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000" dirty="0">
                <a:latin typeface="+mn-ea"/>
                <a:ea typeface="+mn-ea"/>
              </a:rPr>
              <a:t>우리 지역사회에서 </a:t>
            </a:r>
            <a:r>
              <a:rPr lang="ko-KR" altLang="en-US" sz="2000" b="1" u="sng" dirty="0">
                <a:latin typeface="+mn-ea"/>
                <a:ea typeface="+mn-ea"/>
              </a:rPr>
              <a:t>왜 이슈가</a:t>
            </a:r>
            <a:r>
              <a:rPr lang="ko-KR" altLang="en-US" sz="2000" dirty="0">
                <a:latin typeface="+mn-ea"/>
                <a:ea typeface="+mn-ea"/>
              </a:rPr>
              <a:t> 제기되는가</a:t>
            </a:r>
            <a:r>
              <a:rPr lang="en-US" altLang="ko-KR" sz="2000" dirty="0">
                <a:latin typeface="+mn-ea"/>
                <a:ea typeface="+mn-ea"/>
              </a:rPr>
              <a:t>?</a:t>
            </a:r>
            <a:r>
              <a:rPr lang="ko-KR" altLang="en-US" sz="2000" dirty="0">
                <a:latin typeface="+mn-ea"/>
                <a:ea typeface="+mn-ea"/>
              </a:rPr>
              <a:t>에 대한 충분한 설명</a:t>
            </a:r>
            <a:endParaRPr lang="en-US" altLang="ko-KR" sz="20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지역 사회의 지리적 특성</a:t>
            </a:r>
            <a:endParaRPr lang="en-US" altLang="ko-KR" sz="18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최근 정책의 변화에 따른 지역 사회에의 영향력</a:t>
            </a:r>
            <a:endParaRPr lang="en-US" altLang="ko-KR" sz="18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타 복지 기관 또는 단체들과의 사업과의 중복 여부</a:t>
            </a:r>
            <a:endParaRPr lang="en-US" altLang="ko-KR" sz="18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사각지대 존재</a:t>
            </a:r>
            <a:endParaRPr lang="en-US" altLang="ko-KR" sz="1800" dirty="0">
              <a:latin typeface="+mn-ea"/>
              <a:ea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62991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683568" y="1916832"/>
            <a:ext cx="7772400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Font typeface="Arial" charset="0"/>
              <a:buChar char="•"/>
            </a:pPr>
            <a:r>
              <a:rPr lang="ko-KR" altLang="en-US" sz="2000" b="1" u="sng" dirty="0">
                <a:latin typeface="+mn-ea"/>
                <a:ea typeface="+mn-ea"/>
              </a:rPr>
              <a:t>객관적</a:t>
            </a:r>
            <a:r>
              <a:rPr lang="ko-KR" altLang="en-US" sz="2000" dirty="0">
                <a:latin typeface="+mn-ea"/>
                <a:ea typeface="+mn-ea"/>
              </a:rPr>
              <a:t>으로 보여 줄 필요가 있다</a:t>
            </a:r>
            <a:endParaRPr lang="en-US" altLang="ko-KR" sz="20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   - </a:t>
            </a:r>
            <a:r>
              <a:rPr lang="ko-KR" altLang="en-US" sz="1800" dirty="0">
                <a:latin typeface="+mn-ea"/>
                <a:ea typeface="+mn-ea"/>
              </a:rPr>
              <a:t>지역 복지 계획의 통계 활용</a:t>
            </a:r>
            <a:endParaRPr lang="en-US" altLang="ko-KR" sz="18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</a:rPr>
              <a:t>     - </a:t>
            </a:r>
            <a:r>
              <a:rPr lang="ko-KR" altLang="en-US" sz="1800" dirty="0">
                <a:latin typeface="+mn-ea"/>
              </a:rPr>
              <a:t>지역 문제와 관련된 전문가들이 함께 모여 의견을 나눈 </a:t>
            </a:r>
            <a:br>
              <a:rPr lang="en-US" altLang="ko-KR" sz="1800" dirty="0">
                <a:latin typeface="+mn-ea"/>
              </a:rPr>
            </a:br>
            <a:r>
              <a:rPr lang="en-US" altLang="ko-KR" sz="1800" dirty="0">
                <a:latin typeface="+mn-ea"/>
              </a:rPr>
              <a:t>       </a:t>
            </a:r>
            <a:r>
              <a:rPr lang="ko-KR" altLang="en-US" sz="1800" dirty="0">
                <a:latin typeface="+mn-ea"/>
              </a:rPr>
              <a:t>포커스 그룹 활용</a:t>
            </a:r>
            <a:endParaRPr lang="en-US" altLang="ko-KR" sz="1800" dirty="0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</a:rPr>
              <a:t>     - </a:t>
            </a:r>
            <a:r>
              <a:rPr lang="ko-KR" altLang="en-US" sz="1800" dirty="0">
                <a:latin typeface="+mn-ea"/>
              </a:rPr>
              <a:t>프로그램과 관련한 주요 정보제공자 또는 서비스 이용자 </a:t>
            </a:r>
            <a:br>
              <a:rPr lang="en-US" altLang="ko-KR" sz="1800" dirty="0">
                <a:latin typeface="+mn-ea"/>
              </a:rPr>
            </a:br>
            <a:r>
              <a:rPr lang="en-US" altLang="ko-KR" sz="1800" dirty="0">
                <a:latin typeface="+mn-ea"/>
              </a:rPr>
              <a:t>       </a:t>
            </a:r>
            <a:r>
              <a:rPr lang="ko-KR" altLang="en-US" sz="1800" dirty="0">
                <a:latin typeface="+mn-ea"/>
              </a:rPr>
              <a:t>설문조사 자료 활용</a:t>
            </a:r>
            <a:endParaRPr lang="en-US" altLang="ko-KR" sz="1800" dirty="0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latin typeface="+mn-ea"/>
                <a:ea typeface="+mn-ea"/>
              </a:rPr>
              <a:t>  </a:t>
            </a:r>
            <a:r>
              <a:rPr lang="en-US" altLang="ko-KR" sz="1800" dirty="0">
                <a:latin typeface="+mn-ea"/>
              </a:rPr>
              <a:t>   - </a:t>
            </a:r>
            <a:r>
              <a:rPr lang="ko-KR" altLang="en-US" sz="1800" dirty="0">
                <a:latin typeface="+mn-ea"/>
              </a:rPr>
              <a:t>기타 언론 자료</a:t>
            </a:r>
            <a:r>
              <a:rPr lang="en-US" altLang="ko-KR" sz="1800" dirty="0">
                <a:latin typeface="+mn-ea"/>
              </a:rPr>
              <a:t>, </a:t>
            </a:r>
            <a:r>
              <a:rPr lang="ko-KR" altLang="en-US" sz="1800" dirty="0">
                <a:latin typeface="+mn-ea"/>
              </a:rPr>
              <a:t>논문</a:t>
            </a:r>
            <a:r>
              <a:rPr lang="en-US" altLang="ko-KR" sz="1800" dirty="0">
                <a:latin typeface="+mn-ea"/>
              </a:rPr>
              <a:t>, </a:t>
            </a:r>
            <a:r>
              <a:rPr lang="ko-KR" altLang="en-US" sz="1800" dirty="0">
                <a:latin typeface="+mn-ea"/>
              </a:rPr>
              <a:t>사례관리 자료 등 활용</a:t>
            </a:r>
            <a:r>
              <a:rPr lang="en-US" altLang="ko-KR" sz="1800" dirty="0">
                <a:latin typeface="+mn-ea"/>
              </a:rPr>
              <a:t> </a:t>
            </a:r>
            <a:endParaRPr lang="ko-KR" altLang="en-US" sz="1800" dirty="0">
              <a:latin typeface="+mn-ea"/>
              <a:ea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187624" y="44624"/>
            <a:ext cx="727057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dirty="0"/>
              <a:t>사업의 필요성을 잘 제시하기 위한</a:t>
            </a:r>
            <a:r>
              <a:rPr lang="ko-KR" altLang="en-US" sz="2800" dirty="0"/>
              <a:t> </a:t>
            </a:r>
            <a:endParaRPr lang="en-US" altLang="ko-KR" sz="2800" dirty="0"/>
          </a:p>
          <a:p>
            <a:pPr algn="l"/>
            <a:r>
              <a:rPr lang="ko-KR" altLang="en-US" sz="2800" dirty="0"/>
              <a:t>자기점검</a:t>
            </a:r>
          </a:p>
        </p:txBody>
      </p:sp>
    </p:spTree>
    <p:extLst>
      <p:ext uri="{BB962C8B-B14F-4D97-AF65-F5344CB8AC3E}">
        <p14:creationId xmlns:p14="http://schemas.microsoft.com/office/powerpoint/2010/main" val="205891428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산출목표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331640" y="1700808"/>
            <a:ext cx="6192688" cy="27363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2400" dirty="0">
                <a:latin typeface="+mn-ea"/>
                <a:ea typeface="+mn-ea"/>
              </a:rPr>
              <a:t>산출목표란</a:t>
            </a:r>
            <a:br>
              <a:rPr lang="en-US" altLang="ko-KR" sz="2400" dirty="0">
                <a:latin typeface="+mn-ea"/>
                <a:ea typeface="+mn-ea"/>
              </a:rPr>
            </a:br>
            <a:endParaRPr lang="en-US" altLang="ko-KR" sz="24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700" dirty="0">
                <a:latin typeface="+mn-ea"/>
                <a:ea typeface="+mn-ea"/>
              </a:rPr>
              <a:t>- </a:t>
            </a:r>
            <a:r>
              <a:rPr lang="ko-KR" altLang="en-US" sz="1700" dirty="0">
                <a:latin typeface="+mn-ea"/>
                <a:ea typeface="+mn-ea"/>
              </a:rPr>
              <a:t>세부 사업을 운영하기 위하여 달성하고자 하는 숫자적인 </a:t>
            </a:r>
            <a:br>
              <a:rPr lang="en-US" altLang="ko-KR" sz="1700" dirty="0">
                <a:latin typeface="+mn-ea"/>
                <a:ea typeface="+mn-ea"/>
              </a:rPr>
            </a:br>
            <a:r>
              <a:rPr lang="en-US" altLang="ko-KR" sz="1700" dirty="0">
                <a:latin typeface="+mn-ea"/>
                <a:ea typeface="+mn-ea"/>
              </a:rPr>
              <a:t>  </a:t>
            </a:r>
            <a:r>
              <a:rPr lang="ko-KR" altLang="en-US" sz="1700" dirty="0">
                <a:latin typeface="+mn-ea"/>
                <a:ea typeface="+mn-ea"/>
              </a:rPr>
              <a:t>의미가 포함된 목표</a:t>
            </a:r>
            <a:endParaRPr lang="en-US" altLang="ko-KR" sz="17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endParaRPr lang="en-US" altLang="ko-KR" sz="17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700" dirty="0">
                <a:latin typeface="+mn-ea"/>
                <a:ea typeface="+mn-ea"/>
              </a:rPr>
              <a:t>- </a:t>
            </a:r>
            <a:r>
              <a:rPr lang="ko-KR" altLang="en-US" sz="1700" dirty="0">
                <a:latin typeface="+mn-ea"/>
                <a:ea typeface="+mn-ea"/>
              </a:rPr>
              <a:t>진행 횟수</a:t>
            </a:r>
            <a:r>
              <a:rPr lang="en-US" altLang="ko-KR" sz="1700" dirty="0">
                <a:latin typeface="+mn-ea"/>
                <a:ea typeface="+mn-ea"/>
              </a:rPr>
              <a:t>, </a:t>
            </a:r>
            <a:r>
              <a:rPr lang="ko-KR" altLang="en-US" sz="1700" dirty="0">
                <a:latin typeface="+mn-ea"/>
                <a:ea typeface="+mn-ea"/>
              </a:rPr>
              <a:t>참여자 수 등</a:t>
            </a:r>
            <a:endParaRPr lang="en-US" altLang="ko-KR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5379851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산출목표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230689"/>
              </p:ext>
            </p:extLst>
          </p:nvPr>
        </p:nvGraphicFramePr>
        <p:xfrm>
          <a:off x="899592" y="2420888"/>
          <a:ext cx="7344816" cy="338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/>
                        <a:t>세부사업명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산출목표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모니터링 방법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dirty="0" err="1"/>
                        <a:t>ㅇㅇ시</a:t>
                      </a:r>
                      <a:r>
                        <a:rPr lang="en-US" altLang="ko-KR" sz="1600" baseline="0" dirty="0"/>
                        <a:t> </a:t>
                      </a:r>
                      <a:r>
                        <a:rPr lang="ko-KR" altLang="en-US" sz="1600" baseline="0" dirty="0"/>
                        <a:t>사회복지종사자 심리정서 지원 </a:t>
                      </a:r>
                      <a:endParaRPr lang="en-US" altLang="ko-KR" sz="1600" baseline="0" dirty="0"/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aseline="0" dirty="0"/>
                        <a:t>프로그램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신입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중간관리자별</a:t>
                      </a:r>
                      <a:r>
                        <a:rPr lang="ko-KR" altLang="en-US" sz="1600" dirty="0"/>
                        <a:t> 심리정서 지원 프로그램 </a:t>
                      </a:r>
                      <a:r>
                        <a:rPr lang="en-US" altLang="ko-KR" sz="1600" dirty="0"/>
                        <a:t>2</a:t>
                      </a:r>
                      <a:r>
                        <a:rPr lang="ko-KR" altLang="en-US" sz="1600" dirty="0"/>
                        <a:t>회기 진행</a:t>
                      </a:r>
                      <a:endParaRPr lang="en-US" altLang="ko-KR" sz="1600" dirty="0"/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/>
                        <a:t>회기별</a:t>
                      </a:r>
                      <a:r>
                        <a:rPr lang="ko-KR" altLang="en-US" sz="1600" dirty="0"/>
                        <a:t> 신입 </a:t>
                      </a:r>
                      <a:r>
                        <a:rPr lang="en-US" altLang="ko-KR" sz="1600" dirty="0"/>
                        <a:t>15</a:t>
                      </a:r>
                      <a:r>
                        <a:rPr lang="ko-KR" altLang="en-US" sz="1600" dirty="0"/>
                        <a:t>명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/>
                        <a:t>중간관리자 </a:t>
                      </a:r>
                      <a:r>
                        <a:rPr lang="en-US" altLang="ko-KR" sz="1600" dirty="0"/>
                        <a:t>20</a:t>
                      </a:r>
                      <a:r>
                        <a:rPr lang="ko-KR" altLang="en-US" sz="1600" dirty="0"/>
                        <a:t>명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참여율 </a:t>
                      </a:r>
                      <a:r>
                        <a:rPr lang="en-US" altLang="ko-KR" sz="1600" dirty="0"/>
                        <a:t>90% </a:t>
                      </a:r>
                      <a:r>
                        <a:rPr lang="ko-KR" altLang="en-US" sz="1600" dirty="0"/>
                        <a:t>이상</a:t>
                      </a:r>
                      <a:r>
                        <a:rPr lang="en-US" altLang="ko-KR" sz="1600" dirty="0"/>
                        <a:t>)</a:t>
                      </a: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/>
                        <a:t>회기별</a:t>
                      </a:r>
                      <a:r>
                        <a:rPr lang="ko-KR" altLang="en-US" sz="1600" dirty="0"/>
                        <a:t> 참여자 특성에 맞는 전문특강 </a:t>
                      </a:r>
                      <a:r>
                        <a:rPr lang="en-US" altLang="ko-KR" sz="1600" dirty="0"/>
                        <a:t>1</a:t>
                      </a:r>
                      <a:r>
                        <a:rPr lang="ko-KR" altLang="en-US" sz="1600" dirty="0"/>
                        <a:t>회 진행</a:t>
                      </a:r>
                      <a:endParaRPr lang="en-US" altLang="ko-KR" sz="1600" dirty="0"/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/>
                        <a:t>회기별</a:t>
                      </a:r>
                      <a:r>
                        <a:rPr lang="ko-KR" altLang="en-US" sz="1600" dirty="0"/>
                        <a:t> </a:t>
                      </a:r>
                      <a:r>
                        <a:rPr lang="ko-KR" altLang="en-US" sz="1600" dirty="0" err="1"/>
                        <a:t>힐링치유</a:t>
                      </a:r>
                      <a:r>
                        <a:rPr lang="ko-KR" altLang="en-US" sz="1600" dirty="0"/>
                        <a:t> 프로그램 </a:t>
                      </a:r>
                      <a:r>
                        <a:rPr lang="en-US" altLang="ko-KR" sz="1600" dirty="0"/>
                        <a:t>1</a:t>
                      </a:r>
                      <a:r>
                        <a:rPr lang="ko-KR" altLang="en-US" sz="1600" dirty="0"/>
                        <a:t>회 진행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프로그램 사업계획서 확인</a:t>
                      </a:r>
                      <a:endParaRPr lang="en-US" altLang="ko-KR" sz="1600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참여자 명단 확인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783704" y="1844824"/>
            <a:ext cx="7676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dirty="0"/>
              <a:t>종사자 역량강화 지원사업</a:t>
            </a:r>
          </a:p>
        </p:txBody>
      </p:sp>
    </p:spTree>
    <p:extLst>
      <p:ext uri="{BB962C8B-B14F-4D97-AF65-F5344CB8AC3E}">
        <p14:creationId xmlns:p14="http://schemas.microsoft.com/office/powerpoint/2010/main" val="382821843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성과목표 및 평가방법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331640" y="1700808"/>
            <a:ext cx="6192688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2400" dirty="0">
                <a:latin typeface="+mn-ea"/>
                <a:ea typeface="+mn-ea"/>
              </a:rPr>
              <a:t>성과목표란</a:t>
            </a:r>
            <a:endParaRPr lang="en-US" altLang="ko-KR" sz="24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endParaRPr lang="en-US" altLang="ko-KR" sz="16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>
                <a:latin typeface="+mn-ea"/>
                <a:ea typeface="+mn-ea"/>
              </a:rPr>
              <a:t>- </a:t>
            </a:r>
            <a:r>
              <a:rPr lang="ko-KR" altLang="en-US" sz="1600" dirty="0">
                <a:latin typeface="+mn-ea"/>
                <a:ea typeface="+mn-ea"/>
              </a:rPr>
              <a:t>기획한 사업의 결과로 나타나는 효과 또는 변화</a:t>
            </a:r>
            <a:endParaRPr lang="en-US" altLang="ko-KR" sz="16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>
                <a:latin typeface="+mn-ea"/>
                <a:ea typeface="+mn-ea"/>
              </a:rPr>
              <a:t>- </a:t>
            </a:r>
            <a:r>
              <a:rPr lang="ko-KR" altLang="en-US" sz="1600" dirty="0">
                <a:latin typeface="+mn-ea"/>
                <a:ea typeface="+mn-ea"/>
              </a:rPr>
              <a:t>대상의 변화에 대한 목표로</a:t>
            </a:r>
            <a:r>
              <a:rPr lang="en-US" altLang="ko-KR" sz="1600" dirty="0">
                <a:latin typeface="+mn-ea"/>
                <a:ea typeface="+mn-ea"/>
              </a:rPr>
              <a:t> </a:t>
            </a:r>
            <a:r>
              <a:rPr lang="ko-KR" altLang="en-US" sz="1600" dirty="0" err="1">
                <a:latin typeface="+mn-ea"/>
                <a:ea typeface="+mn-ea"/>
              </a:rPr>
              <a:t>측정가능하도록</a:t>
            </a:r>
            <a:r>
              <a:rPr lang="ko-KR" altLang="en-US" sz="1600" dirty="0">
                <a:latin typeface="+mn-ea"/>
                <a:ea typeface="+mn-ea"/>
              </a:rPr>
              <a:t> 작성</a:t>
            </a:r>
            <a:endParaRPr lang="en-US" altLang="ko-KR" sz="16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3933056"/>
            <a:ext cx="6624736" cy="14715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핵심 참여자의 </a:t>
            </a:r>
            <a:r>
              <a:rPr lang="ko-KR" altLang="en-US" sz="1600" b="1" u="sng" dirty="0"/>
              <a:t>어떤 부분</a:t>
            </a:r>
            <a:r>
              <a:rPr lang="ko-KR" altLang="en-US" sz="1600" dirty="0"/>
              <a:t>을 </a:t>
            </a:r>
            <a:r>
              <a:rPr lang="ko-KR" altLang="en-US" sz="1600" b="1" u="sng" dirty="0"/>
              <a:t>어느 수준</a:t>
            </a:r>
            <a:r>
              <a:rPr lang="ko-KR" altLang="en-US" sz="1600" dirty="0"/>
              <a:t>까지 변화시키는 것일까</a:t>
            </a:r>
            <a:r>
              <a:rPr lang="en-US" altLang="ko-KR" sz="1600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성과목표가 평가방법을 통해 </a:t>
            </a:r>
            <a:r>
              <a:rPr lang="ko-KR" altLang="en-US" sz="1600" b="1" u="sng" dirty="0"/>
              <a:t>달성 여부</a:t>
            </a:r>
            <a:r>
              <a:rPr lang="ko-KR" altLang="en-US" sz="1600" dirty="0"/>
              <a:t>를 알 수 있는가</a:t>
            </a:r>
            <a:r>
              <a:rPr lang="en-US" altLang="ko-KR" sz="1600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앞서 기술한 </a:t>
            </a:r>
            <a:r>
              <a:rPr lang="ko-KR" altLang="en-US" sz="1600" u="sng" dirty="0"/>
              <a:t>사업내용과 성과목표를 </a:t>
            </a:r>
            <a:r>
              <a:rPr lang="ko-KR" altLang="en-US" sz="1600" b="1" u="sng" dirty="0"/>
              <a:t>논리적으로 연결</a:t>
            </a:r>
            <a:r>
              <a:rPr lang="ko-KR" altLang="en-US" sz="1600" dirty="0"/>
              <a:t>하여 작성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46428243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성과목표 및 평가방법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077399"/>
              </p:ext>
            </p:extLst>
          </p:nvPr>
        </p:nvGraphicFramePr>
        <p:xfrm>
          <a:off x="899592" y="2871832"/>
          <a:ext cx="7344816" cy="302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성과목표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평가 도구 및 방법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측정시기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dirty="0"/>
                        <a:t>치매부양가족의 </a:t>
                      </a:r>
                      <a:br>
                        <a:rPr lang="en-US" altLang="ko-KR" sz="1600" dirty="0"/>
                      </a:br>
                      <a:r>
                        <a:rPr lang="ko-KR" altLang="en-US" sz="1600" dirty="0"/>
                        <a:t>돌봄 부담감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스트레스</a:t>
                      </a:r>
                      <a:r>
                        <a:rPr lang="en-US" altLang="ko-KR" sz="1600" dirty="0"/>
                        <a:t>) </a:t>
                      </a:r>
                      <a:r>
                        <a:rPr lang="ko-KR" altLang="en-US" sz="1600" dirty="0"/>
                        <a:t>및 우울 정도 완화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성과지표</a:t>
                      </a:r>
                      <a:r>
                        <a:rPr lang="en-US" altLang="ko-KR" sz="1600" dirty="0"/>
                        <a:t>: </a:t>
                      </a:r>
                      <a:r>
                        <a:rPr lang="ko-KR" altLang="en-US" sz="1600" dirty="0"/>
                        <a:t>부양부담감</a:t>
                      </a:r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스트레스</a:t>
                      </a:r>
                      <a:r>
                        <a:rPr lang="en-US" altLang="ko-KR" sz="1600" dirty="0"/>
                        <a:t>) </a:t>
                      </a:r>
                      <a:r>
                        <a:rPr lang="ko-KR" altLang="en-US" sz="1600" dirty="0"/>
                        <a:t>및 우울 정도 </a:t>
                      </a:r>
                      <a:r>
                        <a:rPr lang="en-US" altLang="ko-KR" sz="1600" dirty="0"/>
                        <a:t>30% </a:t>
                      </a:r>
                      <a:r>
                        <a:rPr lang="ko-KR" altLang="en-US" sz="1600" dirty="0"/>
                        <a:t>감소</a:t>
                      </a:r>
                      <a:endParaRPr lang="en-US" altLang="ko-KR" sz="1600" dirty="0"/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평가도구</a:t>
                      </a:r>
                      <a:r>
                        <a:rPr lang="en-US" altLang="ko-KR" sz="1600" dirty="0"/>
                        <a:t>: </a:t>
                      </a:r>
                      <a:r>
                        <a:rPr lang="ko-KR" altLang="en-US" sz="1600" dirty="0"/>
                        <a:t>부양부담 척도 및 우울척도</a:t>
                      </a:r>
                      <a:endParaRPr lang="en-US" altLang="ko-KR" sz="1600" dirty="0"/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평가방법</a:t>
                      </a:r>
                      <a:r>
                        <a:rPr lang="en-US" altLang="ko-KR" sz="1600" dirty="0"/>
                        <a:t>:</a:t>
                      </a:r>
                      <a:r>
                        <a:rPr lang="en-US" altLang="ko-KR" sz="1600" baseline="0" dirty="0"/>
                        <a:t> </a:t>
                      </a:r>
                      <a:r>
                        <a:rPr lang="ko-KR" altLang="en-US" sz="1600" baseline="0" dirty="0"/>
                        <a:t>참여자 대상 사전</a:t>
                      </a:r>
                      <a:r>
                        <a:rPr lang="en-US" altLang="ko-KR" sz="1600" baseline="0" dirty="0"/>
                        <a:t>, </a:t>
                      </a:r>
                      <a:r>
                        <a:rPr lang="ko-KR" altLang="en-US" sz="1600" baseline="0" dirty="0"/>
                        <a:t>사후 척도 검사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사전</a:t>
                      </a:r>
                      <a:r>
                        <a:rPr lang="en-US" altLang="ko-KR" sz="1600" dirty="0"/>
                        <a:t>: </a:t>
                      </a:r>
                      <a:r>
                        <a:rPr lang="ko-KR" altLang="en-US" sz="1600" dirty="0" err="1"/>
                        <a:t>첫번째</a:t>
                      </a:r>
                      <a:r>
                        <a:rPr lang="ko-KR" altLang="en-US" sz="1600" dirty="0"/>
                        <a:t> 프로그램 시작 전</a:t>
                      </a:r>
                      <a:endParaRPr lang="en-US" altLang="ko-KR" sz="1600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/>
                        <a:t>사후</a:t>
                      </a:r>
                      <a:r>
                        <a:rPr lang="en-US" altLang="ko-KR" sz="1600" dirty="0"/>
                        <a:t>: </a:t>
                      </a:r>
                      <a:r>
                        <a:rPr lang="ko-KR" altLang="en-US" sz="1600" dirty="0"/>
                        <a:t>마지막 프로그램 종료 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783704" y="1988840"/>
            <a:ext cx="7676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dirty="0"/>
              <a:t>치매부양가족의 돌봄 부담완화와 가족기능 강화를 위한 통합프로그램</a:t>
            </a:r>
            <a:br>
              <a:rPr lang="en-US" altLang="ko-KR" dirty="0"/>
            </a:br>
            <a:r>
              <a:rPr lang="en-US" altLang="ko-KR" dirty="0"/>
              <a:t>“</a:t>
            </a:r>
            <a:r>
              <a:rPr lang="ko-KR" altLang="en-US" dirty="0"/>
              <a:t>봄</a:t>
            </a:r>
            <a:r>
              <a:rPr lang="en-US" altLang="ko-KR" dirty="0"/>
              <a:t>, </a:t>
            </a:r>
            <a:r>
              <a:rPr lang="ko-KR" altLang="en-US" dirty="0"/>
              <a:t>봄</a:t>
            </a:r>
            <a:r>
              <a:rPr lang="en-US" altLang="ko-KR" dirty="0"/>
              <a:t>, </a:t>
            </a:r>
            <a:r>
              <a:rPr lang="ko-KR" altLang="en-US" dirty="0"/>
              <a:t>봄</a:t>
            </a:r>
            <a:r>
              <a:rPr lang="en-US" altLang="ko-KR" dirty="0"/>
              <a:t>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0250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목표 및 평가  </a:t>
            </a:r>
            <a:r>
              <a:rPr lang="ko-KR" altLang="en-US" sz="1800" dirty="0"/>
              <a:t>성과목표 및 평가방법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187624" y="1556792"/>
            <a:ext cx="662473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800" dirty="0">
                <a:latin typeface="+mn-ea"/>
                <a:ea typeface="+mn-ea"/>
              </a:rPr>
              <a:t>평가 도구 및 방법</a:t>
            </a:r>
            <a:r>
              <a:rPr lang="en-US" altLang="ko-KR" sz="1800" dirty="0">
                <a:latin typeface="+mn-ea"/>
                <a:ea typeface="+mn-ea"/>
              </a:rPr>
              <a:t>, </a:t>
            </a:r>
            <a:r>
              <a:rPr lang="ko-KR" altLang="en-US" sz="1800" dirty="0">
                <a:latin typeface="+mn-ea"/>
                <a:ea typeface="+mn-ea"/>
              </a:rPr>
              <a:t>측정시기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2564904"/>
            <a:ext cx="6624736" cy="22101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성과목표 달성 여부와 정도를 어떻게 평가할 것인가</a:t>
            </a:r>
            <a:r>
              <a:rPr lang="en-US" altLang="ko-KR" sz="1600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성과목표 달성 여부와 정도를 판단하기 위해 어떤 성과지표를 설정할 것인가</a:t>
            </a:r>
            <a:r>
              <a:rPr lang="en-US" altLang="ko-KR" sz="1600" dirty="0"/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제시된 성과목표에 대한 평가계획</a:t>
            </a:r>
            <a:r>
              <a:rPr lang="en-US" altLang="ko-KR" sz="1600" dirty="0"/>
              <a:t>(</a:t>
            </a:r>
            <a:r>
              <a:rPr lang="ko-KR" altLang="en-US" sz="1600" dirty="0"/>
              <a:t>자료 수집 방법</a:t>
            </a:r>
            <a:r>
              <a:rPr lang="en-US" altLang="ko-KR" sz="1600" dirty="0"/>
              <a:t>, </a:t>
            </a:r>
            <a:r>
              <a:rPr lang="ko-KR" altLang="en-US" sz="1600" dirty="0"/>
              <a:t>측정 시기 등</a:t>
            </a:r>
            <a:r>
              <a:rPr lang="en-US" altLang="ko-KR" sz="1600" dirty="0"/>
              <a:t>)</a:t>
            </a:r>
            <a:r>
              <a:rPr lang="ko-KR" altLang="en-US" sz="1600" dirty="0"/>
              <a:t>은 어떠한가</a:t>
            </a:r>
            <a:r>
              <a:rPr lang="en-US" altLang="ko-KR" sz="1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3791334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사업종료 후 지향점  </a:t>
            </a:r>
            <a:r>
              <a:rPr lang="ko-KR" altLang="en-US" sz="1800" dirty="0"/>
              <a:t>사업수행으로 인한 기대 효과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187624" y="1556792"/>
            <a:ext cx="662473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800" dirty="0">
                <a:latin typeface="+mn-ea"/>
                <a:ea typeface="+mn-ea"/>
              </a:rPr>
              <a:t>기대효과 작성 요령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2564904"/>
            <a:ext cx="6624736" cy="14715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대상자 및 사회적 기여 측면</a:t>
            </a:r>
            <a:endParaRPr lang="en-US" altLang="ko-KR" sz="16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사업 수행기관에 대한 기여 측면</a:t>
            </a:r>
            <a:endParaRPr lang="en-US" altLang="ko-KR" sz="16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 err="1"/>
              <a:t>지원처에</a:t>
            </a:r>
            <a:r>
              <a:rPr lang="ko-KR" altLang="en-US" sz="1600" dirty="0"/>
              <a:t> 대한 기여 측면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34747370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사업종료 후 지향점  </a:t>
            </a:r>
            <a:r>
              <a:rPr lang="ko-KR" altLang="en-US" sz="1800" dirty="0"/>
              <a:t>사업수행으로 인한 기대 효과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187624" y="1340768"/>
            <a:ext cx="698477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800" dirty="0" err="1">
                <a:latin typeface="+mn-ea"/>
                <a:ea typeface="+mn-ea"/>
              </a:rPr>
              <a:t>등급외</a:t>
            </a:r>
            <a:r>
              <a:rPr lang="ko-KR" altLang="en-US" sz="1800" dirty="0">
                <a:latin typeface="+mn-ea"/>
                <a:ea typeface="+mn-ea"/>
              </a:rPr>
              <a:t> 치매노인 전용 주간보호센터 및 프로그램 운영 지원사업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2348880"/>
            <a:ext cx="6840760" cy="359517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사업 수행의 대상자 및 사회적 기여 측면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저소득 경증 치매노인 부양자 스트레스 완화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사업대상자의 자아 </a:t>
            </a:r>
            <a:r>
              <a:rPr lang="ko-KR" altLang="en-US" sz="1400" dirty="0" err="1"/>
              <a:t>존중감</a:t>
            </a:r>
            <a:r>
              <a:rPr lang="ko-KR" altLang="en-US" sz="1400" dirty="0"/>
              <a:t> 향상 및 개인 역량 강화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지역 내 사각지대에 놓여 있는 대상자 발굴 및 서비스 연계</a:t>
            </a:r>
            <a:endParaRPr lang="en-US" altLang="ko-KR" sz="14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사업 수행기관에 대한 기여 측면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ㅇㅇ지역</a:t>
            </a:r>
            <a:r>
              <a:rPr lang="ko-KR" altLang="en-US" sz="1400" dirty="0"/>
              <a:t> 치매노인지원사업에 대한 중추적 역할 수행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ㅇㅇ</a:t>
            </a:r>
            <a:r>
              <a:rPr lang="ko-KR" altLang="en-US" sz="1400" dirty="0"/>
              <a:t> 복지관이 추구하는 </a:t>
            </a:r>
            <a:r>
              <a:rPr lang="en-US" altLang="ko-KR" sz="1400" dirty="0"/>
              <a:t>‘</a:t>
            </a:r>
            <a:r>
              <a:rPr lang="ko-KR" altLang="en-US" sz="1400" dirty="0"/>
              <a:t>찾아가는 사회복지</a:t>
            </a:r>
            <a:r>
              <a:rPr lang="en-US" altLang="ko-KR" sz="1400" dirty="0"/>
              <a:t>’ </a:t>
            </a:r>
            <a:r>
              <a:rPr lang="ko-KR" altLang="en-US" sz="1400" dirty="0"/>
              <a:t>실현</a:t>
            </a:r>
            <a:endParaRPr lang="en-US" altLang="ko-KR" sz="14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지원처에</a:t>
            </a:r>
            <a:r>
              <a:rPr lang="ko-KR" altLang="en-US" sz="1400" dirty="0"/>
              <a:t> 대한 기여 측면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ㅇㅇ복지재단의</a:t>
            </a:r>
            <a:r>
              <a:rPr lang="ko-KR" altLang="en-US" sz="1400" dirty="0"/>
              <a:t> 지역사회 기여에 대한 긍정적 이미지 </a:t>
            </a:r>
            <a:r>
              <a:rPr lang="ko-KR" altLang="en-US" sz="1400" dirty="0" err="1"/>
              <a:t>메이킹</a:t>
            </a:r>
            <a:endParaRPr lang="en-US" altLang="ko-KR" sz="14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ㅇㅇ기업의</a:t>
            </a:r>
            <a:r>
              <a:rPr lang="ko-KR" altLang="en-US" sz="1400" dirty="0"/>
              <a:t> 노인관련 사업과 지역사회 공헌에 대한 사업 관련성 제시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222060552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115616" y="44624"/>
            <a:ext cx="734258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/>
              <a:t>사업종료 후 지향점  </a:t>
            </a:r>
            <a:r>
              <a:rPr lang="ko-KR" altLang="en-US" sz="1800" dirty="0"/>
              <a:t>사업결과의 활용 계획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19544"/>
            <a:ext cx="78147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3800" dirty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ko-KR" altLang="en-US" sz="13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187624" y="1556792"/>
            <a:ext cx="662473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800" dirty="0">
                <a:latin typeface="+mn-ea"/>
                <a:ea typeface="+mn-ea"/>
              </a:rPr>
              <a:t>사회복지 종사자 역량강화 지원사업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2564904"/>
            <a:ext cx="6624736" cy="33181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0000" tIns="180000" rIns="180000" bIns="180000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노하우 및 사업결과 지식 공유 방안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사업평가를 통한 </a:t>
            </a:r>
            <a:r>
              <a:rPr lang="ko-KR" altLang="en-US" sz="1600" dirty="0" err="1"/>
              <a:t>사례집</a:t>
            </a:r>
            <a:r>
              <a:rPr lang="ko-KR" altLang="en-US" sz="1600" dirty="0"/>
              <a:t> 발간 및 보급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종사자 역량강화교육 관련 연구사업 진행</a:t>
            </a:r>
            <a:endParaRPr lang="en-US" altLang="ko-KR" sz="16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발전 방안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사업평가 시 종사자 포커스그룹 인터뷰 및 교육욕구 설문조사 분석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전문가집단 자문위원회 구성 및 교육운영 커리큘럼 마련</a:t>
            </a: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 err="1"/>
              <a:t>ㅇㅇ시</a:t>
            </a:r>
            <a:r>
              <a:rPr lang="ko-KR" altLang="en-US" sz="1600" dirty="0"/>
              <a:t> </a:t>
            </a:r>
            <a:r>
              <a:rPr lang="ko-KR" altLang="en-US" sz="1600" dirty="0" err="1"/>
              <a:t>사회복지사협회</a:t>
            </a:r>
            <a:r>
              <a:rPr lang="ko-KR" altLang="en-US" sz="1600" dirty="0"/>
              <a:t> 중심의 교육네트워크 구축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62838031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252" y="476672"/>
            <a:ext cx="79801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/>
              <a:t>※ </a:t>
            </a:r>
            <a:r>
              <a:rPr lang="ko-KR" altLang="en-US" sz="2000" dirty="0"/>
              <a:t>참고문헌</a:t>
            </a:r>
            <a:endParaRPr lang="en-US" altLang="ko-KR" sz="2000" dirty="0"/>
          </a:p>
          <a:p>
            <a:pPr>
              <a:lnSpc>
                <a:spcPct val="150000"/>
              </a:lnSpc>
            </a:pP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ko-KR" altLang="en-US" sz="1600" dirty="0"/>
              <a:t>김재춘</a:t>
            </a:r>
            <a:r>
              <a:rPr lang="en-US" altLang="ko-KR" sz="1600" dirty="0"/>
              <a:t>(2018), </a:t>
            </a:r>
            <a:r>
              <a:rPr lang="ko-KR" altLang="en-US" sz="1600" dirty="0"/>
              <a:t>성공하는 모금 제안의 기술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나남</a:t>
            </a:r>
            <a:r>
              <a:rPr lang="en-US" altLang="ko-KR" sz="16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/>
              <a:t>김태현</a:t>
            </a:r>
            <a:r>
              <a:rPr lang="en-US" altLang="ko-KR" sz="1600" dirty="0"/>
              <a:t>(2019), </a:t>
            </a:r>
            <a:r>
              <a:rPr lang="ko-KR" altLang="en-US" sz="1600" dirty="0" err="1"/>
              <a:t>사회복지사라면</a:t>
            </a:r>
            <a:r>
              <a:rPr lang="ko-KR" altLang="en-US" sz="1600" dirty="0"/>
              <a:t> 김과장의 </a:t>
            </a:r>
            <a:r>
              <a:rPr lang="ko-KR" altLang="en-US" sz="1600" dirty="0" err="1"/>
              <a:t>프로포절처럼</a:t>
            </a:r>
            <a:r>
              <a:rPr lang="en-US" altLang="ko-KR" sz="1600" dirty="0"/>
              <a:t>, </a:t>
            </a:r>
            <a:r>
              <a:rPr lang="ko-KR" altLang="en-US" sz="1600" dirty="0"/>
              <a:t>어가</a:t>
            </a:r>
            <a:r>
              <a:rPr lang="en-US" altLang="ko-KR" sz="16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 err="1"/>
              <a:t>사회복지공동모금회</a:t>
            </a:r>
            <a:r>
              <a:rPr lang="en-US" altLang="ko-KR" sz="1600" dirty="0"/>
              <a:t>(2016), </a:t>
            </a:r>
            <a:r>
              <a:rPr lang="ko-KR" altLang="en-US" sz="1600" dirty="0"/>
              <a:t>고마워요 함께해줘서</a:t>
            </a:r>
            <a:r>
              <a:rPr lang="en-US" altLang="ko-KR" sz="1600" dirty="0"/>
              <a:t>(</a:t>
            </a:r>
            <a:r>
              <a:rPr lang="ko-KR" altLang="en-US" sz="1600" dirty="0" err="1"/>
              <a:t>사회복지공동모금회</a:t>
            </a:r>
            <a:r>
              <a:rPr lang="ko-KR" altLang="en-US" sz="1600" dirty="0"/>
              <a:t> </a:t>
            </a:r>
            <a:r>
              <a:rPr lang="ko-KR" altLang="en-US" sz="1600" dirty="0" err="1"/>
              <a:t>지원사례집</a:t>
            </a:r>
            <a:r>
              <a:rPr lang="en-US" altLang="ko-KR" sz="1600" dirty="0"/>
              <a:t>).</a:t>
            </a:r>
            <a:br>
              <a:rPr lang="en-US" altLang="ko-KR" sz="1600" dirty="0"/>
            </a:br>
            <a:r>
              <a:rPr lang="ko-KR" altLang="en-US" sz="1600" dirty="0"/>
              <a:t>삼성복지재단</a:t>
            </a:r>
            <a:r>
              <a:rPr lang="en-US" altLang="ko-KR" sz="1600" dirty="0"/>
              <a:t>(2016), 2016</a:t>
            </a:r>
            <a:r>
              <a:rPr lang="ko-KR" altLang="en-US" sz="1600" dirty="0"/>
              <a:t>사회복지프로그램개발지원</a:t>
            </a:r>
            <a:r>
              <a:rPr lang="en-US" altLang="ko-KR" sz="1600" dirty="0"/>
              <a:t>(</a:t>
            </a:r>
            <a:r>
              <a:rPr lang="ko-KR" altLang="en-US" sz="1600" dirty="0" err="1"/>
              <a:t>작은나눔</a:t>
            </a:r>
            <a:r>
              <a:rPr lang="ko-KR" altLang="en-US" sz="1600" dirty="0"/>
              <a:t> 큰사랑 </a:t>
            </a:r>
            <a:r>
              <a:rPr lang="ko-KR" altLang="en-US" sz="1600" dirty="0" err="1"/>
              <a:t>우수사례집</a:t>
            </a:r>
            <a:r>
              <a:rPr lang="en-US" altLang="ko-KR" sz="1600" dirty="0"/>
              <a:t>).</a:t>
            </a:r>
          </a:p>
          <a:p>
            <a:pPr>
              <a:lnSpc>
                <a:spcPct val="150000"/>
              </a:lnSpc>
            </a:pPr>
            <a:r>
              <a:rPr lang="ko-KR" altLang="en-US" sz="1600" dirty="0"/>
              <a:t>삼성복지재단</a:t>
            </a:r>
            <a:r>
              <a:rPr lang="en-US" altLang="ko-KR" sz="1600" dirty="0"/>
              <a:t>(2016), </a:t>
            </a:r>
            <a:r>
              <a:rPr lang="ko-KR" altLang="en-US" sz="1600" dirty="0"/>
              <a:t>사회복지프로그램개발지원</a:t>
            </a:r>
            <a:r>
              <a:rPr lang="en-US" altLang="ko-KR" sz="1600" dirty="0"/>
              <a:t>(</a:t>
            </a:r>
            <a:r>
              <a:rPr lang="ko-KR" altLang="en-US" sz="1600" dirty="0"/>
              <a:t>기획 매뉴얼</a:t>
            </a:r>
            <a:r>
              <a:rPr lang="en-US" altLang="ko-KR" sz="1600" dirty="0"/>
              <a:t>).</a:t>
            </a:r>
            <a:br>
              <a:rPr lang="en-US" altLang="ko-KR" sz="1600" dirty="0"/>
            </a:b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2556905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8814</TotalTime>
  <Words>4020</Words>
  <Application>Microsoft Office PowerPoint</Application>
  <PresentationFormat>화면 슬라이드 쇼(4:3)</PresentationFormat>
  <Paragraphs>555</Paragraphs>
  <Slides>84</Slides>
  <Notes>35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84</vt:i4>
      </vt:variant>
    </vt:vector>
  </HeadingPairs>
  <TitlesOfParts>
    <vt:vector size="88" baseType="lpstr">
      <vt:lpstr>HY신명조</vt:lpstr>
      <vt:lpstr>맑은 고딕</vt:lpstr>
      <vt:lpstr>Arial</vt:lpstr>
      <vt:lpstr>Office 테마</vt:lpstr>
      <vt:lpstr>프로포절 어떻게 잘 할 수 있을까요?</vt:lpstr>
      <vt:lpstr>PowerPoint 프레젠테이션</vt:lpstr>
      <vt:lpstr>PowerPoint 프레젠테이션</vt:lpstr>
      <vt:lpstr>PowerPoint 프레젠테이션</vt:lpstr>
      <vt:lpstr>PowerPoint 프레젠테이션</vt:lpstr>
      <vt:lpstr>가난</vt:lpstr>
      <vt:lpstr>PowerPoint 프레젠테이션</vt:lpstr>
      <vt:lpstr>PowerPoint 프레젠테이션</vt:lpstr>
      <vt:lpstr>PowerPoint 프레젠테이션</vt:lpstr>
      <vt:lpstr>프로포절 이란?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프로포절 기획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프로포절 다시 생각하기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프로포절 작성하기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프로포절</dc:title>
  <dc:creator>원장실</dc:creator>
  <cp:lastModifiedBy>Administrator</cp:lastModifiedBy>
  <cp:revision>179</cp:revision>
  <cp:lastPrinted>2020-04-10T01:51:45Z</cp:lastPrinted>
  <dcterms:created xsi:type="dcterms:W3CDTF">2020-03-13T06:14:26Z</dcterms:created>
  <dcterms:modified xsi:type="dcterms:W3CDTF">2022-04-28T03:37:56Z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ItMDQtMjhUMDU6NTk6MzZaIiwicElEIjo0MTk0MzA0LCJ0cmFjZUlkIjoiREZBNzUxNzYyRDYzNDhBNjg0ODYwNkY4QTg3Qjg1RjUiLCJ1c2VyQ29kZSI6IjEwODAxNCJ9LCJub2RlMiI6eyJkc2QiOiIwMTAwMDAwMDAwMDAyNjQzIiwibG9nVGltZSI6IjIwMjItMDQtMjhUMDU6NTk6MzZaIiwicElEIjo0MTk0MzA0LCJ0cmFjZUlkIjoiREZBNzUxNzYyRDYzNDhBNjg0ODYwNkY4QTg3Qjg1RjUiLCJ1c2VyQ29kZSI6IjEwODAxNCJ9LCJub2RlMyI6eyJkc2QiOiIwMTAwMDAwMDAwMDAyNjQzIiwibG9nVGltZSI6IjIwMjItMDQtMjhUMDU6NTk6MzZaIiwicElEIjo0MTk0MzA0LCJ0cmFjZUlkIjoiREZBNzUxNzYyRDYzNDhBNjg0ODYwNkY4QTg3Qjg1RjUiLCJ1c2VyQ29kZSI6IjEwODAxNCJ9LCJub2RlNCI6eyJkc2QiOiIwMTAwMDAwMDAwMDAyNjQzIiwibG9nVGltZSI6IjIwMjItMDQtMjhUMDU6NTk6MzZaIiwicElEIjo0MTk0MzA0LCJ0cmFjZUlkIjoiREZBNzUxNzYyRDYzNDhBNjg0ODYwNkY4QTg3Qjg1RjUiLCJ1c2VyQ29kZSI6IjEwODAxNCJ9LCJub2RlNSI6eyJkc2QiOiIwMDAwMDAwMDAwMDAwMDAwIiwibG9nVGltZSI6IjIwMjItMDQtMjhUMDY6MzI6MzNaIiwicElEIjoyMDQ4LCJ0cmFjZUlkIjoiMjdENTdDRTUxODdGNDY5QzlFMEM2RDg4RDkyQjA5QjMiLCJ1c2VyQ29kZSI6IjEwODAxNCJ9LCJub2RlQ291bnQiOjJ9</vt:lpwstr>
  </property>
</Properties>
</file>