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8" r:id="rId6"/>
    <p:sldId id="275" r:id="rId7"/>
    <p:sldId id="276" r:id="rId8"/>
    <p:sldId id="270" r:id="rId9"/>
    <p:sldId id="271" r:id="rId10"/>
    <p:sldId id="269" r:id="rId11"/>
    <p:sldId id="272" r:id="rId12"/>
    <p:sldId id="273" r:id="rId13"/>
    <p:sldId id="274" r:id="rId14"/>
    <p:sldId id="279" r:id="rId15"/>
    <p:sldId id="280" r:id="rId16"/>
    <p:sldId id="281" r:id="rId17"/>
    <p:sldId id="282" r:id="rId18"/>
    <p:sldId id="284" r:id="rId19"/>
    <p:sldId id="283" r:id="rId20"/>
    <p:sldId id="277" r:id="rId21"/>
    <p:sldId id="285" r:id="rId22"/>
    <p:sldId id="286" r:id="rId23"/>
    <p:sldId id="291" r:id="rId24"/>
    <p:sldId id="288" r:id="rId25"/>
    <p:sldId id="278" r:id="rId26"/>
    <p:sldId id="290" r:id="rId27"/>
    <p:sldId id="289" r:id="rId28"/>
    <p:sldId id="292" r:id="rId29"/>
    <p:sldId id="295" r:id="rId30"/>
    <p:sldId id="293" r:id="rId31"/>
    <p:sldId id="296" r:id="rId32"/>
    <p:sldId id="267" r:id="rId33"/>
    <p:sldId id="297" r:id="rId34"/>
    <p:sldId id="298" r:id="rId35"/>
    <p:sldId id="299" r:id="rId36"/>
    <p:sldId id="300" r:id="rId37"/>
    <p:sldId id="301" r:id="rId38"/>
    <p:sldId id="264" r:id="rId39"/>
  </p:sldIdLst>
  <p:sldSz cx="18288000" cy="10287000"/>
  <p:notesSz cx="6858000" cy="9144000"/>
  <p:embeddedFontLst>
    <p:embeddedFont>
      <p:font typeface="Hakgyoansim Jeomsimsigan B" panose="020B0600000101010101" charset="-127"/>
      <p:bold r:id="rId40"/>
    </p:embeddedFont>
    <p:embeddedFont>
      <p:font typeface="나눔고딕" panose="020B0600000101010101" charset="-127"/>
      <p:regular r:id="rId41"/>
      <p:bold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맑은 고딕" panose="020B0503020000020004" pitchFamily="50" charset="-127"/>
      <p:regular r:id="rId47"/>
      <p:bold r:id="rId48"/>
    </p:embeddedFont>
    <p:embeddedFont>
      <p:font typeface="함초롬바탕" panose="02030604000101010101" pitchFamily="18" charset="-127"/>
      <p:regular r:id="rId49"/>
      <p:bold r:id="rId5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4622" autoAdjust="0"/>
  </p:normalViewPr>
  <p:slideViewPr>
    <p:cSldViewPr>
      <p:cViewPr varScale="1">
        <p:scale>
          <a:sx n="73" d="100"/>
          <a:sy n="73" d="100"/>
        </p:scale>
        <p:origin x="618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2.fntdata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10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5.fntdata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6.png"/><Relationship Id="rId7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1.png"/><Relationship Id="rId5" Type="http://schemas.openxmlformats.org/officeDocument/2006/relationships/image" Target="../media/image18.png"/><Relationship Id="rId10" Type="http://schemas.openxmlformats.org/officeDocument/2006/relationships/image" Target="../media/image20.png"/><Relationship Id="rId4" Type="http://schemas.openxmlformats.org/officeDocument/2006/relationships/image" Target="../media/image17.png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3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12" Type="http://schemas.openxmlformats.org/officeDocument/2006/relationships/image" Target="../media/image3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31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35.sv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2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27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2.png"/><Relationship Id="rId3" Type="http://schemas.openxmlformats.org/officeDocument/2006/relationships/image" Target="../media/image2.png"/><Relationship Id="rId7" Type="http://schemas.openxmlformats.org/officeDocument/2006/relationships/image" Target="../media/image37.png"/><Relationship Id="rId12" Type="http://schemas.openxmlformats.org/officeDocument/2006/relationships/image" Target="../media/image4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40.png"/><Relationship Id="rId5" Type="http://schemas.openxmlformats.org/officeDocument/2006/relationships/image" Target="../media/image4.png"/><Relationship Id="rId10" Type="http://schemas.openxmlformats.org/officeDocument/2006/relationships/image" Target="../media/image39.png"/><Relationship Id="rId4" Type="http://schemas.openxmlformats.org/officeDocument/2006/relationships/image" Target="../media/image3.png"/><Relationship Id="rId9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C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5727700" y="9486900"/>
            <a:ext cx="6845300" cy="3937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200" b="1" i="0" u="none" strike="noStrike" spc="400">
                <a:solidFill>
                  <a:srgbClr val="000000"/>
                </a:solidFill>
                <a:latin typeface="Hakgyoansim Jeomsimsigan B"/>
              </a:rPr>
              <a:t>MIRI STUDY SUMMER SCHOOL</a:t>
            </a:r>
          </a:p>
        </p:txBody>
      </p:sp>
      <p:grpSp>
        <p:nvGrpSpPr>
          <p:cNvPr id="5" name="Group 5"/>
          <p:cNvGrpSpPr/>
          <p:nvPr/>
        </p:nvGrpSpPr>
        <p:grpSpPr>
          <a:xfrm>
            <a:off x="-2147483648" y="2147483647"/>
            <a:ext cx="2147483647" cy="285750000"/>
            <a:chOff x="0" y="0"/>
            <a:chExt cx="0" cy="0"/>
          </a:xfrm>
        </p:grpSpPr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63800" y="9232900"/>
            <a:ext cx="381000" cy="254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49600" y="6121400"/>
            <a:ext cx="2654300" cy="31115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84400" y="1282700"/>
            <a:ext cx="13525500" cy="7315200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2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71900" y="685800"/>
            <a:ext cx="800100" cy="914400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3322300" y="685800"/>
            <a:ext cx="800100" cy="914400"/>
          </a:xfrm>
          <a:prstGeom prst="rect">
            <a:avLst/>
          </a:prstGeom>
        </p:spPr>
      </p:pic>
      <p:grpSp>
        <p:nvGrpSpPr>
          <p:cNvPr id="14" name="Group 14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5" name="Picture 1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122400" y="6870700"/>
            <a:ext cx="2895600" cy="26797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5400000">
            <a:off x="13944600" y="8382000"/>
            <a:ext cx="2298700" cy="25400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4740000">
            <a:off x="14338300" y="8166100"/>
            <a:ext cx="2616200" cy="25400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5400000">
            <a:off x="16141700" y="8978900"/>
            <a:ext cx="1092200" cy="254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98500" y="5143500"/>
            <a:ext cx="2006600" cy="41275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384300" y="8902700"/>
            <a:ext cx="3619500" cy="673100"/>
          </a:xfrm>
          <a:prstGeom prst="rect">
            <a:avLst/>
          </a:prstGeom>
        </p:spPr>
      </p:pic>
      <p:grpSp>
        <p:nvGrpSpPr>
          <p:cNvPr id="21" name="Group 21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22" name="Picture 2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754582" y="7239000"/>
            <a:ext cx="2082800" cy="533400"/>
          </a:xfrm>
          <a:prstGeom prst="rect">
            <a:avLst/>
          </a:prstGeom>
        </p:spPr>
      </p:pic>
      <p:sp>
        <p:nvSpPr>
          <p:cNvPr id="23" name="TextBox 23"/>
          <p:cNvSpPr txBox="1"/>
          <p:nvPr/>
        </p:nvSpPr>
        <p:spPr>
          <a:xfrm>
            <a:off x="3894282" y="7302500"/>
            <a:ext cx="18034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2100" b="0" i="0" u="none" strike="noStrike" dirty="0">
                <a:solidFill>
                  <a:srgbClr val="FFFFFF"/>
                </a:solidFill>
                <a:ea typeface="Hakgyoansim Jeomsimsigan B"/>
              </a:rPr>
              <a:t>강사</a:t>
            </a:r>
            <a:endParaRPr lang="ko-KR" sz="2100" b="0" i="0" u="none" strike="noStrike" dirty="0">
              <a:solidFill>
                <a:srgbClr val="FFFFFF"/>
              </a:solidFill>
              <a:ea typeface="Hakgyoansim Jeomsimsigan B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6053282" y="7302500"/>
            <a:ext cx="25908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2100" b="1" dirty="0">
                <a:solidFill>
                  <a:srgbClr val="000000"/>
                </a:solidFill>
                <a:latin typeface="Hakgyoansim Jeomsimsigan B"/>
              </a:rPr>
              <a:t>박민서</a:t>
            </a:r>
            <a:endParaRPr lang="en-US" sz="2100" b="1" i="0" u="none" strike="noStrike" dirty="0">
              <a:solidFill>
                <a:srgbClr val="000000"/>
              </a:solidFill>
              <a:latin typeface="Hakgyoansim Jeomsimsigan B"/>
            </a:endParaRPr>
          </a:p>
        </p:txBody>
      </p:sp>
      <p:pic>
        <p:nvPicPr>
          <p:cNvPr id="25" name="Picture 2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012382" y="7239000"/>
            <a:ext cx="2082800" cy="533400"/>
          </a:xfrm>
          <a:prstGeom prst="rect">
            <a:avLst/>
          </a:prstGeom>
        </p:spPr>
      </p:pic>
      <p:sp>
        <p:nvSpPr>
          <p:cNvPr id="26" name="TextBox 26"/>
          <p:cNvSpPr txBox="1"/>
          <p:nvPr/>
        </p:nvSpPr>
        <p:spPr>
          <a:xfrm>
            <a:off x="9152082" y="7302500"/>
            <a:ext cx="1803400" cy="368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altLang="ko-KR" sz="2100" b="0" i="0" u="none" strike="noStrike" dirty="0">
                <a:solidFill>
                  <a:srgbClr val="FFFFFF"/>
                </a:solidFill>
                <a:ea typeface="Hakgyoansim Jeomsimsigan B"/>
              </a:rPr>
              <a:t>E-</a:t>
            </a:r>
            <a:r>
              <a:rPr lang="ko-KR" altLang="en-US" sz="2100" b="0" i="0" u="none" strike="noStrike" dirty="0">
                <a:solidFill>
                  <a:srgbClr val="FFFFFF"/>
                </a:solidFill>
                <a:ea typeface="Hakgyoansim Jeomsimsigan B"/>
              </a:rPr>
              <a:t>메일</a:t>
            </a:r>
            <a:endParaRPr lang="ko-KR" sz="2100" b="0" i="0" u="none" strike="noStrike" dirty="0">
              <a:solidFill>
                <a:srgbClr val="FFFFFF"/>
              </a:solidFill>
              <a:ea typeface="Hakgyoansim Jeomsimsigan B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11323782" y="7302500"/>
            <a:ext cx="2506518" cy="355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en-US" sz="2100" b="1" dirty="0">
                <a:solidFill>
                  <a:srgbClr val="000000"/>
                </a:solidFill>
                <a:latin typeface="Hakgyoansim Jeomsimsigan B"/>
              </a:rPr>
              <a:t>dlue01@naver.com</a:t>
            </a:r>
            <a:endParaRPr lang="en-US" sz="2100" b="1" i="0" u="none" strike="noStrike" dirty="0">
              <a:solidFill>
                <a:srgbClr val="000000"/>
              </a:solidFill>
              <a:latin typeface="Hakgyoansim Jeomsimsigan B"/>
            </a:endParaRPr>
          </a:p>
        </p:txBody>
      </p:sp>
      <p:sp>
        <p:nvSpPr>
          <p:cNvPr id="28" name="TextBox 28"/>
          <p:cNvSpPr txBox="1"/>
          <p:nvPr/>
        </p:nvSpPr>
        <p:spPr>
          <a:xfrm>
            <a:off x="2997200" y="3843193"/>
            <a:ext cx="11912600" cy="2882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altLang="en-US" sz="16200" b="1" i="0" u="none" strike="noStrike" dirty="0">
                <a:solidFill>
                  <a:srgbClr val="000000"/>
                </a:solidFill>
                <a:ea typeface="Hakgyoansim Jeomsimsigan B"/>
              </a:rPr>
              <a:t>보육실습</a:t>
            </a:r>
            <a:endParaRPr lang="ko-KR" sz="16200" b="1" i="0" u="none" strike="noStrike" dirty="0">
              <a:solidFill>
                <a:srgbClr val="000000"/>
              </a:solidFill>
              <a:ea typeface="Hakgyoansim Jeomsimsigan B"/>
            </a:endParaRPr>
          </a:p>
        </p:txBody>
      </p:sp>
      <p:sp>
        <p:nvSpPr>
          <p:cNvPr id="29" name="TextBox 29"/>
          <p:cNvSpPr txBox="1"/>
          <p:nvPr/>
        </p:nvSpPr>
        <p:spPr>
          <a:xfrm>
            <a:off x="3594100" y="1601643"/>
            <a:ext cx="11099800" cy="28829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ko-KR" sz="16200" b="1" i="0" u="none" strike="noStrike" dirty="0">
                <a:solidFill>
                  <a:srgbClr val="3A6C2F"/>
                </a:solidFill>
                <a:ea typeface="Hakgyoansim Jeomsimsigan B"/>
              </a:rPr>
              <a:t>특강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4F0D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0"/>
            <a:ext cx="18592800" cy="2057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57400"/>
            <a:ext cx="182880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0600" y="1016000"/>
            <a:ext cx="6172200" cy="13716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81700" y="723900"/>
            <a:ext cx="6337300" cy="16637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-2147483648" y="2147483647"/>
            <a:ext cx="2147483647" cy="285750000"/>
            <a:chOff x="0" y="0"/>
            <a:chExt cx="0" cy="0"/>
          </a:xfrm>
        </p:grpSpPr>
      </p:grpSp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163800" y="9232900"/>
            <a:ext cx="381000" cy="25400"/>
          </a:xfrm>
          <a:prstGeom prst="rect">
            <a:avLst/>
          </a:prstGeom>
        </p:spPr>
      </p:pic>
      <p:grpSp>
        <p:nvGrpSpPr>
          <p:cNvPr id="11" name="Group 11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2" name="TextBox 12"/>
          <p:cNvSpPr txBox="1"/>
          <p:nvPr/>
        </p:nvSpPr>
        <p:spPr>
          <a:xfrm>
            <a:off x="4313382" y="3835400"/>
            <a:ext cx="35179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3400" b="0" i="0" u="none" strike="noStrike" dirty="0">
                <a:solidFill>
                  <a:srgbClr val="000000"/>
                </a:solidFill>
                <a:ea typeface="Hakgyoansim Jeomsimsigan B"/>
              </a:rPr>
              <a:t>보육실습 개요</a:t>
            </a:r>
            <a:endParaRPr lang="ko-KR" sz="3400" b="0" i="0" u="none" strike="noStrike" dirty="0">
              <a:solidFill>
                <a:srgbClr val="000000"/>
              </a:solidFill>
              <a:ea typeface="Hakgyoansim Jeomsimsigan B"/>
            </a:endParaRPr>
          </a:p>
        </p:txBody>
      </p:sp>
      <p:grpSp>
        <p:nvGrpSpPr>
          <p:cNvPr id="14" name="Group 14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5" name="TextBox 15"/>
          <p:cNvSpPr txBox="1"/>
          <p:nvPr/>
        </p:nvSpPr>
        <p:spPr>
          <a:xfrm>
            <a:off x="11158682" y="3835400"/>
            <a:ext cx="33401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3400" b="0" i="0" u="none" strike="noStrike" dirty="0">
                <a:solidFill>
                  <a:srgbClr val="000000"/>
                </a:solidFill>
                <a:ea typeface="Hakgyoansim Jeomsimsigan B"/>
              </a:rPr>
              <a:t>보육실습 계획</a:t>
            </a:r>
            <a:endParaRPr lang="ko-KR" sz="3400" b="0" i="0" u="none" strike="noStrike" dirty="0">
              <a:solidFill>
                <a:srgbClr val="000000"/>
              </a:solidFill>
              <a:ea typeface="Hakgyoansim Jeomsimsigan B"/>
            </a:endParaRPr>
          </a:p>
        </p:txBody>
      </p:sp>
      <p:grpSp>
        <p:nvGrpSpPr>
          <p:cNvPr id="17" name="Group 1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8" name="TextBox 18"/>
          <p:cNvSpPr txBox="1"/>
          <p:nvPr/>
        </p:nvSpPr>
        <p:spPr>
          <a:xfrm>
            <a:off x="4278745" y="5178243"/>
            <a:ext cx="35179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3400" b="0" i="0" u="none" strike="noStrike" dirty="0">
                <a:solidFill>
                  <a:srgbClr val="000000"/>
                </a:solidFill>
                <a:ea typeface="Hakgyoansim Jeomsimsigan B"/>
              </a:rPr>
              <a:t>보육실습생의 </a:t>
            </a:r>
            <a:r>
              <a:rPr lang="ko-KR" altLang="en-US" sz="3400" b="0" i="0" u="none" strike="noStrike" dirty="0" err="1">
                <a:solidFill>
                  <a:srgbClr val="000000"/>
                </a:solidFill>
                <a:ea typeface="Hakgyoansim Jeomsimsigan B"/>
              </a:rPr>
              <a:t>역활</a:t>
            </a:r>
            <a:endParaRPr lang="ko-KR" sz="3400" b="0" i="0" u="none" strike="noStrike" dirty="0">
              <a:solidFill>
                <a:srgbClr val="000000"/>
              </a:solidFill>
              <a:ea typeface="Hakgyoansim Jeomsimsigan B"/>
            </a:endParaRPr>
          </a:p>
        </p:txBody>
      </p: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21" name="TextBox 21"/>
          <p:cNvSpPr txBox="1"/>
          <p:nvPr/>
        </p:nvSpPr>
        <p:spPr>
          <a:xfrm>
            <a:off x="11124045" y="5178243"/>
            <a:ext cx="40259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3400" b="0" i="0" u="none" strike="noStrike">
                <a:solidFill>
                  <a:srgbClr val="000000"/>
                </a:solidFill>
                <a:ea typeface="Hakgyoansim Jeomsimsigan B"/>
              </a:rPr>
              <a:t>보육실습생의 근무태도</a:t>
            </a:r>
            <a:endParaRPr lang="ko-KR" sz="3400" b="0" i="0" u="none" strike="noStrike" dirty="0">
              <a:solidFill>
                <a:srgbClr val="000000"/>
              </a:solidFill>
              <a:ea typeface="Hakgyoansim Jeomsimsigan B"/>
            </a:endParaRPr>
          </a:p>
        </p:txBody>
      </p: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24" name="TextBox 24"/>
          <p:cNvSpPr txBox="1"/>
          <p:nvPr/>
        </p:nvSpPr>
        <p:spPr>
          <a:xfrm>
            <a:off x="4278745" y="6689543"/>
            <a:ext cx="3238500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3400" b="0" i="0" u="none" strike="noStrike" dirty="0">
                <a:solidFill>
                  <a:srgbClr val="000000"/>
                </a:solidFill>
                <a:ea typeface="Hakgyoansim Jeomsimsigan B"/>
              </a:rPr>
              <a:t>보육실습생의 윤리</a:t>
            </a:r>
            <a:endParaRPr lang="ko-KR" sz="3400" b="0" i="0" u="none" strike="noStrike" dirty="0">
              <a:solidFill>
                <a:srgbClr val="000000"/>
              </a:solidFill>
              <a:ea typeface="Hakgyoansim Jeomsimsigan B"/>
            </a:endParaRPr>
          </a:p>
        </p:txBody>
      </p:sp>
      <p:grpSp>
        <p:nvGrpSpPr>
          <p:cNvPr id="26" name="Group 2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27" name="TextBox 27"/>
          <p:cNvSpPr txBox="1"/>
          <p:nvPr/>
        </p:nvSpPr>
        <p:spPr>
          <a:xfrm>
            <a:off x="11124044" y="6689543"/>
            <a:ext cx="3654001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3400" b="0" i="0" u="none" strike="noStrike" dirty="0">
                <a:solidFill>
                  <a:srgbClr val="000000"/>
                </a:solidFill>
                <a:ea typeface="Hakgyoansim Jeomsimsigan B"/>
              </a:rPr>
              <a:t>어린이집의 일과 운영</a:t>
            </a:r>
            <a:endParaRPr lang="ko-KR" sz="3400" b="0" i="0" u="none" strike="noStrike" dirty="0">
              <a:solidFill>
                <a:srgbClr val="000000"/>
              </a:solidFill>
              <a:ea typeface="Hakgyoansim Jeomsimsigan B"/>
            </a:endParaRPr>
          </a:p>
        </p:txBody>
      </p:sp>
      <p:grpSp>
        <p:nvGrpSpPr>
          <p:cNvPr id="29" name="Group 2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0" name="Picture 3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500000">
            <a:off x="3344583" y="3874518"/>
            <a:ext cx="673100" cy="673100"/>
          </a:xfrm>
          <a:prstGeom prst="rect">
            <a:avLst/>
          </a:prstGeom>
        </p:spPr>
      </p:pic>
      <p:pic>
        <p:nvPicPr>
          <p:cNvPr id="31" name="Picture 3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57283" y="3899918"/>
            <a:ext cx="647700" cy="647700"/>
          </a:xfrm>
          <a:prstGeom prst="rect">
            <a:avLst/>
          </a:prstGeom>
        </p:spPr>
      </p:pic>
      <p:sp>
        <p:nvSpPr>
          <p:cNvPr id="32" name="TextBox 32"/>
          <p:cNvSpPr txBox="1"/>
          <p:nvPr/>
        </p:nvSpPr>
        <p:spPr>
          <a:xfrm>
            <a:off x="3395383" y="3950718"/>
            <a:ext cx="5842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FFFFF"/>
                </a:solidFill>
                <a:latin typeface="Hakgyoansim Jeomsimsigan B"/>
              </a:rPr>
              <a:t>1</a:t>
            </a:r>
          </a:p>
        </p:txBody>
      </p:sp>
      <p:grpSp>
        <p:nvGrpSpPr>
          <p:cNvPr id="33" name="Group 3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4" name="Picture 3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500000">
            <a:off x="10120170" y="3813601"/>
            <a:ext cx="673100" cy="673100"/>
          </a:xfrm>
          <a:prstGeom prst="rect">
            <a:avLst/>
          </a:prstGeom>
        </p:spPr>
      </p:pic>
      <p:pic>
        <p:nvPicPr>
          <p:cNvPr id="35" name="Picture 3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32870" y="3839001"/>
            <a:ext cx="647700" cy="647700"/>
          </a:xfrm>
          <a:prstGeom prst="rect">
            <a:avLst/>
          </a:prstGeom>
        </p:spPr>
      </p:pic>
      <p:sp>
        <p:nvSpPr>
          <p:cNvPr id="36" name="TextBox 36"/>
          <p:cNvSpPr txBox="1"/>
          <p:nvPr/>
        </p:nvSpPr>
        <p:spPr>
          <a:xfrm>
            <a:off x="10170970" y="3889801"/>
            <a:ext cx="5842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FFFFF"/>
                </a:solidFill>
                <a:latin typeface="Hakgyoansim Jeomsimsigan B"/>
              </a:rPr>
              <a:t>2</a:t>
            </a:r>
          </a:p>
        </p:txBody>
      </p:sp>
      <p:grpSp>
        <p:nvGrpSpPr>
          <p:cNvPr id="37" name="Group 3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38" name="Picture 3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500000">
            <a:off x="3309946" y="5204661"/>
            <a:ext cx="673100" cy="673100"/>
          </a:xfrm>
          <a:prstGeom prst="rect">
            <a:avLst/>
          </a:prstGeom>
        </p:spPr>
      </p:pic>
      <p:pic>
        <p:nvPicPr>
          <p:cNvPr id="39" name="Picture 3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22646" y="5230061"/>
            <a:ext cx="647700" cy="647700"/>
          </a:xfrm>
          <a:prstGeom prst="rect">
            <a:avLst/>
          </a:prstGeom>
        </p:spPr>
      </p:pic>
      <p:sp>
        <p:nvSpPr>
          <p:cNvPr id="40" name="TextBox 40"/>
          <p:cNvSpPr txBox="1"/>
          <p:nvPr/>
        </p:nvSpPr>
        <p:spPr>
          <a:xfrm>
            <a:off x="3360746" y="5280861"/>
            <a:ext cx="5842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FFFFF"/>
                </a:solidFill>
                <a:latin typeface="Hakgyoansim Jeomsimsigan B"/>
              </a:rPr>
              <a:t>3</a:t>
            </a:r>
          </a:p>
        </p:txBody>
      </p:sp>
      <p:grpSp>
        <p:nvGrpSpPr>
          <p:cNvPr id="41" name="Group 41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42" name="Picture 4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500000">
            <a:off x="10085533" y="5143744"/>
            <a:ext cx="673100" cy="673100"/>
          </a:xfrm>
          <a:prstGeom prst="rect">
            <a:avLst/>
          </a:prstGeom>
        </p:spPr>
      </p:pic>
      <p:pic>
        <p:nvPicPr>
          <p:cNvPr id="43" name="Picture 4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98233" y="5169144"/>
            <a:ext cx="647700" cy="647700"/>
          </a:xfrm>
          <a:prstGeom prst="rect">
            <a:avLst/>
          </a:prstGeom>
        </p:spPr>
      </p:pic>
      <p:sp>
        <p:nvSpPr>
          <p:cNvPr id="44" name="TextBox 44"/>
          <p:cNvSpPr txBox="1"/>
          <p:nvPr/>
        </p:nvSpPr>
        <p:spPr>
          <a:xfrm>
            <a:off x="10136333" y="5219944"/>
            <a:ext cx="5842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FFFFF"/>
                </a:solidFill>
                <a:latin typeface="Hakgyoansim Jeomsimsigan B"/>
              </a:rPr>
              <a:t>4</a:t>
            </a:r>
          </a:p>
        </p:txBody>
      </p:sp>
      <p:grpSp>
        <p:nvGrpSpPr>
          <p:cNvPr id="45" name="Group 45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46" name="Picture 4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500000">
            <a:off x="3309946" y="6703261"/>
            <a:ext cx="673100" cy="673100"/>
          </a:xfrm>
          <a:prstGeom prst="rect">
            <a:avLst/>
          </a:prstGeom>
        </p:spPr>
      </p:pic>
      <p:pic>
        <p:nvPicPr>
          <p:cNvPr id="47" name="Picture 4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22646" y="6715961"/>
            <a:ext cx="647700" cy="647700"/>
          </a:xfrm>
          <a:prstGeom prst="rect">
            <a:avLst/>
          </a:prstGeom>
        </p:spPr>
      </p:pic>
      <p:sp>
        <p:nvSpPr>
          <p:cNvPr id="48" name="TextBox 48"/>
          <p:cNvSpPr txBox="1"/>
          <p:nvPr/>
        </p:nvSpPr>
        <p:spPr>
          <a:xfrm>
            <a:off x="3360746" y="6766761"/>
            <a:ext cx="5842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FFFFF"/>
                </a:solidFill>
                <a:latin typeface="Hakgyoansim Jeomsimsigan B"/>
              </a:rPr>
              <a:t>5</a:t>
            </a:r>
          </a:p>
        </p:txBody>
      </p:sp>
      <p:grpSp>
        <p:nvGrpSpPr>
          <p:cNvPr id="49" name="Group 4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50" name="Picture 5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500000">
            <a:off x="10085533" y="6642344"/>
            <a:ext cx="673100" cy="673100"/>
          </a:xfrm>
          <a:prstGeom prst="rect">
            <a:avLst/>
          </a:prstGeom>
        </p:spPr>
      </p:pic>
      <p:pic>
        <p:nvPicPr>
          <p:cNvPr id="51" name="Picture 5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098233" y="6655044"/>
            <a:ext cx="647700" cy="647700"/>
          </a:xfrm>
          <a:prstGeom prst="rect">
            <a:avLst/>
          </a:prstGeom>
        </p:spPr>
      </p:pic>
      <p:sp>
        <p:nvSpPr>
          <p:cNvPr id="52" name="TextBox 52"/>
          <p:cNvSpPr txBox="1"/>
          <p:nvPr/>
        </p:nvSpPr>
        <p:spPr>
          <a:xfrm>
            <a:off x="10136333" y="6705844"/>
            <a:ext cx="5842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b="0" i="0" u="none" strike="noStrike">
                <a:solidFill>
                  <a:srgbClr val="FFFFFF"/>
                </a:solidFill>
                <a:latin typeface="Hakgyoansim Jeomsimsigan B"/>
              </a:rPr>
              <a:t>6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5850286" y="1681731"/>
            <a:ext cx="6223000" cy="1689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9500" b="1" i="0" u="none" strike="noStrike">
                <a:solidFill>
                  <a:srgbClr val="000000"/>
                </a:solidFill>
                <a:latin typeface="Hakgyoansim Jeomsimsigan B"/>
              </a:rPr>
              <a:t>Contents</a:t>
            </a:r>
          </a:p>
        </p:txBody>
      </p:sp>
      <p:sp>
        <p:nvSpPr>
          <p:cNvPr id="54" name="TextBox 24">
            <a:extLst>
              <a:ext uri="{FF2B5EF4-FFF2-40B4-BE49-F238E27FC236}">
                <a16:creationId xmlns:a16="http://schemas.microsoft.com/office/drawing/2014/main" id="{83E742B3-6286-664B-5436-17B132A9B2C4}"/>
              </a:ext>
            </a:extLst>
          </p:cNvPr>
          <p:cNvSpPr txBox="1"/>
          <p:nvPr/>
        </p:nvSpPr>
        <p:spPr>
          <a:xfrm>
            <a:off x="4314536" y="8093501"/>
            <a:ext cx="5134263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3400" b="0" i="0" u="none" strike="noStrike" dirty="0">
                <a:solidFill>
                  <a:srgbClr val="000000"/>
                </a:solidFill>
                <a:ea typeface="Hakgyoansim Jeomsimsigan B"/>
              </a:rPr>
              <a:t>관찰 실습의 내용 및 보육일지</a:t>
            </a:r>
            <a:endParaRPr lang="ko-KR" sz="3400" b="0" i="0" u="none" strike="noStrike" dirty="0">
              <a:solidFill>
                <a:srgbClr val="000000"/>
              </a:solidFill>
              <a:ea typeface="Hakgyoansim Jeomsimsigan B"/>
            </a:endParaRPr>
          </a:p>
        </p:txBody>
      </p:sp>
      <p:sp>
        <p:nvSpPr>
          <p:cNvPr id="55" name="TextBox 27">
            <a:extLst>
              <a:ext uri="{FF2B5EF4-FFF2-40B4-BE49-F238E27FC236}">
                <a16:creationId xmlns:a16="http://schemas.microsoft.com/office/drawing/2014/main" id="{D4CBE123-96E9-3F6E-039C-BCE95C27FD0E}"/>
              </a:ext>
            </a:extLst>
          </p:cNvPr>
          <p:cNvSpPr txBox="1"/>
          <p:nvPr/>
        </p:nvSpPr>
        <p:spPr>
          <a:xfrm>
            <a:off x="11159836" y="8093501"/>
            <a:ext cx="3654001" cy="6096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9600"/>
              </a:lnSpc>
            </a:pPr>
            <a:r>
              <a:rPr lang="ko-KR" altLang="en-US" sz="3400" b="0" i="0" u="none" strike="noStrike" dirty="0">
                <a:solidFill>
                  <a:srgbClr val="000000"/>
                </a:solidFill>
                <a:ea typeface="Hakgyoansim Jeomsimsigan B"/>
              </a:rPr>
              <a:t>보육실습의 평가</a:t>
            </a:r>
            <a:endParaRPr lang="ko-KR" sz="3400" b="0" i="0" u="none" strike="noStrike" dirty="0">
              <a:solidFill>
                <a:srgbClr val="000000"/>
              </a:solidFill>
              <a:ea typeface="Hakgyoansim Jeomsimsigan B"/>
            </a:endParaRPr>
          </a:p>
        </p:txBody>
      </p:sp>
      <p:pic>
        <p:nvPicPr>
          <p:cNvPr id="56" name="Picture 46">
            <a:extLst>
              <a:ext uri="{FF2B5EF4-FFF2-40B4-BE49-F238E27FC236}">
                <a16:creationId xmlns:a16="http://schemas.microsoft.com/office/drawing/2014/main" id="{5292E0C6-5DC0-1048-B455-DFB901AC545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500000">
            <a:off x="3345738" y="8107219"/>
            <a:ext cx="673100" cy="673100"/>
          </a:xfrm>
          <a:prstGeom prst="rect">
            <a:avLst/>
          </a:prstGeom>
        </p:spPr>
      </p:pic>
      <p:pic>
        <p:nvPicPr>
          <p:cNvPr id="57" name="Picture 47">
            <a:extLst>
              <a:ext uri="{FF2B5EF4-FFF2-40B4-BE49-F238E27FC236}">
                <a16:creationId xmlns:a16="http://schemas.microsoft.com/office/drawing/2014/main" id="{52E06334-C3CC-C83D-0C2B-EB16EFD78CA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58438" y="8119919"/>
            <a:ext cx="647700" cy="647700"/>
          </a:xfrm>
          <a:prstGeom prst="rect">
            <a:avLst/>
          </a:prstGeom>
        </p:spPr>
      </p:pic>
      <p:sp>
        <p:nvSpPr>
          <p:cNvPr id="58" name="TextBox 48">
            <a:extLst>
              <a:ext uri="{FF2B5EF4-FFF2-40B4-BE49-F238E27FC236}">
                <a16:creationId xmlns:a16="http://schemas.microsoft.com/office/drawing/2014/main" id="{DB7DECBE-3078-DAEC-50CC-C48E1AEEC6B1}"/>
              </a:ext>
            </a:extLst>
          </p:cNvPr>
          <p:cNvSpPr txBox="1"/>
          <p:nvPr/>
        </p:nvSpPr>
        <p:spPr>
          <a:xfrm>
            <a:off x="3396538" y="8170719"/>
            <a:ext cx="5842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dirty="0">
                <a:solidFill>
                  <a:srgbClr val="FFFFFF"/>
                </a:solidFill>
                <a:latin typeface="Hakgyoansim Jeomsimsigan B"/>
              </a:rPr>
              <a:t>7</a:t>
            </a:r>
            <a:endParaRPr lang="en-US" sz="2800" b="0" i="0" u="none" strike="noStrike" dirty="0">
              <a:solidFill>
                <a:srgbClr val="FFFFFF"/>
              </a:solidFill>
              <a:latin typeface="Hakgyoansim Jeomsimsigan B"/>
            </a:endParaRPr>
          </a:p>
        </p:txBody>
      </p:sp>
      <p:pic>
        <p:nvPicPr>
          <p:cNvPr id="59" name="Picture 50">
            <a:extLst>
              <a:ext uri="{FF2B5EF4-FFF2-40B4-BE49-F238E27FC236}">
                <a16:creationId xmlns:a16="http://schemas.microsoft.com/office/drawing/2014/main" id="{4108F410-31B7-2AA3-7ECF-5372DE08852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1500000">
            <a:off x="10121325" y="8046302"/>
            <a:ext cx="673100" cy="673100"/>
          </a:xfrm>
          <a:prstGeom prst="rect">
            <a:avLst/>
          </a:prstGeom>
        </p:spPr>
      </p:pic>
      <p:pic>
        <p:nvPicPr>
          <p:cNvPr id="60" name="Picture 51">
            <a:extLst>
              <a:ext uri="{FF2B5EF4-FFF2-40B4-BE49-F238E27FC236}">
                <a16:creationId xmlns:a16="http://schemas.microsoft.com/office/drawing/2014/main" id="{213251D4-615E-542B-2168-0891B48E791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134025" y="8059002"/>
            <a:ext cx="647700" cy="647700"/>
          </a:xfrm>
          <a:prstGeom prst="rect">
            <a:avLst/>
          </a:prstGeom>
        </p:spPr>
      </p:pic>
      <p:sp>
        <p:nvSpPr>
          <p:cNvPr id="61" name="TextBox 52">
            <a:extLst>
              <a:ext uri="{FF2B5EF4-FFF2-40B4-BE49-F238E27FC236}">
                <a16:creationId xmlns:a16="http://schemas.microsoft.com/office/drawing/2014/main" id="{64C06F80-F3B6-B4F0-85E2-3A1EAD8E2CD5}"/>
              </a:ext>
            </a:extLst>
          </p:cNvPr>
          <p:cNvSpPr txBox="1"/>
          <p:nvPr/>
        </p:nvSpPr>
        <p:spPr>
          <a:xfrm>
            <a:off x="10172125" y="8109802"/>
            <a:ext cx="584200" cy="4953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2800" dirty="0">
                <a:solidFill>
                  <a:srgbClr val="FFFFFF"/>
                </a:solidFill>
                <a:latin typeface="Hakgyoansim Jeomsimsigan B"/>
              </a:rPr>
              <a:t>8</a:t>
            </a:r>
            <a:endParaRPr lang="en-US" sz="2800" b="0" i="0" u="none" strike="noStrike" dirty="0">
              <a:solidFill>
                <a:srgbClr val="FFFFFF"/>
              </a:solidFill>
              <a:latin typeface="Hakgyoansim Jeomsimsigan B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18815" y="949501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43485" y="949501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310085" y="949501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5" name="TextBox 35"/>
          <p:cNvSpPr txBox="1"/>
          <p:nvPr/>
        </p:nvSpPr>
        <p:spPr>
          <a:xfrm>
            <a:off x="6360968" y="1054100"/>
            <a:ext cx="6669232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5449"/>
              </a:lnSpc>
            </a:pPr>
            <a:r>
              <a:rPr lang="ko-KR" altLang="en-US" sz="8000" b="1" i="0" u="none" strike="noStrike" dirty="0">
                <a:solidFill>
                  <a:srgbClr val="000000"/>
                </a:solidFill>
                <a:ea typeface="Hakgyoansim Jeomsimsigan B"/>
              </a:rPr>
              <a:t>보육실습의</a:t>
            </a:r>
            <a:r>
              <a:rPr lang="en-US" sz="8000" b="1" i="0" u="none" strike="noStrike" dirty="0">
                <a:solidFill>
                  <a:srgbClr val="000000"/>
                </a:solidFill>
                <a:latin typeface="Hakgyoansim Jeomsimsigan B"/>
              </a:rPr>
              <a:t> </a:t>
            </a:r>
            <a:r>
              <a:rPr lang="ko-KR" altLang="en-US" sz="8000" b="1" i="0" u="none" strike="noStrike" dirty="0">
                <a:solidFill>
                  <a:srgbClr val="3A6C2F"/>
                </a:solidFill>
                <a:ea typeface="Hakgyoansim Jeomsimsigan B"/>
              </a:rPr>
              <a:t>개요</a:t>
            </a:r>
            <a:endParaRPr lang="en-US" sz="8000" b="1" i="0" u="none" strike="noStrike" dirty="0">
              <a:solidFill>
                <a:srgbClr val="3A6C2F"/>
              </a:solidFill>
              <a:latin typeface="Hakgyoansim Jeomsimsigan B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BF312848-DA3B-193B-9A67-685A181E768B}"/>
              </a:ext>
            </a:extLst>
          </p:cNvPr>
          <p:cNvSpPr/>
          <p:nvPr/>
        </p:nvSpPr>
        <p:spPr>
          <a:xfrm>
            <a:off x="1335578" y="4204868"/>
            <a:ext cx="7253433" cy="314870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2800" b="1" dirty="0">
                <a:solidFill>
                  <a:schemeClr val="tx1"/>
                </a:solidFill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</a:rPr>
              <a:t>향후 어린이집 교사가 되기 위해 보육교사 자격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    </a:t>
            </a:r>
            <a:r>
              <a:rPr lang="ko-KR" altLang="en-US" sz="2400" b="1" dirty="0">
                <a:solidFill>
                  <a:schemeClr val="tx1"/>
                </a:solidFill>
              </a:rPr>
              <a:t>관련 교과목을 이수하고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보육교사가 되고자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  </a:t>
            </a:r>
            <a:r>
              <a:rPr lang="ko-KR" altLang="en-US" sz="2400" b="1" dirty="0">
                <a:solidFill>
                  <a:schemeClr val="tx1"/>
                </a:solidFill>
              </a:rPr>
              <a:t> 준비하는 학생이 어린이집 현장에서 예비보육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   </a:t>
            </a:r>
            <a:r>
              <a:rPr lang="ko-KR" altLang="en-US" sz="2400" b="1" dirty="0">
                <a:solidFill>
                  <a:schemeClr val="tx1"/>
                </a:solidFill>
              </a:rPr>
              <a:t>교사의 역할을 직접 경험해 보는 전 과정을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   </a:t>
            </a:r>
            <a:r>
              <a:rPr lang="ko-KR" altLang="en-US" sz="2400" b="1" dirty="0">
                <a:solidFill>
                  <a:schemeClr val="tx1"/>
                </a:solidFill>
              </a:rPr>
              <a:t>말한다</a:t>
            </a:r>
            <a:endParaRPr lang="en-US" altLang="ko-KR" sz="2400" b="1" dirty="0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1591715" y="3448834"/>
            <a:ext cx="3370579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/>
              <a:t>1) </a:t>
            </a:r>
            <a:r>
              <a:rPr lang="ko-KR" altLang="en-US" sz="2800" b="1" dirty="0"/>
              <a:t>보육실습의 목적</a:t>
            </a:r>
            <a:endParaRPr lang="en-US" altLang="ko-KR" sz="2800" b="1" dirty="0"/>
          </a:p>
        </p:txBody>
      </p:sp>
      <p:sp>
        <p:nvSpPr>
          <p:cNvPr id="38" name="타원 37">
            <a:extLst>
              <a:ext uri="{FF2B5EF4-FFF2-40B4-BE49-F238E27FC236}">
                <a16:creationId xmlns:a16="http://schemas.microsoft.com/office/drawing/2014/main" id="{38C80E4B-8801-6446-0BA5-5173AC00BD52}"/>
              </a:ext>
            </a:extLst>
          </p:cNvPr>
          <p:cNvSpPr/>
          <p:nvPr/>
        </p:nvSpPr>
        <p:spPr>
          <a:xfrm>
            <a:off x="336286" y="1429822"/>
            <a:ext cx="1667320" cy="1750979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</a:rPr>
              <a:t>보육실습</a:t>
            </a:r>
            <a:endParaRPr lang="ko-KR" altLang="en-US" sz="28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56497105-4160-D787-CB12-C734AE3CFA89}"/>
              </a:ext>
            </a:extLst>
          </p:cNvPr>
          <p:cNvSpPr txBox="1"/>
          <p:nvPr/>
        </p:nvSpPr>
        <p:spPr>
          <a:xfrm>
            <a:off x="9525000" y="3442911"/>
            <a:ext cx="3370579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/>
              <a:t>2) </a:t>
            </a:r>
            <a:r>
              <a:rPr lang="ko-KR" altLang="en-US" sz="2800" b="1" dirty="0"/>
              <a:t>보육실습의 의의</a:t>
            </a:r>
            <a:endParaRPr lang="en-US" altLang="ko-KR" sz="2800" b="1" dirty="0"/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21C5322E-C3AC-1A6A-8226-921040B7EA3F}"/>
              </a:ext>
            </a:extLst>
          </p:cNvPr>
          <p:cNvSpPr/>
          <p:nvPr/>
        </p:nvSpPr>
        <p:spPr>
          <a:xfrm>
            <a:off x="9179285" y="4204868"/>
            <a:ext cx="7924800" cy="369610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b="1" dirty="0">
              <a:solidFill>
                <a:schemeClr val="tx1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어린이집과 부모</a:t>
            </a:r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지역사회와의 연계에 대한 이해를 높이는 기회를 갖는다</a:t>
            </a:r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영유아에게 미치는 사회현상</a:t>
            </a:r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보육정책</a:t>
            </a:r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부모교육 등에 관심을 가질 수 있다</a:t>
            </a:r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 err="1">
                <a:solidFill>
                  <a:schemeClr val="tx1"/>
                </a:solidFill>
                <a:latin typeface="+mn-ea"/>
              </a:rPr>
              <a:t>예비보육교사로서의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 역할과 자질에 대해 자신을 평가해 보는 기회를 가진다</a:t>
            </a:r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.</a:t>
            </a:r>
            <a:endParaRPr lang="ko-KR" altLang="en-US" sz="2400" b="1" dirty="0">
              <a:solidFill>
                <a:schemeClr val="tx1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 </a:t>
            </a:r>
            <a:endParaRPr lang="en-US" altLang="ko-KR" sz="2400" b="1" dirty="0">
              <a:solidFill>
                <a:schemeClr val="tx1"/>
              </a:solidFill>
              <a:latin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BF312848-DA3B-193B-9A67-685A181E768B}"/>
              </a:ext>
            </a:extLst>
          </p:cNvPr>
          <p:cNvSpPr/>
          <p:nvPr/>
        </p:nvSpPr>
        <p:spPr>
          <a:xfrm>
            <a:off x="763673" y="2618468"/>
            <a:ext cx="15784427" cy="5841964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2400" b="1" dirty="0">
                <a:solidFill>
                  <a:schemeClr val="tx1"/>
                </a:solidFill>
              </a:rPr>
              <a:t>제</a:t>
            </a:r>
            <a:r>
              <a:rPr lang="en-US" altLang="ko-KR" sz="2400" b="1" dirty="0">
                <a:solidFill>
                  <a:schemeClr val="tx1"/>
                </a:solidFill>
              </a:rPr>
              <a:t>4</a:t>
            </a:r>
            <a:r>
              <a:rPr lang="ko-KR" altLang="en-US" sz="2400" b="1" dirty="0">
                <a:solidFill>
                  <a:schemeClr val="tx1"/>
                </a:solidFill>
              </a:rPr>
              <a:t>차 표준보육과정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누리과정</a:t>
            </a:r>
            <a:r>
              <a:rPr lang="en-US" altLang="ko-KR" sz="2400" b="1" dirty="0">
                <a:solidFill>
                  <a:schemeClr val="tx1"/>
                </a:solidFill>
              </a:rPr>
              <a:t>)</a:t>
            </a:r>
            <a:r>
              <a:rPr lang="ko-KR" altLang="en-US" sz="2400" b="1" dirty="0">
                <a:solidFill>
                  <a:schemeClr val="tx1"/>
                </a:solidFill>
              </a:rPr>
              <a:t>의 영역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 err="1">
                <a:solidFill>
                  <a:schemeClr val="tx1"/>
                </a:solidFill>
              </a:rPr>
              <a:t>내용범주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내용을 숙지한다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2400" b="1" dirty="0">
                <a:solidFill>
                  <a:schemeClr val="tx1"/>
                </a:solidFill>
              </a:rPr>
              <a:t>놀이중심 보육계획안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연간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월간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주간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일일</a:t>
            </a:r>
            <a:r>
              <a:rPr lang="en-US" altLang="ko-KR" sz="2400" b="1" dirty="0">
                <a:solidFill>
                  <a:schemeClr val="tx1"/>
                </a:solidFill>
              </a:rPr>
              <a:t>)</a:t>
            </a:r>
            <a:r>
              <a:rPr lang="ko-KR" altLang="en-US" sz="2400" b="1" dirty="0">
                <a:solidFill>
                  <a:schemeClr val="tx1"/>
                </a:solidFill>
              </a:rPr>
              <a:t>의 사례들을 숙지한다</a:t>
            </a:r>
            <a:r>
              <a:rPr lang="en-US" altLang="ko-KR" sz="2400" b="1" dirty="0">
                <a:solidFill>
                  <a:schemeClr val="tx1"/>
                </a:solidFill>
              </a:rPr>
              <a:t>(2019 </a:t>
            </a:r>
            <a:r>
              <a:rPr lang="ko-KR" altLang="en-US" sz="2400" b="1" dirty="0">
                <a:solidFill>
                  <a:schemeClr val="tx1"/>
                </a:solidFill>
              </a:rPr>
              <a:t>개정 누리과정 놀이이해자료 참고</a:t>
            </a:r>
            <a:r>
              <a:rPr lang="en-US" altLang="ko-KR" sz="2400" b="1" dirty="0">
                <a:solidFill>
                  <a:schemeClr val="tx1"/>
                </a:solidFill>
              </a:rPr>
              <a:t>). 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2400" b="1" dirty="0">
                <a:solidFill>
                  <a:schemeClr val="tx1"/>
                </a:solidFill>
              </a:rPr>
              <a:t>보육실습일지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관찰기록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놀이중심 보육계획안 작성 및 평가 기록 등 작성방법과 유의점을 확인한다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2400" b="1" dirty="0">
                <a:solidFill>
                  <a:schemeClr val="tx1"/>
                </a:solidFill>
              </a:rPr>
              <a:t>어린이집의 다양한 일과운영의 편성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계획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실행 및 평가의 전반적 운영과정을</a:t>
            </a:r>
            <a:r>
              <a:rPr lang="en-US" altLang="ko-KR" sz="2400" b="1" dirty="0">
                <a:solidFill>
                  <a:schemeClr val="tx1"/>
                </a:solidFill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</a:rPr>
              <a:t>숙지한다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ko-KR" altLang="en-US" sz="2400" b="1" dirty="0">
                <a:solidFill>
                  <a:schemeClr val="tx1"/>
                </a:solidFill>
              </a:rPr>
              <a:t>영유아의 기본생활지도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건강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영양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안전 및 위생에 대한 기본 정보를 알고 실습생이 담당할 수 있는 범위에 대해 서로 논의해 본다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ko-KR" altLang="en-US" sz="2400" b="1" dirty="0">
              <a:solidFill>
                <a:schemeClr val="tx1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58531D8-A07D-2361-51FD-18317CCB6CB8}"/>
              </a:ext>
            </a:extLst>
          </p:cNvPr>
          <p:cNvSpPr txBox="1"/>
          <p:nvPr/>
        </p:nvSpPr>
        <p:spPr>
          <a:xfrm>
            <a:off x="1149926" y="1826568"/>
            <a:ext cx="5708073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3) </a:t>
            </a:r>
            <a:r>
              <a:rPr lang="ko-KR" altLang="en-US" sz="2800" b="1" dirty="0"/>
              <a:t>보육실습을 위한 기초 내용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2583856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BF312848-DA3B-193B-9A67-685A181E768B}"/>
              </a:ext>
            </a:extLst>
          </p:cNvPr>
          <p:cNvSpPr/>
          <p:nvPr/>
        </p:nvSpPr>
        <p:spPr>
          <a:xfrm>
            <a:off x="791382" y="2618469"/>
            <a:ext cx="15784427" cy="561113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2400" b="1" dirty="0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1019810" y="1862435"/>
            <a:ext cx="4695190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4) </a:t>
            </a:r>
            <a:r>
              <a:rPr lang="ko-KR" altLang="en-US" sz="2800" b="1" dirty="0"/>
              <a:t>보육실습 실시</a:t>
            </a:r>
            <a:r>
              <a:rPr lang="en-US" altLang="ko-KR" sz="2800" b="1" dirty="0"/>
              <a:t>(6</a:t>
            </a:r>
            <a:r>
              <a:rPr lang="ko-KR" altLang="en-US" sz="2800" b="1" dirty="0"/>
              <a:t>주</a:t>
            </a:r>
            <a:r>
              <a:rPr lang="en-US" altLang="ko-KR" sz="2800" b="1" dirty="0"/>
              <a:t>)</a:t>
            </a:r>
          </a:p>
        </p:txBody>
      </p:sp>
      <p:sp>
        <p:nvSpPr>
          <p:cNvPr id="12" name="화살표: 오각형 11">
            <a:extLst>
              <a:ext uri="{FF2B5EF4-FFF2-40B4-BE49-F238E27FC236}">
                <a16:creationId xmlns:a16="http://schemas.microsoft.com/office/drawing/2014/main" id="{5EAE3331-895B-5057-F74A-EC49BD8A14CF}"/>
              </a:ext>
            </a:extLst>
          </p:cNvPr>
          <p:cNvSpPr/>
          <p:nvPr/>
        </p:nvSpPr>
        <p:spPr>
          <a:xfrm>
            <a:off x="3675577" y="3238500"/>
            <a:ext cx="3461247" cy="1820442"/>
          </a:xfrm>
          <a:prstGeom prst="homePlate">
            <a:avLst>
              <a:gd name="adj" fmla="val 0"/>
            </a:avLst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보육실습은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algn="ctr"/>
            <a:r>
              <a:rPr lang="en-US" altLang="ko-KR" sz="2400" b="1" dirty="0">
                <a:solidFill>
                  <a:schemeClr val="tx1"/>
                </a:solidFill>
              </a:rPr>
              <a:t>240</a:t>
            </a:r>
            <a:r>
              <a:rPr lang="ko-KR" altLang="en-US" sz="2400" b="1" dirty="0">
                <a:solidFill>
                  <a:schemeClr val="tx1"/>
                </a:solidFill>
              </a:rPr>
              <a:t>시간 </a:t>
            </a:r>
            <a:r>
              <a:rPr lang="en-US" altLang="ko-KR" sz="2400" b="1" dirty="0">
                <a:solidFill>
                  <a:schemeClr val="tx1"/>
                </a:solidFill>
              </a:rPr>
              <a:t>6</a:t>
            </a:r>
            <a:r>
              <a:rPr lang="ko-KR" altLang="en-US" sz="2400" b="1" dirty="0">
                <a:solidFill>
                  <a:schemeClr val="tx1"/>
                </a:solidFill>
              </a:rPr>
              <a:t>주간 실시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4" name="화살표: 오각형 13">
            <a:extLst>
              <a:ext uri="{FF2B5EF4-FFF2-40B4-BE49-F238E27FC236}">
                <a16:creationId xmlns:a16="http://schemas.microsoft.com/office/drawing/2014/main" id="{C80221D2-386B-A8C9-35A9-520FCFF676B2}"/>
              </a:ext>
            </a:extLst>
          </p:cNvPr>
          <p:cNvSpPr/>
          <p:nvPr/>
        </p:nvSpPr>
        <p:spPr>
          <a:xfrm>
            <a:off x="11068048" y="3238500"/>
            <a:ext cx="3022023" cy="1696323"/>
          </a:xfrm>
          <a:prstGeom prst="homePlate">
            <a:avLst>
              <a:gd name="adj" fmla="val 0"/>
            </a:avLst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이 기간 동안 보육실습에 대한 목적과 목표를 달성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5" name="화살표: 오각형 14">
            <a:extLst>
              <a:ext uri="{FF2B5EF4-FFF2-40B4-BE49-F238E27FC236}">
                <a16:creationId xmlns:a16="http://schemas.microsoft.com/office/drawing/2014/main" id="{738A2C2E-A9F4-6EB4-87E3-A568D622AC42}"/>
              </a:ext>
            </a:extLst>
          </p:cNvPr>
          <p:cNvSpPr/>
          <p:nvPr/>
        </p:nvSpPr>
        <p:spPr>
          <a:xfrm>
            <a:off x="11151177" y="5583657"/>
            <a:ext cx="3022023" cy="1998242"/>
          </a:xfrm>
          <a:prstGeom prst="homePlate">
            <a:avLst>
              <a:gd name="adj" fmla="val 0"/>
            </a:avLst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보육실습 담당교수의 보육실습기관 방문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실습생의 자기평가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7" name="화살표: 오각형 16">
            <a:extLst>
              <a:ext uri="{FF2B5EF4-FFF2-40B4-BE49-F238E27FC236}">
                <a16:creationId xmlns:a16="http://schemas.microsoft.com/office/drawing/2014/main" id="{AE15854F-DA74-DD9C-CDF8-9D123C897B1B}"/>
              </a:ext>
            </a:extLst>
          </p:cNvPr>
          <p:cNvSpPr/>
          <p:nvPr/>
        </p:nvSpPr>
        <p:spPr>
          <a:xfrm>
            <a:off x="3675577" y="5583656"/>
            <a:ext cx="3461247" cy="1998243"/>
          </a:xfrm>
          <a:prstGeom prst="homePlate">
            <a:avLst>
              <a:gd name="adj" fmla="val 0"/>
            </a:avLst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실습생 </a:t>
            </a:r>
            <a:r>
              <a:rPr lang="ko-KR" altLang="en-US" sz="2400" b="1" dirty="0" err="1">
                <a:solidFill>
                  <a:schemeClr val="tx1"/>
                </a:solidFill>
              </a:rPr>
              <a:t>평가회</a:t>
            </a:r>
            <a:r>
              <a:rPr lang="ko-KR" altLang="en-US" sz="2400" b="1" dirty="0">
                <a:solidFill>
                  <a:schemeClr val="tx1"/>
                </a:solidFill>
              </a:rPr>
              <a:t> 및 양성교육기관에서의 평가 등이 </a:t>
            </a:r>
            <a:r>
              <a:rPr lang="ko-KR" altLang="en-US" sz="2400" b="1" dirty="0" err="1">
                <a:solidFill>
                  <a:schemeClr val="tx1"/>
                </a:solidFill>
              </a:rPr>
              <a:t>이루어져야한다</a:t>
            </a:r>
            <a:endParaRPr lang="ko-KR" altLang="en-US" sz="2400" dirty="0">
              <a:solidFill>
                <a:schemeClr val="tx1"/>
              </a:solidFill>
            </a:endParaRPr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9CCB2D0A-700D-9C45-3D37-81C53B8F33AD}"/>
              </a:ext>
            </a:extLst>
          </p:cNvPr>
          <p:cNvSpPr/>
          <p:nvPr/>
        </p:nvSpPr>
        <p:spPr>
          <a:xfrm>
            <a:off x="8635510" y="3785315"/>
            <a:ext cx="933852" cy="75250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19" name="화살표: 아래쪽 18">
            <a:extLst>
              <a:ext uri="{FF2B5EF4-FFF2-40B4-BE49-F238E27FC236}">
                <a16:creationId xmlns:a16="http://schemas.microsoft.com/office/drawing/2014/main" id="{DE0505E3-D7FD-F3B4-0041-DDF573DFFB40}"/>
              </a:ext>
            </a:extLst>
          </p:cNvPr>
          <p:cNvSpPr/>
          <p:nvPr/>
        </p:nvSpPr>
        <p:spPr>
          <a:xfrm>
            <a:off x="12161667" y="5019707"/>
            <a:ext cx="680931" cy="524715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  <p:sp>
        <p:nvSpPr>
          <p:cNvPr id="21" name="화살표: 왼쪽 20">
            <a:extLst>
              <a:ext uri="{FF2B5EF4-FFF2-40B4-BE49-F238E27FC236}">
                <a16:creationId xmlns:a16="http://schemas.microsoft.com/office/drawing/2014/main" id="{FD102755-719B-B066-E99C-B853F70FEB8B}"/>
              </a:ext>
            </a:extLst>
          </p:cNvPr>
          <p:cNvSpPr/>
          <p:nvPr/>
        </p:nvSpPr>
        <p:spPr>
          <a:xfrm>
            <a:off x="8635510" y="6052911"/>
            <a:ext cx="933852" cy="699162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/>
          </a:p>
        </p:txBody>
      </p:sp>
    </p:spTree>
    <p:extLst>
      <p:ext uri="{BB962C8B-B14F-4D97-AF65-F5344CB8AC3E}">
        <p14:creationId xmlns:p14="http://schemas.microsoft.com/office/powerpoint/2010/main" val="520829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BF312848-DA3B-193B-9A67-685A181E768B}"/>
              </a:ext>
            </a:extLst>
          </p:cNvPr>
          <p:cNvSpPr/>
          <p:nvPr/>
        </p:nvSpPr>
        <p:spPr>
          <a:xfrm>
            <a:off x="791382" y="2618469"/>
            <a:ext cx="15784427" cy="561113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2400" b="1" dirty="0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1019810" y="1862435"/>
            <a:ext cx="5838190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4) </a:t>
            </a:r>
            <a:r>
              <a:rPr lang="ko-KR" altLang="en-US" sz="2800" b="1" dirty="0"/>
              <a:t>보육실습 실시</a:t>
            </a:r>
            <a:r>
              <a:rPr lang="en-US" altLang="ko-KR" sz="2800" b="1" dirty="0"/>
              <a:t>(6</a:t>
            </a:r>
            <a:r>
              <a:rPr lang="ko-KR" altLang="en-US" sz="2800" b="1" dirty="0"/>
              <a:t>주</a:t>
            </a:r>
            <a:r>
              <a:rPr lang="en-US" altLang="ko-KR" sz="2800" b="1" dirty="0"/>
              <a:t>)- </a:t>
            </a:r>
            <a:r>
              <a:rPr lang="ko-KR" altLang="en-US" sz="2800" b="1" dirty="0"/>
              <a:t>운영모형</a:t>
            </a:r>
            <a:endParaRPr lang="en-US" altLang="ko-KR" sz="2800" b="1" dirty="0"/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948A4217-EEEE-FBC8-3776-8C78F30A1F1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95600" y="3077585"/>
            <a:ext cx="10912006" cy="4656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8310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1019810" y="1862435"/>
            <a:ext cx="5838190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4) </a:t>
            </a:r>
            <a:r>
              <a:rPr lang="ko-KR" altLang="en-US" sz="2800" b="1" dirty="0"/>
              <a:t>보육실습 실시</a:t>
            </a:r>
            <a:r>
              <a:rPr lang="en-US" altLang="ko-KR" sz="2800" b="1" dirty="0"/>
              <a:t>(6</a:t>
            </a:r>
            <a:r>
              <a:rPr lang="ko-KR" altLang="en-US" sz="2800" b="1" dirty="0"/>
              <a:t>주</a:t>
            </a:r>
            <a:r>
              <a:rPr lang="en-US" altLang="ko-KR" sz="2800" b="1" dirty="0"/>
              <a:t>)- </a:t>
            </a:r>
            <a:r>
              <a:rPr lang="ko-KR" altLang="en-US" sz="2800" b="1" dirty="0" err="1"/>
              <a:t>내용예시</a:t>
            </a:r>
            <a:endParaRPr lang="en-US" altLang="ko-KR" sz="2800" b="1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1BC65654-36CD-8B54-E81D-4B2480177BD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14400" y="2595575"/>
            <a:ext cx="13030200" cy="4224325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E01D10D8-406F-4AA1-72CC-29EF858AD42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2109" y="6819900"/>
            <a:ext cx="13030200" cy="1808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361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BF312848-DA3B-193B-9A67-685A181E768B}"/>
              </a:ext>
            </a:extLst>
          </p:cNvPr>
          <p:cNvSpPr/>
          <p:nvPr/>
        </p:nvSpPr>
        <p:spPr>
          <a:xfrm>
            <a:off x="763673" y="2214014"/>
            <a:ext cx="15784427" cy="1915432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b="1" dirty="0">
                <a:solidFill>
                  <a:schemeClr val="tx1"/>
                </a:solidFill>
              </a:rPr>
              <a:t>실습 시작 당시 정원이 </a:t>
            </a:r>
            <a:r>
              <a:rPr lang="en-US" altLang="ko-KR" sz="2400" b="1" dirty="0">
                <a:solidFill>
                  <a:schemeClr val="tx1"/>
                </a:solidFill>
              </a:rPr>
              <a:t>15</a:t>
            </a:r>
            <a:r>
              <a:rPr lang="ko-KR" altLang="en-US" sz="2400" b="1" dirty="0">
                <a:solidFill>
                  <a:schemeClr val="tx1"/>
                </a:solidFill>
              </a:rPr>
              <a:t>명 이상의 어린이집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b="1" dirty="0">
                <a:solidFill>
                  <a:schemeClr val="tx1"/>
                </a:solidFill>
              </a:rPr>
              <a:t>평가결과 </a:t>
            </a:r>
            <a:r>
              <a:rPr lang="en-US" altLang="ko-KR" sz="2400" b="1" dirty="0">
                <a:solidFill>
                  <a:schemeClr val="tx1"/>
                </a:solidFill>
              </a:rPr>
              <a:t>A, B</a:t>
            </a:r>
            <a:r>
              <a:rPr lang="ko-KR" altLang="en-US" sz="2400" b="1" dirty="0">
                <a:solidFill>
                  <a:schemeClr val="tx1"/>
                </a:solidFill>
              </a:rPr>
              <a:t>등급 유지 어린이집 →  평가제 등급이 없어짐 </a:t>
            </a:r>
            <a:r>
              <a:rPr lang="en-US" altLang="ko-KR" sz="2400" b="1" dirty="0">
                <a:solidFill>
                  <a:schemeClr val="tx1"/>
                </a:solidFill>
              </a:rPr>
              <a:t>(2024</a:t>
            </a:r>
            <a:r>
              <a:rPr lang="ko-KR" altLang="en-US" sz="2400" b="1" dirty="0">
                <a:solidFill>
                  <a:schemeClr val="tx1"/>
                </a:solidFill>
              </a:rPr>
              <a:t>년 </a:t>
            </a:r>
            <a:r>
              <a:rPr lang="en-US" altLang="ko-KR" sz="2400" b="1" dirty="0">
                <a:solidFill>
                  <a:schemeClr val="tx1"/>
                </a:solidFill>
              </a:rPr>
              <a:t>6</a:t>
            </a:r>
            <a:r>
              <a:rPr lang="ko-KR" altLang="en-US" sz="2400" b="1" dirty="0">
                <a:solidFill>
                  <a:schemeClr val="tx1"/>
                </a:solidFill>
              </a:rPr>
              <a:t>월 이후</a:t>
            </a:r>
            <a:r>
              <a:rPr lang="en-US" altLang="ko-KR" sz="2400" b="1" dirty="0">
                <a:solidFill>
                  <a:schemeClr val="tx1"/>
                </a:solidFill>
              </a:rPr>
              <a:t>)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400" b="1" dirty="0" err="1">
                <a:solidFill>
                  <a:schemeClr val="tx1"/>
                </a:solidFill>
              </a:rPr>
              <a:t>방과후</a:t>
            </a:r>
            <a:r>
              <a:rPr lang="ko-KR" altLang="en-US" sz="2400" b="1" dirty="0">
                <a:solidFill>
                  <a:schemeClr val="tx1"/>
                </a:solidFill>
              </a:rPr>
              <a:t> 보육과정을 운영하는 유치원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1019810" y="1457980"/>
            <a:ext cx="3370579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5) </a:t>
            </a:r>
            <a:r>
              <a:rPr lang="ko-KR" altLang="en-US" sz="2800" b="1" dirty="0"/>
              <a:t>보육실습기관</a:t>
            </a:r>
            <a:endParaRPr lang="en-US" altLang="ko-KR" sz="2800" b="1" dirty="0"/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1970B6BC-A8C6-616B-75EF-D7D69697DD50}"/>
              </a:ext>
            </a:extLst>
          </p:cNvPr>
          <p:cNvSpPr/>
          <p:nvPr/>
        </p:nvSpPr>
        <p:spPr>
          <a:xfrm>
            <a:off x="763673" y="5118294"/>
            <a:ext cx="15784427" cy="368532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보육실습 지도교사 </a:t>
            </a:r>
            <a:r>
              <a:rPr lang="en-US" altLang="ko-KR" sz="2400" b="1" dirty="0">
                <a:solidFill>
                  <a:schemeClr val="tx1"/>
                </a:solidFill>
              </a:rPr>
              <a:t>1</a:t>
            </a:r>
            <a:r>
              <a:rPr lang="ko-KR" altLang="en-US" sz="2400" b="1" dirty="0">
                <a:solidFill>
                  <a:schemeClr val="tx1"/>
                </a:solidFill>
              </a:rPr>
              <a:t>인당 보육실습생을 </a:t>
            </a:r>
            <a:r>
              <a:rPr lang="en-US" altLang="ko-KR" sz="2400" b="1" dirty="0">
                <a:solidFill>
                  <a:schemeClr val="tx1"/>
                </a:solidFill>
              </a:rPr>
              <a:t>3</a:t>
            </a:r>
            <a:r>
              <a:rPr lang="ko-KR" altLang="en-US" sz="2400" b="1" dirty="0">
                <a:solidFill>
                  <a:schemeClr val="tx1"/>
                </a:solidFill>
              </a:rPr>
              <a:t>명 이내로 지도해야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보육교사 </a:t>
            </a:r>
            <a:r>
              <a:rPr lang="en-US" altLang="ko-KR" sz="2400" b="1" dirty="0">
                <a:solidFill>
                  <a:schemeClr val="tx1"/>
                </a:solidFill>
              </a:rPr>
              <a:t>1</a:t>
            </a:r>
            <a:r>
              <a:rPr lang="ko-KR" altLang="en-US" sz="2400" b="1" dirty="0">
                <a:solidFill>
                  <a:schemeClr val="tx1"/>
                </a:solidFill>
              </a:rPr>
              <a:t>급 자격을 소지한 원장은 보육실습 지도교사에 해당하지 않는다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* </a:t>
            </a:r>
            <a:r>
              <a:rPr lang="ko-KR" altLang="en-US" sz="2400" b="1" dirty="0">
                <a:solidFill>
                  <a:schemeClr val="tx1"/>
                </a:solidFill>
              </a:rPr>
              <a:t>단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다음에 해당하는 원장이 보육교사를 겸임하는 경우는 보육실습지도가 가능함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ko-KR" altLang="en-US" sz="2400" b="1" dirty="0">
                <a:solidFill>
                  <a:schemeClr val="tx1"/>
                </a:solidFill>
              </a:rPr>
              <a:t>보육정원 </a:t>
            </a:r>
            <a:r>
              <a:rPr lang="en-US" altLang="ko-KR" sz="2400" b="1" dirty="0">
                <a:solidFill>
                  <a:schemeClr val="tx1"/>
                </a:solidFill>
              </a:rPr>
              <a:t>20</a:t>
            </a:r>
            <a:r>
              <a:rPr lang="ko-KR" altLang="en-US" sz="2400" b="1" dirty="0">
                <a:solidFill>
                  <a:schemeClr val="tx1"/>
                </a:solidFill>
              </a:rPr>
              <a:t>인 이하 가정어린이집 원장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Tx/>
              <a:buChar char="-"/>
            </a:pPr>
            <a:r>
              <a:rPr lang="ko-KR" altLang="en-US" sz="2400" b="1" dirty="0" err="1">
                <a:solidFill>
                  <a:schemeClr val="tx1"/>
                </a:solidFill>
              </a:rPr>
              <a:t>시장ㆍ군수ㆍ구청장이</a:t>
            </a:r>
            <a:r>
              <a:rPr lang="ko-KR" altLang="en-US" sz="2400" b="1" dirty="0">
                <a:solidFill>
                  <a:schemeClr val="tx1"/>
                </a:solidFill>
              </a:rPr>
              <a:t> 특례를 인정한 정원 </a:t>
            </a:r>
            <a:r>
              <a:rPr lang="en-US" altLang="ko-KR" sz="2400" b="1" dirty="0">
                <a:solidFill>
                  <a:schemeClr val="tx1"/>
                </a:solidFill>
              </a:rPr>
              <a:t>21~30</a:t>
            </a:r>
            <a:r>
              <a:rPr lang="ko-KR" altLang="en-US" sz="2400" b="1" dirty="0">
                <a:solidFill>
                  <a:schemeClr val="tx1"/>
                </a:solidFill>
              </a:rPr>
              <a:t>인 어린이집 원장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     (</a:t>
            </a:r>
            <a:r>
              <a:rPr lang="ko-KR" altLang="en-US" sz="2400" b="1" dirty="0">
                <a:solidFill>
                  <a:schemeClr val="tx1"/>
                </a:solidFill>
              </a:rPr>
              <a:t>교사 채용의 어려움이 예상되는 </a:t>
            </a:r>
            <a:r>
              <a:rPr lang="ko-KR" altLang="en-US" sz="2400" b="1" dirty="0" err="1">
                <a:solidFill>
                  <a:schemeClr val="tx1"/>
                </a:solidFill>
              </a:rPr>
              <a:t>도서ㆍ벽지ㆍ농어촌</a:t>
            </a:r>
            <a:r>
              <a:rPr lang="ko-KR" altLang="en-US" sz="2400" b="1" dirty="0">
                <a:solidFill>
                  <a:schemeClr val="tx1"/>
                </a:solidFill>
              </a:rPr>
              <a:t> 지역에 있는 어린이집</a:t>
            </a:r>
            <a:r>
              <a:rPr lang="en-US" altLang="ko-KR" sz="2400" b="1" dirty="0">
                <a:solidFill>
                  <a:schemeClr val="tx1"/>
                </a:solidFill>
              </a:rPr>
              <a:t>)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A1E429E-6740-D109-2F40-F10784F8782B}"/>
              </a:ext>
            </a:extLst>
          </p:cNvPr>
          <p:cNvSpPr txBox="1"/>
          <p:nvPr/>
        </p:nvSpPr>
        <p:spPr>
          <a:xfrm>
            <a:off x="1019810" y="4362260"/>
            <a:ext cx="4009390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5) </a:t>
            </a:r>
            <a:r>
              <a:rPr lang="ko-KR" altLang="en-US" sz="2800" b="1" dirty="0"/>
              <a:t>보육실습 지도교사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34528732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5" name="TextBox 35"/>
          <p:cNvSpPr txBox="1"/>
          <p:nvPr/>
        </p:nvSpPr>
        <p:spPr>
          <a:xfrm>
            <a:off x="6360968" y="1054100"/>
            <a:ext cx="6669232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5449"/>
              </a:lnSpc>
            </a:pPr>
            <a:r>
              <a:rPr lang="ko-KR" altLang="en-US" sz="8000" b="1" i="0" u="none" strike="noStrike" dirty="0">
                <a:solidFill>
                  <a:srgbClr val="000000"/>
                </a:solidFill>
                <a:ea typeface="Hakgyoansim Jeomsimsigan B"/>
              </a:rPr>
              <a:t>보육실습의</a:t>
            </a:r>
            <a:r>
              <a:rPr lang="en-US" sz="8000" b="1" i="0" u="none" strike="noStrike" dirty="0">
                <a:solidFill>
                  <a:srgbClr val="000000"/>
                </a:solidFill>
                <a:latin typeface="Hakgyoansim Jeomsimsigan B"/>
              </a:rPr>
              <a:t> </a:t>
            </a:r>
            <a:r>
              <a:rPr lang="ko-KR" altLang="en-US" sz="8000" b="1" dirty="0">
                <a:solidFill>
                  <a:srgbClr val="3A6C2F"/>
                </a:solidFill>
                <a:latin typeface="Hakgyoansim Jeomsimsigan B"/>
                <a:ea typeface="Hakgyoansim Jeomsimsigan B"/>
              </a:rPr>
              <a:t>계획</a:t>
            </a:r>
            <a:endParaRPr lang="en-US" sz="8000" b="1" i="0" u="none" strike="noStrike" dirty="0">
              <a:solidFill>
                <a:srgbClr val="3A6C2F"/>
              </a:solidFill>
              <a:latin typeface="Hakgyoansim Jeomsimsigan B"/>
            </a:endParaRP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E318FEEB-8534-E1C7-7E90-8DB046A71E3C}"/>
              </a:ext>
            </a:extLst>
          </p:cNvPr>
          <p:cNvSpPr/>
          <p:nvPr/>
        </p:nvSpPr>
        <p:spPr>
          <a:xfrm>
            <a:off x="906655" y="4181121"/>
            <a:ext cx="16543145" cy="451166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보육실습 시행범위의 결정</a:t>
            </a:r>
            <a:r>
              <a:rPr lang="en-US" altLang="ko-KR" sz="2000" b="1" dirty="0">
                <a:solidFill>
                  <a:schemeClr val="tx1"/>
                </a:solidFill>
              </a:rPr>
              <a:t>(</a:t>
            </a:r>
            <a:r>
              <a:rPr lang="ko-KR" altLang="en-US" sz="2000" b="1" dirty="0">
                <a:solidFill>
                  <a:schemeClr val="tx1"/>
                </a:solidFill>
              </a:rPr>
              <a:t>시기</a:t>
            </a:r>
            <a:r>
              <a:rPr lang="en-US" altLang="ko-KR" sz="2000" b="1" dirty="0">
                <a:solidFill>
                  <a:schemeClr val="tx1"/>
                </a:solidFill>
              </a:rPr>
              <a:t>, </a:t>
            </a:r>
            <a:r>
              <a:rPr lang="ko-KR" altLang="en-US" sz="2000" b="1" dirty="0">
                <a:solidFill>
                  <a:schemeClr val="tx1"/>
                </a:solidFill>
              </a:rPr>
              <a:t>대상 학생의 선별 및 구체적 이해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실습기관 선정</a:t>
            </a:r>
            <a:r>
              <a:rPr lang="en-US" altLang="ko-KR" sz="2000" b="1" dirty="0">
                <a:solidFill>
                  <a:schemeClr val="tx1"/>
                </a:solidFill>
              </a:rPr>
              <a:t>(</a:t>
            </a:r>
            <a:r>
              <a:rPr lang="ko-KR" altLang="en-US" sz="2000" b="1" dirty="0">
                <a:solidFill>
                  <a:schemeClr val="tx1"/>
                </a:solidFill>
              </a:rPr>
              <a:t>보육실습기관 선정과 의뢰 및 협력관계 형성</a:t>
            </a:r>
            <a:r>
              <a:rPr lang="en-US" altLang="ko-KR" sz="2000" b="1" dirty="0">
                <a:solidFill>
                  <a:schemeClr val="tx1"/>
                </a:solidFill>
              </a:rPr>
              <a:t>)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000" b="1" dirty="0">
                <a:solidFill>
                  <a:schemeClr val="tx1"/>
                </a:solidFill>
              </a:rPr>
              <a:t> </a:t>
            </a:r>
            <a:r>
              <a:rPr lang="ko-KR" altLang="en-US" sz="2000" b="1" dirty="0">
                <a:solidFill>
                  <a:schemeClr val="tx1"/>
                </a:solidFill>
              </a:rPr>
              <a:t>실습생 배정 계획 수립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실습생 전체적 계획 수립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 실습생 사전지도 계획 수립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지도교수의 실습지 순회지도 계획 수립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보육실습 결과에 대한 실습생 개개인의 전체적인 평가 계획 수립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실습 후의 추후지도 계획 수립</a:t>
            </a:r>
            <a:endParaRPr lang="en-US" altLang="ko-KR" sz="2000" b="1" dirty="0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B522F5-06FA-B38B-28D5-B44243D6839D}"/>
              </a:ext>
            </a:extLst>
          </p:cNvPr>
          <p:cNvSpPr txBox="1"/>
          <p:nvPr/>
        </p:nvSpPr>
        <p:spPr>
          <a:xfrm>
            <a:off x="906655" y="2771422"/>
            <a:ext cx="3370579" cy="461665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1) </a:t>
            </a:r>
            <a:r>
              <a:rPr lang="ko-KR" altLang="en-US" sz="2400" b="1" dirty="0"/>
              <a:t>사전계획</a:t>
            </a:r>
            <a:endParaRPr lang="en-US" altLang="ko-KR" sz="2400" b="1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D2EDEBA3-2AB6-F18C-6928-29F1F9DEDC7F}"/>
              </a:ext>
            </a:extLst>
          </p:cNvPr>
          <p:cNvSpPr/>
          <p:nvPr/>
        </p:nvSpPr>
        <p:spPr>
          <a:xfrm>
            <a:off x="898907" y="3687168"/>
            <a:ext cx="16556127" cy="523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b="1" dirty="0">
                <a:solidFill>
                  <a:schemeClr val="tx1"/>
                </a:solidFill>
              </a:rPr>
              <a:t>보육실습 사전계획 내용</a:t>
            </a:r>
          </a:p>
        </p:txBody>
      </p:sp>
    </p:spTree>
    <p:extLst>
      <p:ext uri="{BB962C8B-B14F-4D97-AF65-F5344CB8AC3E}">
        <p14:creationId xmlns:p14="http://schemas.microsoft.com/office/powerpoint/2010/main" val="21229564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990600" y="1525461"/>
            <a:ext cx="4161790" cy="461665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2) </a:t>
            </a:r>
            <a:r>
              <a:rPr lang="ko-KR" altLang="en-US" sz="2400" b="1" dirty="0"/>
              <a:t>보육실습의 행정절차</a:t>
            </a:r>
            <a:endParaRPr lang="en-US" altLang="ko-KR" sz="2400" b="1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B1DF5087-D50B-7681-5C6D-66A9FF671D4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8200" y="2195251"/>
            <a:ext cx="7714631" cy="2922849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1E0E1CAC-245E-F70F-FD92-894A0F770E32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38200" y="4838700"/>
            <a:ext cx="7714631" cy="4305300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8D50FD81-C2C0-6C57-D00B-131BA7124EC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372600" y="2194009"/>
            <a:ext cx="8259896" cy="437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9067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1019810" y="1862435"/>
            <a:ext cx="4847590" cy="461665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3) </a:t>
            </a:r>
            <a:r>
              <a:rPr lang="ko-KR" altLang="en-US" sz="2400" b="1" dirty="0"/>
              <a:t>보육실습의 계획 시 준비사항</a:t>
            </a:r>
            <a:endParaRPr lang="en-US" altLang="ko-KR" sz="2400" b="1" dirty="0"/>
          </a:p>
        </p:txBody>
      </p:sp>
      <p:graphicFrame>
        <p:nvGraphicFramePr>
          <p:cNvPr id="12" name="표 2">
            <a:extLst>
              <a:ext uri="{FF2B5EF4-FFF2-40B4-BE49-F238E27FC236}">
                <a16:creationId xmlns:a16="http://schemas.microsoft.com/office/drawing/2014/main" id="{837E995C-7726-6C1F-6474-6073CCAD1C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229920"/>
              </p:ext>
            </p:extLst>
          </p:nvPr>
        </p:nvGraphicFramePr>
        <p:xfrm>
          <a:off x="914400" y="3025650"/>
          <a:ext cx="16459200" cy="4981047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167385">
                  <a:extLst>
                    <a:ext uri="{9D8B030D-6E8A-4147-A177-3AD203B41FA5}">
                      <a16:colId xmlns:a16="http://schemas.microsoft.com/office/drawing/2014/main" val="424325463"/>
                    </a:ext>
                  </a:extLst>
                </a:gridCol>
                <a:gridCol w="7308771">
                  <a:extLst>
                    <a:ext uri="{9D8B030D-6E8A-4147-A177-3AD203B41FA5}">
                      <a16:colId xmlns:a16="http://schemas.microsoft.com/office/drawing/2014/main" val="640742512"/>
                    </a:ext>
                  </a:extLst>
                </a:gridCol>
                <a:gridCol w="5983044">
                  <a:extLst>
                    <a:ext uri="{9D8B030D-6E8A-4147-A177-3AD203B41FA5}">
                      <a16:colId xmlns:a16="http://schemas.microsoft.com/office/drawing/2014/main" val="2149366634"/>
                    </a:ext>
                  </a:extLst>
                </a:gridCol>
              </a:tblGrid>
              <a:tr h="4097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대 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내 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서류 및 준비물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6772010"/>
                  </a:ext>
                </a:extLst>
              </a:tr>
              <a:tr h="379052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b="1" dirty="0"/>
                        <a:t>양성교육기관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보육실습기관 선정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보육실습생 상해보험 가입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양성교육기관의 보육실습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사전교육 실시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보육실습비 지급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보육실습생 보건소 전염성질환</a:t>
                      </a:r>
                      <a:r>
                        <a:rPr lang="en-US" altLang="ko-KR" b="1" dirty="0"/>
                        <a:t>(</a:t>
                      </a:r>
                      <a:r>
                        <a:rPr lang="ko-KR" altLang="en-US" b="1" dirty="0"/>
                        <a:t>간염</a:t>
                      </a:r>
                      <a:r>
                        <a:rPr lang="en-US" altLang="ko-KR" b="1" dirty="0"/>
                        <a:t>,  </a:t>
                      </a:r>
                      <a:r>
                        <a:rPr lang="ko-KR" altLang="en-US" b="1" dirty="0"/>
                        <a:t>결핵</a:t>
                      </a:r>
                      <a:r>
                        <a:rPr lang="en-US" altLang="ko-KR" b="1" dirty="0"/>
                        <a:t>,  </a:t>
                      </a:r>
                      <a:r>
                        <a:rPr lang="ko-KR" altLang="en-US" b="1" dirty="0"/>
                        <a:t>장티푸스</a:t>
                      </a:r>
                      <a:r>
                        <a:rPr lang="en-US" altLang="ko-KR" b="1" dirty="0"/>
                        <a:t>, </a:t>
                      </a:r>
                      <a:r>
                        <a:rPr lang="ko-KR" altLang="en-US" b="1" dirty="0"/>
                        <a:t>성병 등</a:t>
                      </a:r>
                      <a:r>
                        <a:rPr lang="en-US" altLang="ko-KR" b="1" dirty="0"/>
                        <a:t>)</a:t>
                      </a:r>
                      <a:r>
                        <a:rPr lang="ko-KR" altLang="en-US" b="1" dirty="0"/>
                        <a:t>에 대한 건강진단 결과서 </a:t>
                      </a:r>
                      <a:r>
                        <a:rPr lang="en-US" altLang="ko-KR" b="1" dirty="0"/>
                        <a:t>(</a:t>
                      </a:r>
                      <a:r>
                        <a:rPr lang="ko-KR" altLang="en-US" b="1" dirty="0"/>
                        <a:t>보건증</a:t>
                      </a:r>
                      <a:r>
                        <a:rPr lang="en-US" altLang="ko-KR" b="1" dirty="0"/>
                        <a:t>) </a:t>
                      </a:r>
                      <a:r>
                        <a:rPr lang="ko-KR" altLang="en-US" b="1" dirty="0"/>
                        <a:t>발급에</a:t>
                      </a:r>
                      <a:r>
                        <a:rPr lang="en-US" altLang="ko-KR" b="1" dirty="0"/>
                        <a:t> </a:t>
                      </a:r>
                      <a:r>
                        <a:rPr lang="ko-KR" altLang="en-US" b="1" dirty="0"/>
                        <a:t>대한 지도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보육실습신청서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 협조공문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보육실습동의서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보육실습생 신상카드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보육실습생 자기소개서 </a:t>
                      </a:r>
                      <a:r>
                        <a:rPr lang="en-US" altLang="ko-KR" b="1" dirty="0"/>
                        <a:t>(</a:t>
                      </a:r>
                      <a:r>
                        <a:rPr lang="ko-KR" altLang="en-US" b="1" dirty="0"/>
                        <a:t>필요시</a:t>
                      </a:r>
                      <a:r>
                        <a:rPr lang="en-US" altLang="ko-KR" b="1" dirty="0"/>
                        <a:t>)</a:t>
                      </a: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보육실습생 서약서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보육실습비 영수증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 보육실습확인서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보육실습평가서 </a:t>
                      </a:r>
                      <a:endParaRPr lang="en-US" altLang="ko-KR" b="1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b="1" dirty="0"/>
                        <a:t>보육실습 결과보고서</a:t>
                      </a:r>
                      <a:r>
                        <a:rPr lang="en-US" altLang="ko-KR" b="1" dirty="0"/>
                        <a:t>(</a:t>
                      </a:r>
                      <a:r>
                        <a:rPr lang="ko-KR" altLang="en-US" b="1" dirty="0"/>
                        <a:t>최종</a:t>
                      </a:r>
                      <a:r>
                        <a:rPr lang="en-US" altLang="ko-KR" b="1" dirty="0"/>
                        <a:t>)  </a:t>
                      </a:r>
                      <a:r>
                        <a:rPr lang="ko-KR" altLang="en-US" b="1" dirty="0"/>
                        <a:t>보육실습일지 제작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476688"/>
                  </a:ext>
                </a:extLst>
              </a:tr>
              <a:tr h="409787">
                <a:tc>
                  <a:txBody>
                    <a:bodyPr/>
                    <a:lstStyle/>
                    <a:p>
                      <a:pPr algn="ctr" latinLnBrk="1"/>
                      <a:endParaRPr lang="ko-KR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0416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35911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1019810" y="1862435"/>
            <a:ext cx="4847590" cy="461665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3) </a:t>
            </a:r>
            <a:r>
              <a:rPr lang="ko-KR" altLang="en-US" sz="2400" b="1" dirty="0"/>
              <a:t>보육실습의 계획 시 준비사항</a:t>
            </a:r>
            <a:endParaRPr lang="en-US" altLang="ko-KR" sz="2400" b="1" dirty="0"/>
          </a:p>
        </p:txBody>
      </p:sp>
      <p:graphicFrame>
        <p:nvGraphicFramePr>
          <p:cNvPr id="12" name="표 2">
            <a:extLst>
              <a:ext uri="{FF2B5EF4-FFF2-40B4-BE49-F238E27FC236}">
                <a16:creationId xmlns:a16="http://schemas.microsoft.com/office/drawing/2014/main" id="{837E995C-7726-6C1F-6474-6073CCAD1C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041959"/>
              </p:ext>
            </p:extLst>
          </p:nvPr>
        </p:nvGraphicFramePr>
        <p:xfrm>
          <a:off x="914400" y="3025650"/>
          <a:ext cx="16459200" cy="5392527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167385">
                  <a:extLst>
                    <a:ext uri="{9D8B030D-6E8A-4147-A177-3AD203B41FA5}">
                      <a16:colId xmlns:a16="http://schemas.microsoft.com/office/drawing/2014/main" val="424325463"/>
                    </a:ext>
                  </a:extLst>
                </a:gridCol>
                <a:gridCol w="7308771">
                  <a:extLst>
                    <a:ext uri="{9D8B030D-6E8A-4147-A177-3AD203B41FA5}">
                      <a16:colId xmlns:a16="http://schemas.microsoft.com/office/drawing/2014/main" val="640742512"/>
                    </a:ext>
                  </a:extLst>
                </a:gridCol>
                <a:gridCol w="5983044">
                  <a:extLst>
                    <a:ext uri="{9D8B030D-6E8A-4147-A177-3AD203B41FA5}">
                      <a16:colId xmlns:a16="http://schemas.microsoft.com/office/drawing/2014/main" val="2149366634"/>
                    </a:ext>
                  </a:extLst>
                </a:gridCol>
              </a:tblGrid>
              <a:tr h="4097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대 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내 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서류 및 준비물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6772010"/>
                  </a:ext>
                </a:extLst>
              </a:tr>
              <a:tr h="379052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보육실습기관</a:t>
                      </a:r>
                      <a:endParaRPr lang="en-US" altLang="ko-KR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보육실습지침 마련</a:t>
                      </a:r>
                      <a:endParaRPr lang="en-US" altLang="ko-KR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보육실습생 사전교육 준비 </a:t>
                      </a:r>
                      <a:endParaRPr lang="en-US" altLang="ko-KR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보육실습비 영수증 발급 </a:t>
                      </a:r>
                      <a:endParaRPr lang="en-US" altLang="ko-KR" dirty="0"/>
                    </a:p>
                    <a:p>
                      <a:pPr marL="285750" indent="-285750" algn="l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 관련 서류 수령 및 보관</a:t>
                      </a: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ko-KR" altLang="en-US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 협조공문 </a:t>
                      </a:r>
                      <a:endParaRPr lang="en-US" altLang="ko-KR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보육실습동의서 </a:t>
                      </a:r>
                      <a:endParaRPr lang="en-US" altLang="ko-KR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보육실습생 신상카드 </a:t>
                      </a:r>
                      <a:endParaRPr lang="en-US" altLang="ko-KR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보육실습생 서약서</a:t>
                      </a:r>
                      <a:endParaRPr lang="en-US" altLang="ko-KR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보육실습확인서</a:t>
                      </a:r>
                      <a:endParaRPr lang="en-US" altLang="ko-KR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보육실습평가서</a:t>
                      </a:r>
                      <a:endParaRPr lang="en-US" altLang="ko-KR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보육실습생 신분증 사본</a:t>
                      </a:r>
                      <a:endParaRPr lang="en-US" altLang="ko-KR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성범죄경력조회 동의서</a:t>
                      </a:r>
                      <a:endParaRPr lang="en-US" altLang="ko-KR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성범죄경력조회 회신서</a:t>
                      </a:r>
                      <a:endParaRPr lang="en-US" altLang="ko-KR" dirty="0"/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보건소 전염성 질환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간염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결핵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 err="1"/>
                        <a:t>장티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푸스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성병 등</a:t>
                      </a:r>
                      <a:r>
                        <a:rPr lang="en-US" altLang="ko-KR" dirty="0"/>
                        <a:t>)</a:t>
                      </a:r>
                      <a:r>
                        <a:rPr lang="ko-KR" altLang="en-US" dirty="0"/>
                        <a:t>에</a:t>
                      </a:r>
                      <a:endParaRPr lang="en-US" altLang="ko-KR" dirty="0"/>
                    </a:p>
                    <a:p>
                      <a:pPr marL="0" indent="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ko-KR" altLang="en-US" dirty="0"/>
                        <a:t>    대한 건강진단결과서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보건증</a:t>
                      </a:r>
                      <a:r>
                        <a:rPr lang="en-US" altLang="ko-KR" dirty="0"/>
                        <a:t>)</a:t>
                      </a:r>
                      <a:endParaRPr lang="ko-KR" altLang="en-US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476688"/>
                  </a:ext>
                </a:extLst>
              </a:tr>
              <a:tr h="409787">
                <a:tc>
                  <a:txBody>
                    <a:bodyPr/>
                    <a:lstStyle/>
                    <a:p>
                      <a:pPr algn="ctr" latinLnBrk="1"/>
                      <a:endParaRPr lang="ko-KR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0416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1278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1019810" y="1862435"/>
            <a:ext cx="4847590" cy="461665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3) </a:t>
            </a:r>
            <a:r>
              <a:rPr lang="ko-KR" altLang="en-US" sz="2400" b="1" dirty="0"/>
              <a:t>보육실습의 계획 시 준비사항</a:t>
            </a:r>
            <a:endParaRPr lang="en-US" altLang="ko-KR" sz="2400" b="1" dirty="0"/>
          </a:p>
        </p:txBody>
      </p:sp>
      <p:graphicFrame>
        <p:nvGraphicFramePr>
          <p:cNvPr id="12" name="표 2">
            <a:extLst>
              <a:ext uri="{FF2B5EF4-FFF2-40B4-BE49-F238E27FC236}">
                <a16:creationId xmlns:a16="http://schemas.microsoft.com/office/drawing/2014/main" id="{837E995C-7726-6C1F-6474-6073CCAD1C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8418283"/>
              </p:ext>
            </p:extLst>
          </p:nvPr>
        </p:nvGraphicFramePr>
        <p:xfrm>
          <a:off x="914400" y="3025650"/>
          <a:ext cx="16459200" cy="4708949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167385">
                  <a:extLst>
                    <a:ext uri="{9D8B030D-6E8A-4147-A177-3AD203B41FA5}">
                      <a16:colId xmlns:a16="http://schemas.microsoft.com/office/drawing/2014/main" val="424325463"/>
                    </a:ext>
                  </a:extLst>
                </a:gridCol>
                <a:gridCol w="7308771">
                  <a:extLst>
                    <a:ext uri="{9D8B030D-6E8A-4147-A177-3AD203B41FA5}">
                      <a16:colId xmlns:a16="http://schemas.microsoft.com/office/drawing/2014/main" val="640742512"/>
                    </a:ext>
                  </a:extLst>
                </a:gridCol>
                <a:gridCol w="5983044">
                  <a:extLst>
                    <a:ext uri="{9D8B030D-6E8A-4147-A177-3AD203B41FA5}">
                      <a16:colId xmlns:a16="http://schemas.microsoft.com/office/drawing/2014/main" val="2149366634"/>
                    </a:ext>
                  </a:extLst>
                </a:gridCol>
              </a:tblGrid>
              <a:tr h="4097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대 상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내 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dirty="0"/>
                        <a:t>서류 및 준비물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6772010"/>
                  </a:ext>
                </a:extLst>
              </a:tr>
              <a:tr h="379052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dirty="0"/>
                        <a:t>보육실습생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800" dirty="0"/>
                        <a:t>실습기관 사전방문 및 </a:t>
                      </a:r>
                      <a:endParaRPr lang="en-US" altLang="ko-KR" sz="18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800" dirty="0"/>
                        <a:t>    </a:t>
                      </a:r>
                      <a:r>
                        <a:rPr lang="ko-KR" altLang="en-US" sz="1800" dirty="0"/>
                        <a:t>사전교육 </a:t>
                      </a:r>
                      <a:endParaRPr lang="en-US" altLang="ko-KR" sz="18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en-US" altLang="ko-KR" sz="1800" dirty="0"/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800" dirty="0"/>
                        <a:t>서류작성 및 실습기관에 서류 </a:t>
                      </a:r>
                      <a:endParaRPr lang="en-US" altLang="ko-KR" sz="18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800" dirty="0"/>
                        <a:t>    </a:t>
                      </a:r>
                      <a:r>
                        <a:rPr lang="ko-KR" altLang="en-US" sz="1800" dirty="0"/>
                        <a:t>전달</a:t>
                      </a:r>
                      <a:endParaRPr lang="en-US" altLang="ko-KR" sz="1800" dirty="0"/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800" dirty="0"/>
                        <a:t>보육실습생 신상카드 </a:t>
                      </a:r>
                      <a:endParaRPr lang="en-US" altLang="ko-KR" sz="1800" dirty="0"/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800" dirty="0"/>
                        <a:t>보육실습생 자기소개서</a:t>
                      </a:r>
                      <a:r>
                        <a:rPr lang="en-US" altLang="ko-KR" sz="1800" dirty="0"/>
                        <a:t> (</a:t>
                      </a:r>
                      <a:r>
                        <a:rPr lang="ko-KR" altLang="en-US" sz="1800" dirty="0"/>
                        <a:t>필요시</a:t>
                      </a:r>
                      <a:r>
                        <a:rPr lang="en-US" altLang="ko-KR" sz="1800" dirty="0"/>
                        <a:t>)</a:t>
                      </a:r>
                    </a:p>
                    <a:p>
                      <a:pPr marL="285750" marR="0" lvl="0" indent="-28575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800" dirty="0"/>
                        <a:t>보육실습생 서약서 </a:t>
                      </a:r>
                      <a:r>
                        <a:rPr lang="en-US" altLang="ko-KR" sz="1800" dirty="0"/>
                        <a:t>- </a:t>
                      </a:r>
                      <a:r>
                        <a:rPr lang="ko-KR" altLang="en-US" sz="1800" dirty="0"/>
                        <a:t>보육실습비 영수증 양식</a:t>
                      </a:r>
                      <a:endParaRPr lang="en-US" altLang="ko-KR" sz="1800" dirty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dirty="0"/>
                        <a:t>-   </a:t>
                      </a:r>
                      <a:r>
                        <a:rPr lang="ko-KR" altLang="en-US" sz="1800" dirty="0"/>
                        <a:t>보육실습확인서 양식</a:t>
                      </a:r>
                      <a:r>
                        <a:rPr lang="en-US" altLang="ko-KR" sz="1800" dirty="0"/>
                        <a:t>(</a:t>
                      </a:r>
                      <a:r>
                        <a:rPr lang="ko-KR" altLang="en-US" sz="1800" dirty="0" err="1"/>
                        <a:t>미출력</a:t>
                      </a:r>
                      <a:r>
                        <a:rPr lang="ko-KR" altLang="en-US" sz="1800" dirty="0"/>
                        <a:t> 시</a:t>
                      </a:r>
                      <a:r>
                        <a:rPr lang="en-US" altLang="ko-KR" sz="1800" dirty="0"/>
                        <a:t>) </a:t>
                      </a:r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800" dirty="0"/>
                        <a:t>-   </a:t>
                      </a:r>
                      <a:r>
                        <a:rPr lang="ko-KR" altLang="en-US" sz="1800" dirty="0"/>
                        <a:t>보육실습평가서 양식</a:t>
                      </a: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ko-KR" altLang="en-US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보건소 전염성 질환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간염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결핵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 err="1"/>
                        <a:t>장티</a:t>
                      </a:r>
                      <a:r>
                        <a:rPr lang="ko-KR" altLang="en-US" dirty="0"/>
                        <a:t> </a:t>
                      </a:r>
                      <a:r>
                        <a:rPr lang="ko-KR" altLang="en-US" dirty="0" err="1"/>
                        <a:t>푸스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성병 등</a:t>
                      </a:r>
                      <a:r>
                        <a:rPr lang="en-US" altLang="ko-KR" dirty="0"/>
                        <a:t>)</a:t>
                      </a:r>
                      <a:r>
                        <a:rPr lang="ko-KR" altLang="en-US" dirty="0"/>
                        <a:t>에 대한 건강진단 결과서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보건증</a:t>
                      </a:r>
                      <a:r>
                        <a:rPr lang="en-US" altLang="ko-KR" dirty="0"/>
                        <a:t>)</a:t>
                      </a: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이름표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양성교육기관명</a:t>
                      </a:r>
                      <a:r>
                        <a:rPr lang="en-US" altLang="ko-KR" dirty="0"/>
                        <a:t>, </a:t>
                      </a:r>
                      <a:r>
                        <a:rPr lang="ko-KR" altLang="en-US" dirty="0"/>
                        <a:t>보육실습생 이름</a:t>
                      </a:r>
                      <a:r>
                        <a:rPr lang="en-US" altLang="ko-KR" dirty="0"/>
                        <a:t>) </a:t>
                      </a: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실내화 또는 덧신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필요시</a:t>
                      </a:r>
                      <a:r>
                        <a:rPr lang="en-US" altLang="ko-KR" dirty="0"/>
                        <a:t>)</a:t>
                      </a: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실외놀이용 신발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필요시</a:t>
                      </a:r>
                      <a:r>
                        <a:rPr lang="en-US" altLang="ko-KR" dirty="0"/>
                        <a:t>)</a:t>
                      </a: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여벌 옷</a:t>
                      </a:r>
                      <a:r>
                        <a:rPr lang="en-US" altLang="ko-KR" dirty="0"/>
                        <a:t>(</a:t>
                      </a:r>
                      <a:r>
                        <a:rPr lang="ko-KR" altLang="en-US" dirty="0"/>
                        <a:t>필요시</a:t>
                      </a:r>
                      <a:r>
                        <a:rPr lang="en-US" altLang="ko-KR" dirty="0"/>
                        <a:t>)</a:t>
                      </a:r>
                    </a:p>
                    <a:p>
                      <a:pPr marL="285750" indent="-285750" latinLnBrk="1"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dirty="0"/>
                        <a:t>보육실습일지 및 필기도구</a:t>
                      </a:r>
                      <a:endParaRPr lang="ko-KR" altLang="en-US" b="1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0476688"/>
                  </a:ext>
                </a:extLst>
              </a:tr>
              <a:tr h="409787">
                <a:tc>
                  <a:txBody>
                    <a:bodyPr/>
                    <a:lstStyle/>
                    <a:p>
                      <a:pPr algn="ctr" latinLnBrk="1"/>
                      <a:endParaRPr lang="ko-KR" alt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10416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76867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5" name="TextBox 35"/>
          <p:cNvSpPr txBox="1"/>
          <p:nvPr/>
        </p:nvSpPr>
        <p:spPr>
          <a:xfrm>
            <a:off x="5334000" y="1054100"/>
            <a:ext cx="7924800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5449"/>
              </a:lnSpc>
            </a:pPr>
            <a:r>
              <a:rPr lang="ko-KR" altLang="en-US" sz="8000" b="1" i="0" u="none" strike="noStrike" dirty="0">
                <a:solidFill>
                  <a:srgbClr val="000000"/>
                </a:solidFill>
                <a:ea typeface="Hakgyoansim Jeomsimsigan B"/>
              </a:rPr>
              <a:t>보육실습생의</a:t>
            </a:r>
            <a:r>
              <a:rPr lang="en-US" sz="8000" b="1" i="0" u="none" strike="noStrike" dirty="0">
                <a:solidFill>
                  <a:srgbClr val="000000"/>
                </a:solidFill>
                <a:latin typeface="Hakgyoansim Jeomsimsigan B"/>
              </a:rPr>
              <a:t> </a:t>
            </a:r>
            <a:r>
              <a:rPr lang="ko-KR" altLang="en-US" sz="8000" b="1" i="0" u="none" strike="noStrike" dirty="0" err="1">
                <a:solidFill>
                  <a:srgbClr val="3A6C2F"/>
                </a:solidFill>
                <a:latin typeface="Hakgyoansim Jeomsimsigan B"/>
                <a:ea typeface="Hakgyoansim Jeomsimsigan B"/>
              </a:rPr>
              <a:t>역활</a:t>
            </a:r>
            <a:endParaRPr lang="en-US" sz="8000" b="1" i="0" u="none" strike="noStrike" dirty="0">
              <a:solidFill>
                <a:srgbClr val="3A6C2F"/>
              </a:solidFill>
              <a:latin typeface="Hakgyoansim Jeomsimsigan B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B522F5-06FA-B38B-28D5-B44243D6839D}"/>
              </a:ext>
            </a:extLst>
          </p:cNvPr>
          <p:cNvSpPr txBox="1"/>
          <p:nvPr/>
        </p:nvSpPr>
        <p:spPr>
          <a:xfrm>
            <a:off x="336666" y="3894557"/>
            <a:ext cx="3370579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1) </a:t>
            </a:r>
            <a:r>
              <a:rPr lang="ko-KR" altLang="en-US" sz="2800" b="1" dirty="0"/>
              <a:t>관찰자의 역할</a:t>
            </a:r>
            <a:endParaRPr lang="en-US" altLang="ko-KR" sz="2800" b="1" dirty="0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344541" y="1597043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73F16CE-9295-9C66-8744-EB7A4337B9B0}"/>
              </a:ext>
            </a:extLst>
          </p:cNvPr>
          <p:cNvSpPr/>
          <p:nvPr/>
        </p:nvSpPr>
        <p:spPr>
          <a:xfrm>
            <a:off x="17050188" y="2141891"/>
            <a:ext cx="265971" cy="61969"/>
          </a:xfrm>
          <a:custGeom>
            <a:avLst/>
            <a:gdLst>
              <a:gd name="connsiteX0" fmla="*/ 0 w 265971"/>
              <a:gd name="connsiteY0" fmla="*/ 61969 h 61969"/>
              <a:gd name="connsiteX1" fmla="*/ 245429 w 265971"/>
              <a:gd name="connsiteY1" fmla="*/ 61969 h 61969"/>
              <a:gd name="connsiteX2" fmla="*/ 265971 w 265971"/>
              <a:gd name="connsiteY2" fmla="*/ 0 h 61969"/>
              <a:gd name="connsiteX3" fmla="*/ 0 w 265971"/>
              <a:gd name="connsiteY3" fmla="*/ 0 h 61969"/>
              <a:gd name="connsiteX4" fmla="*/ 0 w 265971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971" h="61969">
                <a:moveTo>
                  <a:pt x="0" y="61969"/>
                </a:moveTo>
                <a:lnTo>
                  <a:pt x="245429" y="61969"/>
                </a:lnTo>
                <a:lnTo>
                  <a:pt x="265971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050188" y="1770076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864280" y="1320800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050188" y="1955983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4D3C708-61DB-DC84-E051-404335CFCD57}"/>
              </a:ext>
            </a:extLst>
          </p:cNvPr>
          <p:cNvSpPr/>
          <p:nvPr/>
        </p:nvSpPr>
        <p:spPr>
          <a:xfrm>
            <a:off x="5252357" y="2701768"/>
            <a:ext cx="11295742" cy="2908797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실습기관의 </a:t>
            </a:r>
            <a:r>
              <a:rPr lang="ko-KR" altLang="en-US" sz="2400" b="1" dirty="0" err="1">
                <a:solidFill>
                  <a:schemeClr val="tx1"/>
                </a:solidFill>
              </a:rPr>
              <a:t>실내ㆍ외</a:t>
            </a:r>
            <a:r>
              <a:rPr lang="ko-KR" altLang="en-US" sz="2400" b="1" dirty="0">
                <a:solidFill>
                  <a:schemeClr val="tx1"/>
                </a:solidFill>
              </a:rPr>
              <a:t> 환경 및 </a:t>
            </a:r>
            <a:r>
              <a:rPr lang="ko-KR" altLang="en-US" sz="2400" b="1" dirty="0" err="1">
                <a:solidFill>
                  <a:schemeClr val="tx1"/>
                </a:solidFill>
              </a:rPr>
              <a:t>시설ㆍ설비</a:t>
            </a:r>
            <a:r>
              <a:rPr lang="ko-KR" altLang="en-US" sz="2400" b="1" dirty="0">
                <a:solidFill>
                  <a:schemeClr val="tx1"/>
                </a:solidFill>
              </a:rPr>
              <a:t> 관찰하기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영유아들의 흥미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특성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발달 등을 관찰하기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실습지도교사의 보육과 교육 활동 및 영유아와의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   상호작용 관찰하기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표준보육과정과 보육프로그램 관찰하기</a:t>
            </a:r>
          </a:p>
        </p:txBody>
      </p:sp>
      <p:sp>
        <p:nvSpPr>
          <p:cNvPr id="22" name="그래픽 16" descr="돋보기 단색으로 채워진">
            <a:extLst>
              <a:ext uri="{FF2B5EF4-FFF2-40B4-BE49-F238E27FC236}">
                <a16:creationId xmlns:a16="http://schemas.microsoft.com/office/drawing/2014/main" id="{BEC4B6D8-0D55-E785-A2DF-B415DC77E9BB}"/>
              </a:ext>
            </a:extLst>
          </p:cNvPr>
          <p:cNvSpPr/>
          <p:nvPr/>
        </p:nvSpPr>
        <p:spPr>
          <a:xfrm>
            <a:off x="17068800" y="8120203"/>
            <a:ext cx="1089876" cy="1090737"/>
          </a:xfrm>
          <a:custGeom>
            <a:avLst/>
            <a:gdLst>
              <a:gd name="connsiteX0" fmla="*/ 1061743 w 1089876"/>
              <a:gd name="connsiteY0" fmla="*/ 925056 h 1090737"/>
              <a:gd name="connsiteX1" fmla="*/ 889158 w 1089876"/>
              <a:gd name="connsiteY1" fmla="*/ 752471 h 1090737"/>
              <a:gd name="connsiteX2" fmla="*/ 803556 w 1089876"/>
              <a:gd name="connsiteY2" fmla="*/ 726238 h 1090737"/>
              <a:gd name="connsiteX3" fmla="*/ 742806 w 1089876"/>
              <a:gd name="connsiteY3" fmla="*/ 665488 h 1090737"/>
              <a:gd name="connsiteX4" fmla="*/ 828408 w 1089876"/>
              <a:gd name="connsiteY4" fmla="*/ 414204 h 1090737"/>
              <a:gd name="connsiteX5" fmla="*/ 414204 w 1089876"/>
              <a:gd name="connsiteY5" fmla="*/ 0 h 1090737"/>
              <a:gd name="connsiteX6" fmla="*/ 0 w 1089876"/>
              <a:gd name="connsiteY6" fmla="*/ 414204 h 1090737"/>
              <a:gd name="connsiteX7" fmla="*/ 414204 w 1089876"/>
              <a:gd name="connsiteY7" fmla="*/ 828408 h 1090737"/>
              <a:gd name="connsiteX8" fmla="*/ 665488 w 1089876"/>
              <a:gd name="connsiteY8" fmla="*/ 742806 h 1090737"/>
              <a:gd name="connsiteX9" fmla="*/ 726238 w 1089876"/>
              <a:gd name="connsiteY9" fmla="*/ 803556 h 1090737"/>
              <a:gd name="connsiteX10" fmla="*/ 752471 w 1089876"/>
              <a:gd name="connsiteY10" fmla="*/ 889158 h 1090737"/>
              <a:gd name="connsiteX11" fmla="*/ 925056 w 1089876"/>
              <a:gd name="connsiteY11" fmla="*/ 1061743 h 1090737"/>
              <a:gd name="connsiteX12" fmla="*/ 994090 w 1089876"/>
              <a:gd name="connsiteY12" fmla="*/ 1090737 h 1090737"/>
              <a:gd name="connsiteX13" fmla="*/ 1063124 w 1089876"/>
              <a:gd name="connsiteY13" fmla="*/ 1061743 h 1090737"/>
              <a:gd name="connsiteX14" fmla="*/ 1061743 w 1089876"/>
              <a:gd name="connsiteY14" fmla="*/ 925056 h 1090737"/>
              <a:gd name="connsiteX15" fmla="*/ 412823 w 1089876"/>
              <a:gd name="connsiteY15" fmla="*/ 744187 h 1090737"/>
              <a:gd name="connsiteX16" fmla="*/ 81460 w 1089876"/>
              <a:gd name="connsiteY16" fmla="*/ 412823 h 1090737"/>
              <a:gd name="connsiteX17" fmla="*/ 412823 w 1089876"/>
              <a:gd name="connsiteY17" fmla="*/ 81460 h 1090737"/>
              <a:gd name="connsiteX18" fmla="*/ 744187 w 1089876"/>
              <a:gd name="connsiteY18" fmla="*/ 412823 h 1090737"/>
              <a:gd name="connsiteX19" fmla="*/ 412823 w 1089876"/>
              <a:gd name="connsiteY19" fmla="*/ 744187 h 1090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9876" h="1090737">
                <a:moveTo>
                  <a:pt x="1061743" y="925056"/>
                </a:moveTo>
                <a:lnTo>
                  <a:pt x="889158" y="752471"/>
                </a:lnTo>
                <a:cubicBezTo>
                  <a:pt x="865687" y="728999"/>
                  <a:pt x="833931" y="720715"/>
                  <a:pt x="803556" y="726238"/>
                </a:cubicBezTo>
                <a:lnTo>
                  <a:pt x="742806" y="665488"/>
                </a:lnTo>
                <a:cubicBezTo>
                  <a:pt x="796653" y="596454"/>
                  <a:pt x="828408" y="508090"/>
                  <a:pt x="828408" y="414204"/>
                </a:cubicBezTo>
                <a:cubicBezTo>
                  <a:pt x="828408" y="186392"/>
                  <a:pt x="642016" y="0"/>
                  <a:pt x="414204" y="0"/>
                </a:cubicBezTo>
                <a:cubicBezTo>
                  <a:pt x="186392" y="0"/>
                  <a:pt x="0" y="186392"/>
                  <a:pt x="0" y="414204"/>
                </a:cubicBezTo>
                <a:cubicBezTo>
                  <a:pt x="0" y="642016"/>
                  <a:pt x="186392" y="828408"/>
                  <a:pt x="414204" y="828408"/>
                </a:cubicBezTo>
                <a:cubicBezTo>
                  <a:pt x="508090" y="828408"/>
                  <a:pt x="595073" y="796653"/>
                  <a:pt x="665488" y="742806"/>
                </a:cubicBezTo>
                <a:lnTo>
                  <a:pt x="726238" y="803556"/>
                </a:lnTo>
                <a:cubicBezTo>
                  <a:pt x="720715" y="833931"/>
                  <a:pt x="728999" y="865687"/>
                  <a:pt x="752471" y="889158"/>
                </a:cubicBezTo>
                <a:lnTo>
                  <a:pt x="925056" y="1061743"/>
                </a:lnTo>
                <a:cubicBezTo>
                  <a:pt x="944385" y="1081073"/>
                  <a:pt x="969238" y="1090737"/>
                  <a:pt x="994090" y="1090737"/>
                </a:cubicBezTo>
                <a:cubicBezTo>
                  <a:pt x="1018942" y="1090737"/>
                  <a:pt x="1043794" y="1081073"/>
                  <a:pt x="1063124" y="1061743"/>
                </a:cubicBezTo>
                <a:cubicBezTo>
                  <a:pt x="1099021" y="1023084"/>
                  <a:pt x="1099021" y="962334"/>
                  <a:pt x="1061743" y="925056"/>
                </a:cubicBezTo>
                <a:close/>
                <a:moveTo>
                  <a:pt x="412823" y="744187"/>
                </a:moveTo>
                <a:cubicBezTo>
                  <a:pt x="230574" y="744187"/>
                  <a:pt x="81460" y="595073"/>
                  <a:pt x="81460" y="412823"/>
                </a:cubicBezTo>
                <a:cubicBezTo>
                  <a:pt x="81460" y="230574"/>
                  <a:pt x="230574" y="81460"/>
                  <a:pt x="412823" y="81460"/>
                </a:cubicBezTo>
                <a:cubicBezTo>
                  <a:pt x="595073" y="81460"/>
                  <a:pt x="744187" y="230574"/>
                  <a:pt x="744187" y="412823"/>
                </a:cubicBezTo>
                <a:cubicBezTo>
                  <a:pt x="744187" y="595073"/>
                  <a:pt x="595073" y="744187"/>
                  <a:pt x="412823" y="74418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3791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9A89925-CC57-45D5-A4A9-BFDD44436A1B}"/>
              </a:ext>
            </a:extLst>
          </p:cNvPr>
          <p:cNvSpPr txBox="1"/>
          <p:nvPr/>
        </p:nvSpPr>
        <p:spPr>
          <a:xfrm>
            <a:off x="279828" y="6831933"/>
            <a:ext cx="4292172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2) </a:t>
            </a:r>
            <a:r>
              <a:rPr lang="ko-KR" altLang="en-US" sz="2800" b="1" dirty="0" err="1"/>
              <a:t>보조교사로서의</a:t>
            </a:r>
            <a:r>
              <a:rPr lang="ko-KR" altLang="en-US" sz="2800" b="1" dirty="0"/>
              <a:t> 역할</a:t>
            </a:r>
            <a:endParaRPr lang="en-US" altLang="ko-KR" sz="2800" b="1" dirty="0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816ED840-81FC-0CCA-280A-D89EB229E2EB}"/>
              </a:ext>
            </a:extLst>
          </p:cNvPr>
          <p:cNvSpPr/>
          <p:nvPr/>
        </p:nvSpPr>
        <p:spPr>
          <a:xfrm>
            <a:off x="5252357" y="5821320"/>
            <a:ext cx="11295743" cy="3180452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놀이활동의 자료와 </a:t>
            </a:r>
            <a:r>
              <a:rPr lang="ko-KR" altLang="en-US" sz="2400" b="1" dirty="0" err="1">
                <a:solidFill>
                  <a:schemeClr val="tx1"/>
                </a:solidFill>
              </a:rPr>
              <a:t>교재ㆍ교구</a:t>
            </a:r>
            <a:r>
              <a:rPr lang="ko-KR" altLang="en-US" sz="2400" b="1" dirty="0">
                <a:solidFill>
                  <a:schemeClr val="tx1"/>
                </a:solidFill>
              </a:rPr>
              <a:t> 제작 돕기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 놀이와 교육활동 진행 돕기 ∙ 영유아의 생활지도와 상호작용 돕기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영유아의 건강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영양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안전지도 돕기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해당 </a:t>
            </a:r>
            <a:r>
              <a:rPr lang="ko-KR" altLang="en-US" sz="2400" b="1" dirty="0" err="1">
                <a:solidFill>
                  <a:schemeClr val="tx1"/>
                </a:solidFill>
              </a:rPr>
              <a:t>보육실</a:t>
            </a:r>
            <a:r>
              <a:rPr lang="ko-KR" altLang="en-US" sz="2400" b="1" dirty="0">
                <a:solidFill>
                  <a:schemeClr val="tx1"/>
                </a:solidFill>
              </a:rPr>
              <a:t> 및 실내외 환경정리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청결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    정리정돈 돕기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기타 실습지도교사의 행정업무 돕기</a:t>
            </a:r>
          </a:p>
        </p:txBody>
      </p:sp>
    </p:spTree>
    <p:extLst>
      <p:ext uri="{BB962C8B-B14F-4D97-AF65-F5344CB8AC3E}">
        <p14:creationId xmlns:p14="http://schemas.microsoft.com/office/powerpoint/2010/main" val="35328067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C1B522F5-06FA-B38B-28D5-B44243D6839D}"/>
              </a:ext>
            </a:extLst>
          </p:cNvPr>
          <p:cNvSpPr txBox="1"/>
          <p:nvPr/>
        </p:nvSpPr>
        <p:spPr>
          <a:xfrm>
            <a:off x="336666" y="3894557"/>
            <a:ext cx="4311534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3) </a:t>
            </a:r>
            <a:r>
              <a:rPr lang="ko-KR" altLang="en-US" sz="2800" b="1" dirty="0"/>
              <a:t>교사</a:t>
            </a:r>
            <a:r>
              <a:rPr lang="en-US" altLang="ko-KR" sz="2800" b="1" dirty="0"/>
              <a:t>(</a:t>
            </a:r>
            <a:r>
              <a:rPr lang="ko-KR" altLang="en-US" sz="2800" b="1" dirty="0"/>
              <a:t>예비</a:t>
            </a:r>
            <a:r>
              <a:rPr lang="en-US" altLang="ko-KR" sz="2800" b="1" dirty="0"/>
              <a:t>)</a:t>
            </a:r>
            <a:r>
              <a:rPr lang="ko-KR" altLang="en-US" sz="2800" b="1" dirty="0"/>
              <a:t>의 역할</a:t>
            </a:r>
            <a:endParaRPr lang="en-US" altLang="ko-KR" sz="2800" b="1" dirty="0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344541" y="1597043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73F16CE-9295-9C66-8744-EB7A4337B9B0}"/>
              </a:ext>
            </a:extLst>
          </p:cNvPr>
          <p:cNvSpPr/>
          <p:nvPr/>
        </p:nvSpPr>
        <p:spPr>
          <a:xfrm>
            <a:off x="17050188" y="2141891"/>
            <a:ext cx="265971" cy="61969"/>
          </a:xfrm>
          <a:custGeom>
            <a:avLst/>
            <a:gdLst>
              <a:gd name="connsiteX0" fmla="*/ 0 w 265971"/>
              <a:gd name="connsiteY0" fmla="*/ 61969 h 61969"/>
              <a:gd name="connsiteX1" fmla="*/ 245429 w 265971"/>
              <a:gd name="connsiteY1" fmla="*/ 61969 h 61969"/>
              <a:gd name="connsiteX2" fmla="*/ 265971 w 265971"/>
              <a:gd name="connsiteY2" fmla="*/ 0 h 61969"/>
              <a:gd name="connsiteX3" fmla="*/ 0 w 265971"/>
              <a:gd name="connsiteY3" fmla="*/ 0 h 61969"/>
              <a:gd name="connsiteX4" fmla="*/ 0 w 265971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971" h="61969">
                <a:moveTo>
                  <a:pt x="0" y="61969"/>
                </a:moveTo>
                <a:lnTo>
                  <a:pt x="245429" y="61969"/>
                </a:lnTo>
                <a:lnTo>
                  <a:pt x="265971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050188" y="1770076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864280" y="1320800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050188" y="1955983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2" name="그래픽 16" descr="돋보기 단색으로 채워진">
            <a:extLst>
              <a:ext uri="{FF2B5EF4-FFF2-40B4-BE49-F238E27FC236}">
                <a16:creationId xmlns:a16="http://schemas.microsoft.com/office/drawing/2014/main" id="{BEC4B6D8-0D55-E785-A2DF-B415DC77E9BB}"/>
              </a:ext>
            </a:extLst>
          </p:cNvPr>
          <p:cNvSpPr/>
          <p:nvPr/>
        </p:nvSpPr>
        <p:spPr>
          <a:xfrm>
            <a:off x="17068800" y="8120203"/>
            <a:ext cx="1089876" cy="1090737"/>
          </a:xfrm>
          <a:custGeom>
            <a:avLst/>
            <a:gdLst>
              <a:gd name="connsiteX0" fmla="*/ 1061743 w 1089876"/>
              <a:gd name="connsiteY0" fmla="*/ 925056 h 1090737"/>
              <a:gd name="connsiteX1" fmla="*/ 889158 w 1089876"/>
              <a:gd name="connsiteY1" fmla="*/ 752471 h 1090737"/>
              <a:gd name="connsiteX2" fmla="*/ 803556 w 1089876"/>
              <a:gd name="connsiteY2" fmla="*/ 726238 h 1090737"/>
              <a:gd name="connsiteX3" fmla="*/ 742806 w 1089876"/>
              <a:gd name="connsiteY3" fmla="*/ 665488 h 1090737"/>
              <a:gd name="connsiteX4" fmla="*/ 828408 w 1089876"/>
              <a:gd name="connsiteY4" fmla="*/ 414204 h 1090737"/>
              <a:gd name="connsiteX5" fmla="*/ 414204 w 1089876"/>
              <a:gd name="connsiteY5" fmla="*/ 0 h 1090737"/>
              <a:gd name="connsiteX6" fmla="*/ 0 w 1089876"/>
              <a:gd name="connsiteY6" fmla="*/ 414204 h 1090737"/>
              <a:gd name="connsiteX7" fmla="*/ 414204 w 1089876"/>
              <a:gd name="connsiteY7" fmla="*/ 828408 h 1090737"/>
              <a:gd name="connsiteX8" fmla="*/ 665488 w 1089876"/>
              <a:gd name="connsiteY8" fmla="*/ 742806 h 1090737"/>
              <a:gd name="connsiteX9" fmla="*/ 726238 w 1089876"/>
              <a:gd name="connsiteY9" fmla="*/ 803556 h 1090737"/>
              <a:gd name="connsiteX10" fmla="*/ 752471 w 1089876"/>
              <a:gd name="connsiteY10" fmla="*/ 889158 h 1090737"/>
              <a:gd name="connsiteX11" fmla="*/ 925056 w 1089876"/>
              <a:gd name="connsiteY11" fmla="*/ 1061743 h 1090737"/>
              <a:gd name="connsiteX12" fmla="*/ 994090 w 1089876"/>
              <a:gd name="connsiteY12" fmla="*/ 1090737 h 1090737"/>
              <a:gd name="connsiteX13" fmla="*/ 1063124 w 1089876"/>
              <a:gd name="connsiteY13" fmla="*/ 1061743 h 1090737"/>
              <a:gd name="connsiteX14" fmla="*/ 1061743 w 1089876"/>
              <a:gd name="connsiteY14" fmla="*/ 925056 h 1090737"/>
              <a:gd name="connsiteX15" fmla="*/ 412823 w 1089876"/>
              <a:gd name="connsiteY15" fmla="*/ 744187 h 1090737"/>
              <a:gd name="connsiteX16" fmla="*/ 81460 w 1089876"/>
              <a:gd name="connsiteY16" fmla="*/ 412823 h 1090737"/>
              <a:gd name="connsiteX17" fmla="*/ 412823 w 1089876"/>
              <a:gd name="connsiteY17" fmla="*/ 81460 h 1090737"/>
              <a:gd name="connsiteX18" fmla="*/ 744187 w 1089876"/>
              <a:gd name="connsiteY18" fmla="*/ 412823 h 1090737"/>
              <a:gd name="connsiteX19" fmla="*/ 412823 w 1089876"/>
              <a:gd name="connsiteY19" fmla="*/ 744187 h 1090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9876" h="1090737">
                <a:moveTo>
                  <a:pt x="1061743" y="925056"/>
                </a:moveTo>
                <a:lnTo>
                  <a:pt x="889158" y="752471"/>
                </a:lnTo>
                <a:cubicBezTo>
                  <a:pt x="865687" y="728999"/>
                  <a:pt x="833931" y="720715"/>
                  <a:pt x="803556" y="726238"/>
                </a:cubicBezTo>
                <a:lnTo>
                  <a:pt x="742806" y="665488"/>
                </a:lnTo>
                <a:cubicBezTo>
                  <a:pt x="796653" y="596454"/>
                  <a:pt x="828408" y="508090"/>
                  <a:pt x="828408" y="414204"/>
                </a:cubicBezTo>
                <a:cubicBezTo>
                  <a:pt x="828408" y="186392"/>
                  <a:pt x="642016" y="0"/>
                  <a:pt x="414204" y="0"/>
                </a:cubicBezTo>
                <a:cubicBezTo>
                  <a:pt x="186392" y="0"/>
                  <a:pt x="0" y="186392"/>
                  <a:pt x="0" y="414204"/>
                </a:cubicBezTo>
                <a:cubicBezTo>
                  <a:pt x="0" y="642016"/>
                  <a:pt x="186392" y="828408"/>
                  <a:pt x="414204" y="828408"/>
                </a:cubicBezTo>
                <a:cubicBezTo>
                  <a:pt x="508090" y="828408"/>
                  <a:pt x="595073" y="796653"/>
                  <a:pt x="665488" y="742806"/>
                </a:cubicBezTo>
                <a:lnTo>
                  <a:pt x="726238" y="803556"/>
                </a:lnTo>
                <a:cubicBezTo>
                  <a:pt x="720715" y="833931"/>
                  <a:pt x="728999" y="865687"/>
                  <a:pt x="752471" y="889158"/>
                </a:cubicBezTo>
                <a:lnTo>
                  <a:pt x="925056" y="1061743"/>
                </a:lnTo>
                <a:cubicBezTo>
                  <a:pt x="944385" y="1081073"/>
                  <a:pt x="969238" y="1090737"/>
                  <a:pt x="994090" y="1090737"/>
                </a:cubicBezTo>
                <a:cubicBezTo>
                  <a:pt x="1018942" y="1090737"/>
                  <a:pt x="1043794" y="1081073"/>
                  <a:pt x="1063124" y="1061743"/>
                </a:cubicBezTo>
                <a:cubicBezTo>
                  <a:pt x="1099021" y="1023084"/>
                  <a:pt x="1099021" y="962334"/>
                  <a:pt x="1061743" y="925056"/>
                </a:cubicBezTo>
                <a:close/>
                <a:moveTo>
                  <a:pt x="412823" y="744187"/>
                </a:moveTo>
                <a:cubicBezTo>
                  <a:pt x="230574" y="744187"/>
                  <a:pt x="81460" y="595073"/>
                  <a:pt x="81460" y="412823"/>
                </a:cubicBezTo>
                <a:cubicBezTo>
                  <a:pt x="81460" y="230574"/>
                  <a:pt x="230574" y="81460"/>
                  <a:pt x="412823" y="81460"/>
                </a:cubicBezTo>
                <a:cubicBezTo>
                  <a:pt x="595073" y="81460"/>
                  <a:pt x="744187" y="230574"/>
                  <a:pt x="744187" y="412823"/>
                </a:cubicBezTo>
                <a:cubicBezTo>
                  <a:pt x="744187" y="595073"/>
                  <a:pt x="595073" y="744187"/>
                  <a:pt x="412823" y="74418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3791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5D50D1E-B532-B3C1-EF3C-5F05ED07AFD5}"/>
              </a:ext>
            </a:extLst>
          </p:cNvPr>
          <p:cNvSpPr txBox="1"/>
          <p:nvPr/>
        </p:nvSpPr>
        <p:spPr>
          <a:xfrm>
            <a:off x="4996400" y="3454055"/>
            <a:ext cx="8746828" cy="28020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/>
              <a:t>보육계획안 작성</a:t>
            </a:r>
            <a:r>
              <a:rPr lang="en-US" altLang="ko-KR" sz="2400" b="1" dirty="0"/>
              <a:t>(</a:t>
            </a:r>
            <a:r>
              <a:rPr lang="ko-KR" altLang="en-US" sz="2400" b="1" dirty="0"/>
              <a:t>반일 또는 일일</a:t>
            </a:r>
            <a:r>
              <a:rPr lang="en-US" altLang="ko-KR" sz="2400" b="1" dirty="0"/>
              <a:t>)</a:t>
            </a:r>
            <a:r>
              <a:rPr lang="ko-KR" altLang="en-US" sz="2400" b="1" dirty="0"/>
              <a:t>과 실행하기 </a:t>
            </a:r>
            <a:endParaRPr lang="en-US" altLang="ko-KR" sz="2400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/>
              <a:t>놀이활동의 자료 준비와 지원하기</a:t>
            </a:r>
            <a:endParaRPr lang="en-US" altLang="ko-KR" sz="2400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/>
              <a:t>보육환경 구성하기 ∙ 관찰일지 작성하기 </a:t>
            </a:r>
            <a:endParaRPr lang="en-US" altLang="ko-KR" sz="2400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/>
              <a:t>보육실습기관의 가정연계 프로그램과 행사 참여하기 </a:t>
            </a:r>
            <a:endParaRPr lang="en-US" altLang="ko-KR" sz="2400" b="1" dirty="0"/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/>
              <a:t>보육실습일지 작성과 자기평가하기 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3E9AFC5A-166C-7117-D2CA-95627B1B7A65}"/>
              </a:ext>
            </a:extLst>
          </p:cNvPr>
          <p:cNvSpPr/>
          <p:nvPr/>
        </p:nvSpPr>
        <p:spPr>
          <a:xfrm>
            <a:off x="4800600" y="3184120"/>
            <a:ext cx="10210800" cy="3483380"/>
          </a:xfrm>
          <a:prstGeom prst="rect">
            <a:avLst/>
          </a:prstGeom>
          <a:noFill/>
          <a:ln w="381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7932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5" name="TextBox 35"/>
          <p:cNvSpPr txBox="1"/>
          <p:nvPr/>
        </p:nvSpPr>
        <p:spPr>
          <a:xfrm>
            <a:off x="5334000" y="1054100"/>
            <a:ext cx="10053326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5449"/>
              </a:lnSpc>
            </a:pPr>
            <a:r>
              <a:rPr lang="ko-KR" altLang="en-US" sz="8000" b="1" i="0" u="none" strike="noStrike" dirty="0">
                <a:solidFill>
                  <a:srgbClr val="000000"/>
                </a:solidFill>
                <a:ea typeface="Hakgyoansim Jeomsimsigan B"/>
              </a:rPr>
              <a:t>보육실습생의</a:t>
            </a:r>
            <a:r>
              <a:rPr lang="en-US" sz="8000" b="1" i="0" u="none" strike="noStrike" dirty="0">
                <a:solidFill>
                  <a:srgbClr val="000000"/>
                </a:solidFill>
                <a:latin typeface="Hakgyoansim Jeomsimsigan B"/>
              </a:rPr>
              <a:t> </a:t>
            </a:r>
            <a:r>
              <a:rPr lang="ko-KR" altLang="en-US" sz="8000" b="1" dirty="0">
                <a:solidFill>
                  <a:srgbClr val="3A6C2F"/>
                </a:solidFill>
                <a:latin typeface="Hakgyoansim Jeomsimsigan B"/>
                <a:ea typeface="Hakgyoansim Jeomsimsigan B"/>
              </a:rPr>
              <a:t>근무태도</a:t>
            </a:r>
            <a:endParaRPr lang="en-US" sz="8000" b="1" i="0" u="none" strike="noStrike" dirty="0">
              <a:solidFill>
                <a:srgbClr val="3A6C2F"/>
              </a:solidFill>
              <a:latin typeface="Hakgyoansim Jeomsimsigan B"/>
            </a:endParaRPr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344541" y="1597043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73F16CE-9295-9C66-8744-EB7A4337B9B0}"/>
              </a:ext>
            </a:extLst>
          </p:cNvPr>
          <p:cNvSpPr/>
          <p:nvPr/>
        </p:nvSpPr>
        <p:spPr>
          <a:xfrm>
            <a:off x="17050188" y="2141891"/>
            <a:ext cx="265971" cy="61969"/>
          </a:xfrm>
          <a:custGeom>
            <a:avLst/>
            <a:gdLst>
              <a:gd name="connsiteX0" fmla="*/ 0 w 265971"/>
              <a:gd name="connsiteY0" fmla="*/ 61969 h 61969"/>
              <a:gd name="connsiteX1" fmla="*/ 245429 w 265971"/>
              <a:gd name="connsiteY1" fmla="*/ 61969 h 61969"/>
              <a:gd name="connsiteX2" fmla="*/ 265971 w 265971"/>
              <a:gd name="connsiteY2" fmla="*/ 0 h 61969"/>
              <a:gd name="connsiteX3" fmla="*/ 0 w 265971"/>
              <a:gd name="connsiteY3" fmla="*/ 0 h 61969"/>
              <a:gd name="connsiteX4" fmla="*/ 0 w 265971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971" h="61969">
                <a:moveTo>
                  <a:pt x="0" y="61969"/>
                </a:moveTo>
                <a:lnTo>
                  <a:pt x="245429" y="61969"/>
                </a:lnTo>
                <a:lnTo>
                  <a:pt x="265971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050188" y="1770076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864280" y="1320800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050188" y="1955983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1F9EA5-D886-AE4A-86FC-57235E80EF94}"/>
              </a:ext>
            </a:extLst>
          </p:cNvPr>
          <p:cNvSpPr txBox="1"/>
          <p:nvPr/>
        </p:nvSpPr>
        <p:spPr>
          <a:xfrm>
            <a:off x="660600" y="2324100"/>
            <a:ext cx="3934923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1) </a:t>
            </a:r>
            <a:r>
              <a:rPr lang="ko-KR" altLang="en-US" sz="2800" b="1" dirty="0"/>
              <a:t>근무태도</a:t>
            </a:r>
            <a:endParaRPr lang="en-US" altLang="ko-KR" sz="2800" b="1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0C36EF9-2EB2-0455-4A69-7AC2D38927FB}"/>
              </a:ext>
            </a:extLst>
          </p:cNvPr>
          <p:cNvSpPr/>
          <p:nvPr/>
        </p:nvSpPr>
        <p:spPr>
          <a:xfrm>
            <a:off x="694395" y="3009239"/>
            <a:ext cx="16529401" cy="2236198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보육실습기간 동안 </a:t>
            </a:r>
            <a:r>
              <a:rPr lang="ko-KR" altLang="en-US" sz="2400" b="1" dirty="0" err="1">
                <a:solidFill>
                  <a:schemeClr val="tx1"/>
                </a:solidFill>
              </a:rPr>
              <a:t>예비보육교사로서의</a:t>
            </a:r>
            <a:r>
              <a:rPr lang="ko-KR" altLang="en-US" sz="2400" b="1" dirty="0">
                <a:solidFill>
                  <a:schemeClr val="tx1"/>
                </a:solidFill>
              </a:rPr>
              <a:t> 품위를 지키고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매사에 영유아에게 본보기가 되도록 모든 언행을 주의한다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보육실습일지를 작성하며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실습지도교사의 조언을 받는다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보육활동 전에 실습지도교사에게 보육활동계획안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  (</a:t>
            </a:r>
            <a:r>
              <a:rPr lang="ko-KR" altLang="en-US" sz="2400" b="1" dirty="0">
                <a:solidFill>
                  <a:schemeClr val="tx1"/>
                </a:solidFill>
              </a:rPr>
              <a:t>각 영역별 보육활동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반일보육 활동 또는 일일보육활동</a:t>
            </a:r>
            <a:r>
              <a:rPr lang="en-US" altLang="ko-KR" sz="2400" b="1" dirty="0">
                <a:solidFill>
                  <a:schemeClr val="tx1"/>
                </a:solidFill>
              </a:rPr>
              <a:t>)</a:t>
            </a:r>
            <a:r>
              <a:rPr lang="ko-KR" altLang="en-US" sz="2400" b="1" dirty="0">
                <a:solidFill>
                  <a:schemeClr val="tx1"/>
                </a:solidFill>
              </a:rPr>
              <a:t>을 제출하며 지도를 받은 후 보육활동에 임한다</a:t>
            </a:r>
            <a:r>
              <a:rPr lang="en-US" altLang="ko-KR" sz="2400" b="1" dirty="0"/>
              <a:t>.</a:t>
            </a:r>
            <a:endParaRPr lang="ko-KR" altLang="en-US" sz="2400" b="1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6EB7000-34A4-84D8-3197-9FED38AE4B65}"/>
              </a:ext>
            </a:extLst>
          </p:cNvPr>
          <p:cNvSpPr txBox="1"/>
          <p:nvPr/>
        </p:nvSpPr>
        <p:spPr>
          <a:xfrm>
            <a:off x="694395" y="5481855"/>
            <a:ext cx="3934923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2) </a:t>
            </a:r>
            <a:r>
              <a:rPr lang="ko-KR" altLang="en-US" sz="2800" b="1" dirty="0"/>
              <a:t>근무시간</a:t>
            </a:r>
            <a:endParaRPr lang="en-US" altLang="ko-KR" sz="2800" b="1" dirty="0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AAFCE62B-206A-F87C-D334-FFCF1BBC3126}"/>
              </a:ext>
            </a:extLst>
          </p:cNvPr>
          <p:cNvSpPr/>
          <p:nvPr/>
        </p:nvSpPr>
        <p:spPr>
          <a:xfrm>
            <a:off x="729031" y="6231471"/>
            <a:ext cx="16529401" cy="284081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indent="-4572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출근시간을 엄수하고 무단결근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지각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조퇴 및 외출을 금한다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. </a:t>
            </a:r>
            <a:r>
              <a:rPr lang="ko-KR" altLang="en-US" sz="2400" b="1" kern="100" spc="0" dirty="0" err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부득한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 경우에 는 사전에 실습기관에 사유서</a:t>
            </a:r>
            <a:r>
              <a:rPr lang="ko-KR" altLang="en-US" sz="24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제출하여 허락을 받는다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457200" marR="0" indent="-4572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보육실습 시간은 평일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(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~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금요일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)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오전 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9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시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~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오후 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7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시 사이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, 1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일 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8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시간에 대해 서만 보육실습으로 인정된다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457200" marR="0" indent="-4572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부득이한 사유로 실습기관에서 결근을 허락하는 경우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결근 수만큼 끝나는 날짜에 이어서 실습하여 보육실습 총 시간 및 일수를 반드시 맞추도록 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545181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560772" y="1385646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8086658" y="1279816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73F16CE-9295-9C66-8744-EB7A4337B9B0}"/>
              </a:ext>
            </a:extLst>
          </p:cNvPr>
          <p:cNvSpPr/>
          <p:nvPr/>
        </p:nvSpPr>
        <p:spPr>
          <a:xfrm>
            <a:off x="17266419" y="1930494"/>
            <a:ext cx="265971" cy="61969"/>
          </a:xfrm>
          <a:custGeom>
            <a:avLst/>
            <a:gdLst>
              <a:gd name="connsiteX0" fmla="*/ 0 w 265971"/>
              <a:gd name="connsiteY0" fmla="*/ 61969 h 61969"/>
              <a:gd name="connsiteX1" fmla="*/ 245429 w 265971"/>
              <a:gd name="connsiteY1" fmla="*/ 61969 h 61969"/>
              <a:gd name="connsiteX2" fmla="*/ 265971 w 265971"/>
              <a:gd name="connsiteY2" fmla="*/ 0 h 61969"/>
              <a:gd name="connsiteX3" fmla="*/ 0 w 265971"/>
              <a:gd name="connsiteY3" fmla="*/ 0 h 61969"/>
              <a:gd name="connsiteX4" fmla="*/ 0 w 265971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971" h="61969">
                <a:moveTo>
                  <a:pt x="0" y="61969"/>
                </a:moveTo>
                <a:lnTo>
                  <a:pt x="245429" y="61969"/>
                </a:lnTo>
                <a:lnTo>
                  <a:pt x="265971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266419" y="1558679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7080511" y="1109403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266419" y="1744586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1F9EA5-D886-AE4A-86FC-57235E80EF94}"/>
              </a:ext>
            </a:extLst>
          </p:cNvPr>
          <p:cNvSpPr txBox="1"/>
          <p:nvPr/>
        </p:nvSpPr>
        <p:spPr>
          <a:xfrm>
            <a:off x="590414" y="1718950"/>
            <a:ext cx="3934923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3) </a:t>
            </a:r>
            <a:r>
              <a:rPr lang="ko-KR" altLang="en-US" sz="2800" b="1" dirty="0"/>
              <a:t>복장 및 용모</a:t>
            </a:r>
            <a:endParaRPr lang="en-US" altLang="ko-KR" sz="2800" b="1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30C36EF9-2EB2-0455-4A69-7AC2D38927FB}"/>
              </a:ext>
            </a:extLst>
          </p:cNvPr>
          <p:cNvSpPr/>
          <p:nvPr/>
        </p:nvSpPr>
        <p:spPr>
          <a:xfrm>
            <a:off x="624209" y="2404089"/>
            <a:ext cx="16529401" cy="2236198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복장과 용모는 청결하고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단정하게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짙은 화장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진한 향수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영유아의 안전상 문제가 되는 장신구 등은 피한다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톱은 짧게 깎고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손은 언제나 청결하게 관리한다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6EB7000-34A4-84D8-3197-9FED38AE4B65}"/>
              </a:ext>
            </a:extLst>
          </p:cNvPr>
          <p:cNvSpPr txBox="1"/>
          <p:nvPr/>
        </p:nvSpPr>
        <p:spPr>
          <a:xfrm>
            <a:off x="624209" y="5318686"/>
            <a:ext cx="3934923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4) </a:t>
            </a:r>
            <a:r>
              <a:rPr lang="ko-KR" altLang="en-US" sz="2800" b="1" dirty="0"/>
              <a:t>언어사용</a:t>
            </a:r>
            <a:endParaRPr lang="en-US" altLang="ko-KR" sz="2800" b="1" dirty="0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AAFCE62B-206A-F87C-D334-FFCF1BBC3126}"/>
              </a:ext>
            </a:extLst>
          </p:cNvPr>
          <p:cNvSpPr/>
          <p:nvPr/>
        </p:nvSpPr>
        <p:spPr>
          <a:xfrm>
            <a:off x="658845" y="6068302"/>
            <a:ext cx="16529401" cy="2840813"/>
          </a:xfrm>
          <a:prstGeom prst="rect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음성 톤이 너무 높거나 빠르지 않도록 유의하며 부드럽게 말한다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발음은 분명하게 하며 되도록 표준어를 사용한다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 err="1">
                <a:solidFill>
                  <a:schemeClr val="tx1"/>
                </a:solidFill>
              </a:rPr>
              <a:t>언어뿐만</a:t>
            </a:r>
            <a:r>
              <a:rPr lang="ko-KR" altLang="en-US" sz="2400" b="1" dirty="0">
                <a:solidFill>
                  <a:schemeClr val="tx1"/>
                </a:solidFill>
              </a:rPr>
              <a:t> 아니라 비언어행동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즉 표정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손짓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몸짓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제스처 등도 </a:t>
            </a:r>
            <a:r>
              <a:rPr lang="ko-KR" altLang="en-US" sz="2400" b="1" dirty="0" err="1">
                <a:solidFill>
                  <a:schemeClr val="tx1"/>
                </a:solidFill>
              </a:rPr>
              <a:t>예비보육교사로서의</a:t>
            </a:r>
            <a:r>
              <a:rPr lang="ko-KR" altLang="en-US" sz="2400" b="1" dirty="0">
                <a:solidFill>
                  <a:schemeClr val="tx1"/>
                </a:solidFill>
              </a:rPr>
              <a:t> 품위를 지키며 영유아의 의사를 적극 수용</a:t>
            </a:r>
            <a:r>
              <a:rPr lang="en-US" altLang="ko-KR" sz="2400" b="1" dirty="0">
                <a:solidFill>
                  <a:schemeClr val="tx1"/>
                </a:solidFill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</a:rPr>
              <a:t>하도록  노력한다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32445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5" name="TextBox 35"/>
          <p:cNvSpPr txBox="1"/>
          <p:nvPr/>
        </p:nvSpPr>
        <p:spPr>
          <a:xfrm>
            <a:off x="5334000" y="1054100"/>
            <a:ext cx="7924800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5449"/>
              </a:lnSpc>
            </a:pPr>
            <a:r>
              <a:rPr lang="ko-KR" altLang="en-US" sz="8000" b="1" i="0" u="none" strike="noStrike" dirty="0">
                <a:solidFill>
                  <a:srgbClr val="000000"/>
                </a:solidFill>
                <a:ea typeface="Hakgyoansim Jeomsimsigan B"/>
              </a:rPr>
              <a:t>보육실습생의</a:t>
            </a:r>
            <a:r>
              <a:rPr lang="en-US" sz="8000" b="1" i="0" u="none" strike="noStrike" dirty="0">
                <a:solidFill>
                  <a:srgbClr val="000000"/>
                </a:solidFill>
                <a:latin typeface="Hakgyoansim Jeomsimsigan B"/>
              </a:rPr>
              <a:t> </a:t>
            </a:r>
            <a:r>
              <a:rPr lang="ko-KR" altLang="en-US" sz="8000" b="1" dirty="0">
                <a:solidFill>
                  <a:srgbClr val="3A6C2F"/>
                </a:solidFill>
                <a:latin typeface="Hakgyoansim Jeomsimsigan B"/>
                <a:ea typeface="Hakgyoansim Jeomsimsigan B"/>
              </a:rPr>
              <a:t>윤리</a:t>
            </a:r>
            <a:endParaRPr lang="en-US" sz="8000" b="1" i="0" u="none" strike="noStrike" dirty="0">
              <a:solidFill>
                <a:srgbClr val="3A6C2F"/>
              </a:solidFill>
              <a:latin typeface="Hakgyoansim Jeomsimsigan B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B522F5-06FA-B38B-28D5-B44243D6839D}"/>
              </a:ext>
            </a:extLst>
          </p:cNvPr>
          <p:cNvSpPr txBox="1"/>
          <p:nvPr/>
        </p:nvSpPr>
        <p:spPr>
          <a:xfrm>
            <a:off x="513312" y="2135574"/>
            <a:ext cx="3753888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1) </a:t>
            </a:r>
            <a:r>
              <a:rPr lang="ko-KR" altLang="en-US" sz="2800" b="1" dirty="0"/>
              <a:t>어린이집 윤리강령</a:t>
            </a:r>
            <a:endParaRPr lang="en-US" altLang="ko-KR" sz="2800" b="1" dirty="0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344541" y="1597043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73F16CE-9295-9C66-8744-EB7A4337B9B0}"/>
              </a:ext>
            </a:extLst>
          </p:cNvPr>
          <p:cNvSpPr/>
          <p:nvPr/>
        </p:nvSpPr>
        <p:spPr>
          <a:xfrm>
            <a:off x="17131831" y="2160387"/>
            <a:ext cx="265971" cy="61969"/>
          </a:xfrm>
          <a:custGeom>
            <a:avLst/>
            <a:gdLst>
              <a:gd name="connsiteX0" fmla="*/ 0 w 265971"/>
              <a:gd name="connsiteY0" fmla="*/ 61969 h 61969"/>
              <a:gd name="connsiteX1" fmla="*/ 245429 w 265971"/>
              <a:gd name="connsiteY1" fmla="*/ 61969 h 61969"/>
              <a:gd name="connsiteX2" fmla="*/ 265971 w 265971"/>
              <a:gd name="connsiteY2" fmla="*/ 0 h 61969"/>
              <a:gd name="connsiteX3" fmla="*/ 0 w 265971"/>
              <a:gd name="connsiteY3" fmla="*/ 0 h 61969"/>
              <a:gd name="connsiteX4" fmla="*/ 0 w 265971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971" h="61969">
                <a:moveTo>
                  <a:pt x="0" y="61969"/>
                </a:moveTo>
                <a:lnTo>
                  <a:pt x="245429" y="61969"/>
                </a:lnTo>
                <a:lnTo>
                  <a:pt x="265971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050188" y="1770076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864280" y="1320800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050188" y="1955983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4D3C708-61DB-DC84-E051-404335CFCD57}"/>
              </a:ext>
            </a:extLst>
          </p:cNvPr>
          <p:cNvSpPr/>
          <p:nvPr/>
        </p:nvSpPr>
        <p:spPr>
          <a:xfrm>
            <a:off x="513312" y="3109500"/>
            <a:ext cx="15945888" cy="5333505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하나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kern="10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영유아 한 사람 한 사람을 독립된 인격체로 존중한다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하나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kern="10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보육의 과정에서 영유아의 이익을 최우선으로 고려한다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하나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kern="10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영유아를 어떠한 이유로도 차별하지 않고 평등하게 대한다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하나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영유아의 바람과 감정이 무엇인지 항상 귀 기울인다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하나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kern="10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영유아가 보육경험을 통해 세상에 대한 신뢰를 형성하도록 돕는다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하나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부모가 자신의 양육책임을 잘 수행하도록 협력적 관계에서 보육을 수행한다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하나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kern="10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동료를 공정하고 포용적인 태도로 존중하고 민주적인 조직문화를 조성한다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하나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2400" kern="100" spc="0" dirty="0">
                <a:solidFill>
                  <a:srgbClr val="000000"/>
                </a:solidFill>
                <a:effectLst/>
                <a:latin typeface="함초롬바탕" panose="02030604000101010101" pitchFamily="18" charset="-127"/>
                <a:ea typeface="맑은 고딕" panose="020B0503020000020004" pitchFamily="50" charset="-127"/>
              </a:rPr>
              <a:t>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보육업무의 가치에 자긍심을 가지고 보육철학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지식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기술을 지속적으로</a:t>
            </a:r>
            <a:r>
              <a:rPr lang="ko-KR" altLang="en-US" sz="2400" kern="0" dirty="0">
                <a:solidFill>
                  <a:srgbClr val="000000"/>
                </a:solidFill>
                <a:latin typeface="함초롬바탕" panose="02030604000101010101" pitchFamily="18" charset="-127"/>
              </a:rPr>
              <a:t> </a:t>
            </a:r>
            <a:r>
              <a:rPr lang="ko-KR" altLang="en-US" sz="2400" b="1" kern="100" spc="0" dirty="0" err="1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키워나간다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22" name="그래픽 16" descr="돋보기 단색으로 채워진">
            <a:extLst>
              <a:ext uri="{FF2B5EF4-FFF2-40B4-BE49-F238E27FC236}">
                <a16:creationId xmlns:a16="http://schemas.microsoft.com/office/drawing/2014/main" id="{BEC4B6D8-0D55-E785-A2DF-B415DC77E9BB}"/>
              </a:ext>
            </a:extLst>
          </p:cNvPr>
          <p:cNvSpPr/>
          <p:nvPr/>
        </p:nvSpPr>
        <p:spPr>
          <a:xfrm>
            <a:off x="17150443" y="8138699"/>
            <a:ext cx="1089876" cy="1090737"/>
          </a:xfrm>
          <a:custGeom>
            <a:avLst/>
            <a:gdLst>
              <a:gd name="connsiteX0" fmla="*/ 1061743 w 1089876"/>
              <a:gd name="connsiteY0" fmla="*/ 925056 h 1090737"/>
              <a:gd name="connsiteX1" fmla="*/ 889158 w 1089876"/>
              <a:gd name="connsiteY1" fmla="*/ 752471 h 1090737"/>
              <a:gd name="connsiteX2" fmla="*/ 803556 w 1089876"/>
              <a:gd name="connsiteY2" fmla="*/ 726238 h 1090737"/>
              <a:gd name="connsiteX3" fmla="*/ 742806 w 1089876"/>
              <a:gd name="connsiteY3" fmla="*/ 665488 h 1090737"/>
              <a:gd name="connsiteX4" fmla="*/ 828408 w 1089876"/>
              <a:gd name="connsiteY4" fmla="*/ 414204 h 1090737"/>
              <a:gd name="connsiteX5" fmla="*/ 414204 w 1089876"/>
              <a:gd name="connsiteY5" fmla="*/ 0 h 1090737"/>
              <a:gd name="connsiteX6" fmla="*/ 0 w 1089876"/>
              <a:gd name="connsiteY6" fmla="*/ 414204 h 1090737"/>
              <a:gd name="connsiteX7" fmla="*/ 414204 w 1089876"/>
              <a:gd name="connsiteY7" fmla="*/ 828408 h 1090737"/>
              <a:gd name="connsiteX8" fmla="*/ 665488 w 1089876"/>
              <a:gd name="connsiteY8" fmla="*/ 742806 h 1090737"/>
              <a:gd name="connsiteX9" fmla="*/ 726238 w 1089876"/>
              <a:gd name="connsiteY9" fmla="*/ 803556 h 1090737"/>
              <a:gd name="connsiteX10" fmla="*/ 752471 w 1089876"/>
              <a:gd name="connsiteY10" fmla="*/ 889158 h 1090737"/>
              <a:gd name="connsiteX11" fmla="*/ 925056 w 1089876"/>
              <a:gd name="connsiteY11" fmla="*/ 1061743 h 1090737"/>
              <a:gd name="connsiteX12" fmla="*/ 994090 w 1089876"/>
              <a:gd name="connsiteY12" fmla="*/ 1090737 h 1090737"/>
              <a:gd name="connsiteX13" fmla="*/ 1063124 w 1089876"/>
              <a:gd name="connsiteY13" fmla="*/ 1061743 h 1090737"/>
              <a:gd name="connsiteX14" fmla="*/ 1061743 w 1089876"/>
              <a:gd name="connsiteY14" fmla="*/ 925056 h 1090737"/>
              <a:gd name="connsiteX15" fmla="*/ 412823 w 1089876"/>
              <a:gd name="connsiteY15" fmla="*/ 744187 h 1090737"/>
              <a:gd name="connsiteX16" fmla="*/ 81460 w 1089876"/>
              <a:gd name="connsiteY16" fmla="*/ 412823 h 1090737"/>
              <a:gd name="connsiteX17" fmla="*/ 412823 w 1089876"/>
              <a:gd name="connsiteY17" fmla="*/ 81460 h 1090737"/>
              <a:gd name="connsiteX18" fmla="*/ 744187 w 1089876"/>
              <a:gd name="connsiteY18" fmla="*/ 412823 h 1090737"/>
              <a:gd name="connsiteX19" fmla="*/ 412823 w 1089876"/>
              <a:gd name="connsiteY19" fmla="*/ 744187 h 1090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9876" h="1090737">
                <a:moveTo>
                  <a:pt x="1061743" y="925056"/>
                </a:moveTo>
                <a:lnTo>
                  <a:pt x="889158" y="752471"/>
                </a:lnTo>
                <a:cubicBezTo>
                  <a:pt x="865687" y="728999"/>
                  <a:pt x="833931" y="720715"/>
                  <a:pt x="803556" y="726238"/>
                </a:cubicBezTo>
                <a:lnTo>
                  <a:pt x="742806" y="665488"/>
                </a:lnTo>
                <a:cubicBezTo>
                  <a:pt x="796653" y="596454"/>
                  <a:pt x="828408" y="508090"/>
                  <a:pt x="828408" y="414204"/>
                </a:cubicBezTo>
                <a:cubicBezTo>
                  <a:pt x="828408" y="186392"/>
                  <a:pt x="642016" y="0"/>
                  <a:pt x="414204" y="0"/>
                </a:cubicBezTo>
                <a:cubicBezTo>
                  <a:pt x="186392" y="0"/>
                  <a:pt x="0" y="186392"/>
                  <a:pt x="0" y="414204"/>
                </a:cubicBezTo>
                <a:cubicBezTo>
                  <a:pt x="0" y="642016"/>
                  <a:pt x="186392" y="828408"/>
                  <a:pt x="414204" y="828408"/>
                </a:cubicBezTo>
                <a:cubicBezTo>
                  <a:pt x="508090" y="828408"/>
                  <a:pt x="595073" y="796653"/>
                  <a:pt x="665488" y="742806"/>
                </a:cubicBezTo>
                <a:lnTo>
                  <a:pt x="726238" y="803556"/>
                </a:lnTo>
                <a:cubicBezTo>
                  <a:pt x="720715" y="833931"/>
                  <a:pt x="728999" y="865687"/>
                  <a:pt x="752471" y="889158"/>
                </a:cubicBezTo>
                <a:lnTo>
                  <a:pt x="925056" y="1061743"/>
                </a:lnTo>
                <a:cubicBezTo>
                  <a:pt x="944385" y="1081073"/>
                  <a:pt x="969238" y="1090737"/>
                  <a:pt x="994090" y="1090737"/>
                </a:cubicBezTo>
                <a:cubicBezTo>
                  <a:pt x="1018942" y="1090737"/>
                  <a:pt x="1043794" y="1081073"/>
                  <a:pt x="1063124" y="1061743"/>
                </a:cubicBezTo>
                <a:cubicBezTo>
                  <a:pt x="1099021" y="1023084"/>
                  <a:pt x="1099021" y="962334"/>
                  <a:pt x="1061743" y="925056"/>
                </a:cubicBezTo>
                <a:close/>
                <a:moveTo>
                  <a:pt x="412823" y="744187"/>
                </a:moveTo>
                <a:cubicBezTo>
                  <a:pt x="230574" y="744187"/>
                  <a:pt x="81460" y="595073"/>
                  <a:pt x="81460" y="412823"/>
                </a:cubicBezTo>
                <a:cubicBezTo>
                  <a:pt x="81460" y="230574"/>
                  <a:pt x="230574" y="81460"/>
                  <a:pt x="412823" y="81460"/>
                </a:cubicBezTo>
                <a:cubicBezTo>
                  <a:pt x="595073" y="81460"/>
                  <a:pt x="744187" y="230574"/>
                  <a:pt x="744187" y="412823"/>
                </a:cubicBezTo>
                <a:cubicBezTo>
                  <a:pt x="744187" y="595073"/>
                  <a:pt x="595073" y="744187"/>
                  <a:pt x="412823" y="74418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3791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559035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C1B522F5-06FA-B38B-28D5-B44243D6839D}"/>
              </a:ext>
            </a:extLst>
          </p:cNvPr>
          <p:cNvSpPr txBox="1"/>
          <p:nvPr/>
        </p:nvSpPr>
        <p:spPr>
          <a:xfrm>
            <a:off x="463199" y="1440389"/>
            <a:ext cx="6344688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2) </a:t>
            </a:r>
            <a:r>
              <a:rPr lang="ko-KR" altLang="en-US" sz="2800" b="1" dirty="0"/>
              <a:t>보육실습생의 윤리강령</a:t>
            </a:r>
            <a:endParaRPr lang="en-US" altLang="ko-KR" sz="2800" b="1" dirty="0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344541" y="1597043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73F16CE-9295-9C66-8744-EB7A4337B9B0}"/>
              </a:ext>
            </a:extLst>
          </p:cNvPr>
          <p:cNvSpPr/>
          <p:nvPr/>
        </p:nvSpPr>
        <p:spPr>
          <a:xfrm>
            <a:off x="17131831" y="2160387"/>
            <a:ext cx="265971" cy="61969"/>
          </a:xfrm>
          <a:custGeom>
            <a:avLst/>
            <a:gdLst>
              <a:gd name="connsiteX0" fmla="*/ 0 w 265971"/>
              <a:gd name="connsiteY0" fmla="*/ 61969 h 61969"/>
              <a:gd name="connsiteX1" fmla="*/ 245429 w 265971"/>
              <a:gd name="connsiteY1" fmla="*/ 61969 h 61969"/>
              <a:gd name="connsiteX2" fmla="*/ 265971 w 265971"/>
              <a:gd name="connsiteY2" fmla="*/ 0 h 61969"/>
              <a:gd name="connsiteX3" fmla="*/ 0 w 265971"/>
              <a:gd name="connsiteY3" fmla="*/ 0 h 61969"/>
              <a:gd name="connsiteX4" fmla="*/ 0 w 265971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971" h="61969">
                <a:moveTo>
                  <a:pt x="0" y="61969"/>
                </a:moveTo>
                <a:lnTo>
                  <a:pt x="245429" y="61969"/>
                </a:lnTo>
                <a:lnTo>
                  <a:pt x="265971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050188" y="1770076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864280" y="1320800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050188" y="1955983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4D3C708-61DB-DC84-E051-404335CFCD57}"/>
              </a:ext>
            </a:extLst>
          </p:cNvPr>
          <p:cNvSpPr/>
          <p:nvPr/>
        </p:nvSpPr>
        <p:spPr>
          <a:xfrm>
            <a:off x="520400" y="2148634"/>
            <a:ext cx="16184432" cy="2350217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실습기관의 </a:t>
            </a:r>
            <a:r>
              <a:rPr lang="ko-KR" altLang="en-US" sz="2400" b="1" dirty="0" err="1">
                <a:solidFill>
                  <a:schemeClr val="tx1"/>
                </a:solidFill>
              </a:rPr>
              <a:t>실내ㆍ외</a:t>
            </a:r>
            <a:r>
              <a:rPr lang="ko-KR" altLang="en-US" sz="2400" b="1" dirty="0">
                <a:solidFill>
                  <a:schemeClr val="tx1"/>
                </a:solidFill>
              </a:rPr>
              <a:t> 환경 및 </a:t>
            </a:r>
            <a:r>
              <a:rPr lang="ko-KR" altLang="en-US" sz="2400" b="1" dirty="0" err="1">
                <a:solidFill>
                  <a:schemeClr val="tx1"/>
                </a:solidFill>
              </a:rPr>
              <a:t>시설ㆍ설비</a:t>
            </a:r>
            <a:r>
              <a:rPr lang="ko-KR" altLang="en-US" sz="2400" b="1" dirty="0">
                <a:solidFill>
                  <a:schemeClr val="tx1"/>
                </a:solidFill>
              </a:rPr>
              <a:t> 관찰하기 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영유아들의 흥미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특성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발달 등을 관찰하기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실습지도교사의 보육과 교육 활동 및 영유아와의 상호작용 관찰하기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표준보육과정과 보육프로그램 관찰하기</a:t>
            </a:r>
          </a:p>
        </p:txBody>
      </p:sp>
      <p:sp>
        <p:nvSpPr>
          <p:cNvPr id="22" name="그래픽 16" descr="돋보기 단색으로 채워진">
            <a:extLst>
              <a:ext uri="{FF2B5EF4-FFF2-40B4-BE49-F238E27FC236}">
                <a16:creationId xmlns:a16="http://schemas.microsoft.com/office/drawing/2014/main" id="{BEC4B6D8-0D55-E785-A2DF-B415DC77E9BB}"/>
              </a:ext>
            </a:extLst>
          </p:cNvPr>
          <p:cNvSpPr/>
          <p:nvPr/>
        </p:nvSpPr>
        <p:spPr>
          <a:xfrm>
            <a:off x="17150443" y="8138699"/>
            <a:ext cx="1089876" cy="1090737"/>
          </a:xfrm>
          <a:custGeom>
            <a:avLst/>
            <a:gdLst>
              <a:gd name="connsiteX0" fmla="*/ 1061743 w 1089876"/>
              <a:gd name="connsiteY0" fmla="*/ 925056 h 1090737"/>
              <a:gd name="connsiteX1" fmla="*/ 889158 w 1089876"/>
              <a:gd name="connsiteY1" fmla="*/ 752471 h 1090737"/>
              <a:gd name="connsiteX2" fmla="*/ 803556 w 1089876"/>
              <a:gd name="connsiteY2" fmla="*/ 726238 h 1090737"/>
              <a:gd name="connsiteX3" fmla="*/ 742806 w 1089876"/>
              <a:gd name="connsiteY3" fmla="*/ 665488 h 1090737"/>
              <a:gd name="connsiteX4" fmla="*/ 828408 w 1089876"/>
              <a:gd name="connsiteY4" fmla="*/ 414204 h 1090737"/>
              <a:gd name="connsiteX5" fmla="*/ 414204 w 1089876"/>
              <a:gd name="connsiteY5" fmla="*/ 0 h 1090737"/>
              <a:gd name="connsiteX6" fmla="*/ 0 w 1089876"/>
              <a:gd name="connsiteY6" fmla="*/ 414204 h 1090737"/>
              <a:gd name="connsiteX7" fmla="*/ 414204 w 1089876"/>
              <a:gd name="connsiteY7" fmla="*/ 828408 h 1090737"/>
              <a:gd name="connsiteX8" fmla="*/ 665488 w 1089876"/>
              <a:gd name="connsiteY8" fmla="*/ 742806 h 1090737"/>
              <a:gd name="connsiteX9" fmla="*/ 726238 w 1089876"/>
              <a:gd name="connsiteY9" fmla="*/ 803556 h 1090737"/>
              <a:gd name="connsiteX10" fmla="*/ 752471 w 1089876"/>
              <a:gd name="connsiteY10" fmla="*/ 889158 h 1090737"/>
              <a:gd name="connsiteX11" fmla="*/ 925056 w 1089876"/>
              <a:gd name="connsiteY11" fmla="*/ 1061743 h 1090737"/>
              <a:gd name="connsiteX12" fmla="*/ 994090 w 1089876"/>
              <a:gd name="connsiteY12" fmla="*/ 1090737 h 1090737"/>
              <a:gd name="connsiteX13" fmla="*/ 1063124 w 1089876"/>
              <a:gd name="connsiteY13" fmla="*/ 1061743 h 1090737"/>
              <a:gd name="connsiteX14" fmla="*/ 1061743 w 1089876"/>
              <a:gd name="connsiteY14" fmla="*/ 925056 h 1090737"/>
              <a:gd name="connsiteX15" fmla="*/ 412823 w 1089876"/>
              <a:gd name="connsiteY15" fmla="*/ 744187 h 1090737"/>
              <a:gd name="connsiteX16" fmla="*/ 81460 w 1089876"/>
              <a:gd name="connsiteY16" fmla="*/ 412823 h 1090737"/>
              <a:gd name="connsiteX17" fmla="*/ 412823 w 1089876"/>
              <a:gd name="connsiteY17" fmla="*/ 81460 h 1090737"/>
              <a:gd name="connsiteX18" fmla="*/ 744187 w 1089876"/>
              <a:gd name="connsiteY18" fmla="*/ 412823 h 1090737"/>
              <a:gd name="connsiteX19" fmla="*/ 412823 w 1089876"/>
              <a:gd name="connsiteY19" fmla="*/ 744187 h 1090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9876" h="1090737">
                <a:moveTo>
                  <a:pt x="1061743" y="925056"/>
                </a:moveTo>
                <a:lnTo>
                  <a:pt x="889158" y="752471"/>
                </a:lnTo>
                <a:cubicBezTo>
                  <a:pt x="865687" y="728999"/>
                  <a:pt x="833931" y="720715"/>
                  <a:pt x="803556" y="726238"/>
                </a:cubicBezTo>
                <a:lnTo>
                  <a:pt x="742806" y="665488"/>
                </a:lnTo>
                <a:cubicBezTo>
                  <a:pt x="796653" y="596454"/>
                  <a:pt x="828408" y="508090"/>
                  <a:pt x="828408" y="414204"/>
                </a:cubicBezTo>
                <a:cubicBezTo>
                  <a:pt x="828408" y="186392"/>
                  <a:pt x="642016" y="0"/>
                  <a:pt x="414204" y="0"/>
                </a:cubicBezTo>
                <a:cubicBezTo>
                  <a:pt x="186392" y="0"/>
                  <a:pt x="0" y="186392"/>
                  <a:pt x="0" y="414204"/>
                </a:cubicBezTo>
                <a:cubicBezTo>
                  <a:pt x="0" y="642016"/>
                  <a:pt x="186392" y="828408"/>
                  <a:pt x="414204" y="828408"/>
                </a:cubicBezTo>
                <a:cubicBezTo>
                  <a:pt x="508090" y="828408"/>
                  <a:pt x="595073" y="796653"/>
                  <a:pt x="665488" y="742806"/>
                </a:cubicBezTo>
                <a:lnTo>
                  <a:pt x="726238" y="803556"/>
                </a:lnTo>
                <a:cubicBezTo>
                  <a:pt x="720715" y="833931"/>
                  <a:pt x="728999" y="865687"/>
                  <a:pt x="752471" y="889158"/>
                </a:cubicBezTo>
                <a:lnTo>
                  <a:pt x="925056" y="1061743"/>
                </a:lnTo>
                <a:cubicBezTo>
                  <a:pt x="944385" y="1081073"/>
                  <a:pt x="969238" y="1090737"/>
                  <a:pt x="994090" y="1090737"/>
                </a:cubicBezTo>
                <a:cubicBezTo>
                  <a:pt x="1018942" y="1090737"/>
                  <a:pt x="1043794" y="1081073"/>
                  <a:pt x="1063124" y="1061743"/>
                </a:cubicBezTo>
                <a:cubicBezTo>
                  <a:pt x="1099021" y="1023084"/>
                  <a:pt x="1099021" y="962334"/>
                  <a:pt x="1061743" y="925056"/>
                </a:cubicBezTo>
                <a:close/>
                <a:moveTo>
                  <a:pt x="412823" y="744187"/>
                </a:moveTo>
                <a:cubicBezTo>
                  <a:pt x="230574" y="744187"/>
                  <a:pt x="81460" y="595073"/>
                  <a:pt x="81460" y="412823"/>
                </a:cubicBezTo>
                <a:cubicBezTo>
                  <a:pt x="81460" y="230574"/>
                  <a:pt x="230574" y="81460"/>
                  <a:pt x="412823" y="81460"/>
                </a:cubicBezTo>
                <a:cubicBezTo>
                  <a:pt x="595073" y="81460"/>
                  <a:pt x="744187" y="230574"/>
                  <a:pt x="744187" y="412823"/>
                </a:cubicBezTo>
                <a:cubicBezTo>
                  <a:pt x="744187" y="595073"/>
                  <a:pt x="595073" y="744187"/>
                  <a:pt x="412823" y="74418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3791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32DB88-5AA4-BEAA-B495-5D2441408677}"/>
              </a:ext>
            </a:extLst>
          </p:cNvPr>
          <p:cNvSpPr txBox="1"/>
          <p:nvPr/>
        </p:nvSpPr>
        <p:spPr>
          <a:xfrm>
            <a:off x="405997" y="4662352"/>
            <a:ext cx="6401889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3) </a:t>
            </a:r>
            <a:r>
              <a:rPr lang="ko-KR" altLang="en-US" sz="2800" b="1" dirty="0"/>
              <a:t>영유아에 대한 책임</a:t>
            </a:r>
            <a:endParaRPr lang="en-US" altLang="ko-KR" sz="2800" b="1" dirty="0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7125C032-6DB6-DE03-086C-047B23C1C334}"/>
              </a:ext>
            </a:extLst>
          </p:cNvPr>
          <p:cNvSpPr/>
          <p:nvPr/>
        </p:nvSpPr>
        <p:spPr>
          <a:xfrm>
            <a:off x="463199" y="5394258"/>
            <a:ext cx="16241633" cy="3711642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just" fontAlgn="base" latinLnBrk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① 실습생은 영유아의 발달을 이해하도록 부단히 노력하지 않으면 안 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② 실습생은 영유아에 대해 신체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정신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지적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도덕적으로 모범이 되어야 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③ 보육실습생은 어떠한 </a:t>
            </a:r>
            <a:r>
              <a:rPr lang="ko-KR" altLang="en-US" sz="2400" b="1" kern="100" spc="0" dirty="0" err="1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경우에라도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 영유아에게 편견이나 차별하지 않고 평등 하게 대해야 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④ 실습생은 실습기관과 영유아에 관한 모든 정보와 자료에 대해 그 비밀을 누설해서는 안 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⑤ 실습생은 자신의 </a:t>
            </a:r>
            <a:r>
              <a:rPr lang="ko-KR" altLang="en-US" sz="2400" b="1" kern="100" spc="0" dirty="0" err="1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종교적ㆍ정치적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 견해를 영유아에게 강요해서는 안 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⑥ 실습생은 실습생이 가르치는 영유아와 관계를 갖는 전문적인 실천가로서 책임을 다한다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1890299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401954" y="1423344"/>
            <a:ext cx="5617845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4) </a:t>
            </a:r>
            <a:r>
              <a:rPr lang="ko-KR" altLang="en-US" sz="2800" b="1" dirty="0"/>
              <a:t>보육실습기관에 대한 책임</a:t>
            </a:r>
            <a:endParaRPr lang="en-US" altLang="ko-KR" sz="2800" b="1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C753F92-E277-FDF4-184C-5F7AF6B5A148}"/>
              </a:ext>
            </a:extLst>
          </p:cNvPr>
          <p:cNvSpPr/>
          <p:nvPr/>
        </p:nvSpPr>
        <p:spPr>
          <a:xfrm>
            <a:off x="401954" y="2098024"/>
            <a:ext cx="15945888" cy="3809753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① 실습생은 보육실습기관에 있어서 인정된 범위 내에서 연락교섭과 권한 내 에서만 행동한다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② 실습생은 자신의 의무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책임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권한을 확인한다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③ 실습생은 자신에게 위임된 책임만을 행사한다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즉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법적으로 실습기관의 책임은 원장과 지도교사에게 있기 때문에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그 통제는 함께 이루어진다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④ 실습생은 배정된 반의 실습지도교사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기타 보육교직원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대학 또는 양성교육 기관의 지도교수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실습생의 관찰자의 권한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인격적 위임을 존중한다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⑤ 실습생으로서 실습현장에서 곤란한 문제가 발생했을 때는 먼저</a:t>
            </a:r>
            <a:r>
              <a:rPr lang="ko-KR" altLang="en-US" sz="2400" kern="0" dirty="0">
                <a:solidFill>
                  <a:srgbClr val="000000"/>
                </a:solidFill>
              </a:rPr>
              <a:t>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실습지도교사와 상담한다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8E40D39-D0B6-7FE7-3FB1-59407FD80AA2}"/>
              </a:ext>
            </a:extLst>
          </p:cNvPr>
          <p:cNvSpPr/>
          <p:nvPr/>
        </p:nvSpPr>
        <p:spPr>
          <a:xfrm>
            <a:off x="408881" y="6867411"/>
            <a:ext cx="15945888" cy="1996245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① 실습생은 실습기관에서 일어나는 작은 실수라도 대학이나 양성교육기관에 영향을 미친다는 것을 인식하여야 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② 실습생은 대학의 지도교수가 교직수행을 적응시키기 위해서 제공되는 모든 지원을 높이 평가하여 이를 건설적으로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활용하여야 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763E1A9-3AD8-02E0-88E1-14FD4865CA57}"/>
              </a:ext>
            </a:extLst>
          </p:cNvPr>
          <p:cNvSpPr txBox="1"/>
          <p:nvPr/>
        </p:nvSpPr>
        <p:spPr>
          <a:xfrm>
            <a:off x="408881" y="6115942"/>
            <a:ext cx="6296719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5) </a:t>
            </a:r>
            <a:r>
              <a:rPr lang="ko-KR" altLang="en-US" sz="2800" b="1" dirty="0"/>
              <a:t>대학 및 양성교육기관에 대한 책임</a:t>
            </a:r>
            <a:endParaRPr lang="en-US" altLang="ko-KR" sz="2800" b="1" dirty="0"/>
          </a:p>
        </p:txBody>
      </p:sp>
    </p:spTree>
    <p:extLst>
      <p:ext uri="{BB962C8B-B14F-4D97-AF65-F5344CB8AC3E}">
        <p14:creationId xmlns:p14="http://schemas.microsoft.com/office/powerpoint/2010/main" val="399873887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401954" y="1465590"/>
            <a:ext cx="6608446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6)  </a:t>
            </a:r>
            <a:r>
              <a:rPr lang="ko-KR" altLang="en-US" sz="2800" b="1" dirty="0"/>
              <a:t>보육실습생이 지켜야 할 윤리규정</a:t>
            </a:r>
            <a:endParaRPr lang="en-US" altLang="ko-KR" sz="2800" b="1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C753F92-E277-FDF4-184C-5F7AF6B5A148}"/>
              </a:ext>
            </a:extLst>
          </p:cNvPr>
          <p:cNvSpPr/>
          <p:nvPr/>
        </p:nvSpPr>
        <p:spPr>
          <a:xfrm>
            <a:off x="401954" y="2237868"/>
            <a:ext cx="15945888" cy="6753732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indent="-3429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신체적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정신적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사회적으로 건강해야 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영유아를 존중하고 편견이나 차별 없이 있는 그대로 수용해야 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342900" marR="0" indent="-3429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영유아를 돌보고 지도하는 것을 즐거워하며 인내심이 있어야 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342900" marR="0" indent="-3429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특정 영유아를 편애하거나 </a:t>
            </a:r>
            <a:r>
              <a:rPr lang="ko-KR" altLang="en-US" sz="2400" b="1" kern="100" spc="0" dirty="0" err="1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언어적ㆍ신체적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 </a:t>
            </a:r>
            <a:r>
              <a:rPr lang="ko-KR" altLang="en-US" sz="2400" b="1" kern="100" spc="0" dirty="0" err="1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처벌ㆍ상벌을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 하지 않는다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342900" marR="0" indent="-3429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항상 밝고 긍정적인 모습을 갖도록 노력한다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342900" marR="0" indent="-3429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영유아의 신상에 관련된 사항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(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주민번호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가정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질병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문제행동 등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)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을 외부로 유출 하지 않는다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342900" marR="0" indent="-3429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실습생 상호 간에 존중하고 예의를 지켜야 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285750" marR="0" indent="-28575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실습지도교사와 보육교직원에게 예의를 지키고 존중한다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실습기관의 물품을 함부로 다루지 않으며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개인 용도로 사용하지 않는다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285750" marR="0" indent="-28575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보육실습기간 중에 부여된 일에 대하여 책임 있게 수행한다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285750" marR="0" indent="-28575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실습기관의 내부 정보를 외부로 유출하지 않는다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285750" marR="0" indent="-28575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실습지도교사가 지시하기 전에 실습생으로서 자신이 해야 할 일들을 미리 솔선수범하여야 한다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. 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  <a:p>
            <a:pPr marL="285750" marR="0" indent="-28575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실습기관의 영유아 사진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이름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기관명 등을 실습생의 개인 홈페이지</a:t>
            </a:r>
            <a:r>
              <a:rPr lang="en-US" altLang="ko-KR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, SNS, </a:t>
            </a:r>
            <a:r>
              <a:rPr lang="ko-KR" altLang="en-US" sz="2400" b="1" kern="100" spc="0" dirty="0">
                <a:solidFill>
                  <a:srgbClr val="000000"/>
                </a:solidFill>
                <a:effectLst/>
                <a:ea typeface="맑은 고딕" panose="020B0503020000020004" pitchFamily="50" charset="-127"/>
              </a:rPr>
              <a:t>트위터 등에 올리지 않는다</a:t>
            </a:r>
            <a:endParaRPr lang="ko-KR" altLang="en-US" sz="2400" kern="0" spc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897158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5" name="TextBox 35"/>
          <p:cNvSpPr txBox="1"/>
          <p:nvPr/>
        </p:nvSpPr>
        <p:spPr>
          <a:xfrm>
            <a:off x="5334000" y="1054100"/>
            <a:ext cx="8406080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5449"/>
              </a:lnSpc>
            </a:pPr>
            <a:r>
              <a:rPr lang="ko-KR" altLang="en-US" sz="8000" b="1" i="0" u="none" strike="noStrike" dirty="0">
                <a:solidFill>
                  <a:srgbClr val="000000"/>
                </a:solidFill>
                <a:ea typeface="Hakgyoansim Jeomsimsigan B"/>
              </a:rPr>
              <a:t>어린이집의 </a:t>
            </a:r>
            <a:r>
              <a:rPr lang="en-US" sz="8000" b="1" i="0" u="none" strike="noStrike" dirty="0">
                <a:solidFill>
                  <a:srgbClr val="000000"/>
                </a:solidFill>
                <a:latin typeface="Hakgyoansim Jeomsimsigan B"/>
              </a:rPr>
              <a:t> </a:t>
            </a:r>
            <a:r>
              <a:rPr lang="ko-KR" altLang="en-US" sz="8000" b="1" dirty="0">
                <a:solidFill>
                  <a:srgbClr val="3A6C2F"/>
                </a:solidFill>
                <a:latin typeface="Hakgyoansim Jeomsimsigan B"/>
                <a:ea typeface="Hakgyoansim Jeomsimsigan B"/>
              </a:rPr>
              <a:t>일과운영</a:t>
            </a:r>
            <a:endParaRPr lang="en-US" sz="8000" b="1" i="0" u="none" strike="noStrike" dirty="0">
              <a:solidFill>
                <a:srgbClr val="3A6C2F"/>
              </a:solidFill>
              <a:latin typeface="Hakgyoansim Jeomsimsigan B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B522F5-06FA-B38B-28D5-B44243D6839D}"/>
              </a:ext>
            </a:extLst>
          </p:cNvPr>
          <p:cNvSpPr txBox="1"/>
          <p:nvPr/>
        </p:nvSpPr>
        <p:spPr>
          <a:xfrm>
            <a:off x="513312" y="2135574"/>
            <a:ext cx="3753888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/>
              <a:t>1) </a:t>
            </a:r>
            <a:r>
              <a:rPr lang="ko-KR" altLang="en-US" sz="2800" b="1" dirty="0"/>
              <a:t>하루일과 운영</a:t>
            </a:r>
            <a:endParaRPr lang="en-US" altLang="ko-KR" sz="2800" b="1" dirty="0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344541" y="1597043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73F16CE-9295-9C66-8744-EB7A4337B9B0}"/>
              </a:ext>
            </a:extLst>
          </p:cNvPr>
          <p:cNvSpPr/>
          <p:nvPr/>
        </p:nvSpPr>
        <p:spPr>
          <a:xfrm>
            <a:off x="17131831" y="2160387"/>
            <a:ext cx="265971" cy="61969"/>
          </a:xfrm>
          <a:custGeom>
            <a:avLst/>
            <a:gdLst>
              <a:gd name="connsiteX0" fmla="*/ 0 w 265971"/>
              <a:gd name="connsiteY0" fmla="*/ 61969 h 61969"/>
              <a:gd name="connsiteX1" fmla="*/ 245429 w 265971"/>
              <a:gd name="connsiteY1" fmla="*/ 61969 h 61969"/>
              <a:gd name="connsiteX2" fmla="*/ 265971 w 265971"/>
              <a:gd name="connsiteY2" fmla="*/ 0 h 61969"/>
              <a:gd name="connsiteX3" fmla="*/ 0 w 265971"/>
              <a:gd name="connsiteY3" fmla="*/ 0 h 61969"/>
              <a:gd name="connsiteX4" fmla="*/ 0 w 265971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971" h="61969">
                <a:moveTo>
                  <a:pt x="0" y="61969"/>
                </a:moveTo>
                <a:lnTo>
                  <a:pt x="245429" y="61969"/>
                </a:lnTo>
                <a:lnTo>
                  <a:pt x="265971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050188" y="1770076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864280" y="1320800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050188" y="1955983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4D3C708-61DB-DC84-E051-404335CFCD57}"/>
              </a:ext>
            </a:extLst>
          </p:cNvPr>
          <p:cNvSpPr/>
          <p:nvPr/>
        </p:nvSpPr>
        <p:spPr>
          <a:xfrm>
            <a:off x="513312" y="3109500"/>
            <a:ext cx="15945888" cy="5869400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en-US" altLang="ko-KR" sz="24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하루일과는 영유아의 개인적인 요구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교사의 목표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어린이집의 보육철학과 정책 등을 반영하여 균형 있게 계획하여야 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하루일과는 연간계획안에서 월별 주제를 반영하고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주간계획안을 기초로 하여 영유아의 발달과 흥미를 중심으로 하루일과의 순서를 정하고 계획을 세워서 진행하고 평가한다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사전에 개별 영아의 경우 배변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수유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이유식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낮잠 등의 생리적 시간표를 파악하여 일과운영에 참고로 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하루일과는 일상생활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놀이 활동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정리정돈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간식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낮잠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집단활동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실외놀이 등을 포함하되 영유아 개개인의 발달에 맞게 융통성 있게 계획해야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ko-KR" altLang="en-US" sz="2400" b="1" dirty="0">
              <a:solidFill>
                <a:schemeClr val="tx1"/>
              </a:solidFill>
            </a:endParaRPr>
          </a:p>
          <a:p>
            <a:endParaRPr lang="ko-KR" altLang="en-US" sz="2400" b="1" dirty="0">
              <a:solidFill>
                <a:schemeClr val="tx1"/>
              </a:solidFill>
            </a:endParaRPr>
          </a:p>
          <a:p>
            <a:pPr marL="0" marR="0" indent="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endParaRPr lang="ko-KR" altLang="en-US" sz="24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  <p:sp>
        <p:nvSpPr>
          <p:cNvPr id="22" name="그래픽 16" descr="돋보기 단색으로 채워진">
            <a:extLst>
              <a:ext uri="{FF2B5EF4-FFF2-40B4-BE49-F238E27FC236}">
                <a16:creationId xmlns:a16="http://schemas.microsoft.com/office/drawing/2014/main" id="{BEC4B6D8-0D55-E785-A2DF-B415DC77E9BB}"/>
              </a:ext>
            </a:extLst>
          </p:cNvPr>
          <p:cNvSpPr/>
          <p:nvPr/>
        </p:nvSpPr>
        <p:spPr>
          <a:xfrm>
            <a:off x="17150443" y="8138699"/>
            <a:ext cx="1089876" cy="1090737"/>
          </a:xfrm>
          <a:custGeom>
            <a:avLst/>
            <a:gdLst>
              <a:gd name="connsiteX0" fmla="*/ 1061743 w 1089876"/>
              <a:gd name="connsiteY0" fmla="*/ 925056 h 1090737"/>
              <a:gd name="connsiteX1" fmla="*/ 889158 w 1089876"/>
              <a:gd name="connsiteY1" fmla="*/ 752471 h 1090737"/>
              <a:gd name="connsiteX2" fmla="*/ 803556 w 1089876"/>
              <a:gd name="connsiteY2" fmla="*/ 726238 h 1090737"/>
              <a:gd name="connsiteX3" fmla="*/ 742806 w 1089876"/>
              <a:gd name="connsiteY3" fmla="*/ 665488 h 1090737"/>
              <a:gd name="connsiteX4" fmla="*/ 828408 w 1089876"/>
              <a:gd name="connsiteY4" fmla="*/ 414204 h 1090737"/>
              <a:gd name="connsiteX5" fmla="*/ 414204 w 1089876"/>
              <a:gd name="connsiteY5" fmla="*/ 0 h 1090737"/>
              <a:gd name="connsiteX6" fmla="*/ 0 w 1089876"/>
              <a:gd name="connsiteY6" fmla="*/ 414204 h 1090737"/>
              <a:gd name="connsiteX7" fmla="*/ 414204 w 1089876"/>
              <a:gd name="connsiteY7" fmla="*/ 828408 h 1090737"/>
              <a:gd name="connsiteX8" fmla="*/ 665488 w 1089876"/>
              <a:gd name="connsiteY8" fmla="*/ 742806 h 1090737"/>
              <a:gd name="connsiteX9" fmla="*/ 726238 w 1089876"/>
              <a:gd name="connsiteY9" fmla="*/ 803556 h 1090737"/>
              <a:gd name="connsiteX10" fmla="*/ 752471 w 1089876"/>
              <a:gd name="connsiteY10" fmla="*/ 889158 h 1090737"/>
              <a:gd name="connsiteX11" fmla="*/ 925056 w 1089876"/>
              <a:gd name="connsiteY11" fmla="*/ 1061743 h 1090737"/>
              <a:gd name="connsiteX12" fmla="*/ 994090 w 1089876"/>
              <a:gd name="connsiteY12" fmla="*/ 1090737 h 1090737"/>
              <a:gd name="connsiteX13" fmla="*/ 1063124 w 1089876"/>
              <a:gd name="connsiteY13" fmla="*/ 1061743 h 1090737"/>
              <a:gd name="connsiteX14" fmla="*/ 1061743 w 1089876"/>
              <a:gd name="connsiteY14" fmla="*/ 925056 h 1090737"/>
              <a:gd name="connsiteX15" fmla="*/ 412823 w 1089876"/>
              <a:gd name="connsiteY15" fmla="*/ 744187 h 1090737"/>
              <a:gd name="connsiteX16" fmla="*/ 81460 w 1089876"/>
              <a:gd name="connsiteY16" fmla="*/ 412823 h 1090737"/>
              <a:gd name="connsiteX17" fmla="*/ 412823 w 1089876"/>
              <a:gd name="connsiteY17" fmla="*/ 81460 h 1090737"/>
              <a:gd name="connsiteX18" fmla="*/ 744187 w 1089876"/>
              <a:gd name="connsiteY18" fmla="*/ 412823 h 1090737"/>
              <a:gd name="connsiteX19" fmla="*/ 412823 w 1089876"/>
              <a:gd name="connsiteY19" fmla="*/ 744187 h 1090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9876" h="1090737">
                <a:moveTo>
                  <a:pt x="1061743" y="925056"/>
                </a:moveTo>
                <a:lnTo>
                  <a:pt x="889158" y="752471"/>
                </a:lnTo>
                <a:cubicBezTo>
                  <a:pt x="865687" y="728999"/>
                  <a:pt x="833931" y="720715"/>
                  <a:pt x="803556" y="726238"/>
                </a:cubicBezTo>
                <a:lnTo>
                  <a:pt x="742806" y="665488"/>
                </a:lnTo>
                <a:cubicBezTo>
                  <a:pt x="796653" y="596454"/>
                  <a:pt x="828408" y="508090"/>
                  <a:pt x="828408" y="414204"/>
                </a:cubicBezTo>
                <a:cubicBezTo>
                  <a:pt x="828408" y="186392"/>
                  <a:pt x="642016" y="0"/>
                  <a:pt x="414204" y="0"/>
                </a:cubicBezTo>
                <a:cubicBezTo>
                  <a:pt x="186392" y="0"/>
                  <a:pt x="0" y="186392"/>
                  <a:pt x="0" y="414204"/>
                </a:cubicBezTo>
                <a:cubicBezTo>
                  <a:pt x="0" y="642016"/>
                  <a:pt x="186392" y="828408"/>
                  <a:pt x="414204" y="828408"/>
                </a:cubicBezTo>
                <a:cubicBezTo>
                  <a:pt x="508090" y="828408"/>
                  <a:pt x="595073" y="796653"/>
                  <a:pt x="665488" y="742806"/>
                </a:cubicBezTo>
                <a:lnTo>
                  <a:pt x="726238" y="803556"/>
                </a:lnTo>
                <a:cubicBezTo>
                  <a:pt x="720715" y="833931"/>
                  <a:pt x="728999" y="865687"/>
                  <a:pt x="752471" y="889158"/>
                </a:cubicBezTo>
                <a:lnTo>
                  <a:pt x="925056" y="1061743"/>
                </a:lnTo>
                <a:cubicBezTo>
                  <a:pt x="944385" y="1081073"/>
                  <a:pt x="969238" y="1090737"/>
                  <a:pt x="994090" y="1090737"/>
                </a:cubicBezTo>
                <a:cubicBezTo>
                  <a:pt x="1018942" y="1090737"/>
                  <a:pt x="1043794" y="1081073"/>
                  <a:pt x="1063124" y="1061743"/>
                </a:cubicBezTo>
                <a:cubicBezTo>
                  <a:pt x="1099021" y="1023084"/>
                  <a:pt x="1099021" y="962334"/>
                  <a:pt x="1061743" y="925056"/>
                </a:cubicBezTo>
                <a:close/>
                <a:moveTo>
                  <a:pt x="412823" y="744187"/>
                </a:moveTo>
                <a:cubicBezTo>
                  <a:pt x="230574" y="744187"/>
                  <a:pt x="81460" y="595073"/>
                  <a:pt x="81460" y="412823"/>
                </a:cubicBezTo>
                <a:cubicBezTo>
                  <a:pt x="81460" y="230574"/>
                  <a:pt x="230574" y="81460"/>
                  <a:pt x="412823" y="81460"/>
                </a:cubicBezTo>
                <a:cubicBezTo>
                  <a:pt x="595073" y="81460"/>
                  <a:pt x="744187" y="230574"/>
                  <a:pt x="744187" y="412823"/>
                </a:cubicBezTo>
                <a:cubicBezTo>
                  <a:pt x="744187" y="595073"/>
                  <a:pt x="595073" y="744187"/>
                  <a:pt x="412823" y="74418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3791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66212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401954" y="1465590"/>
            <a:ext cx="6608446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/>
              <a:t>2) </a:t>
            </a:r>
            <a:r>
              <a:rPr lang="ko-KR" altLang="en-US" sz="2800" b="1" dirty="0"/>
              <a:t>일과운영 시 고려할 사항</a:t>
            </a:r>
            <a:endParaRPr lang="en-US" altLang="ko-KR" sz="2800" b="1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C753F92-E277-FDF4-184C-5F7AF6B5A148}"/>
              </a:ext>
            </a:extLst>
          </p:cNvPr>
          <p:cNvSpPr/>
          <p:nvPr/>
        </p:nvSpPr>
        <p:spPr>
          <a:xfrm>
            <a:off x="401954" y="2578100"/>
            <a:ext cx="17276446" cy="5242432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1"/>
                </a:solidFill>
              </a:rPr>
              <a:t>0</a:t>
            </a:r>
            <a:r>
              <a:rPr lang="ko-KR" altLang="en-US" sz="2400" b="1" dirty="0">
                <a:solidFill>
                  <a:schemeClr val="tx1"/>
                </a:solidFill>
              </a:rPr>
              <a:t>세는 수유 및 이유식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기저귀 갈이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낮잠 등 생리적 욕구를 고려하여 일상적 인 양육활동에 대한 계획을 반영하여야 한다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1"/>
                </a:solidFill>
              </a:rPr>
              <a:t>1</a:t>
            </a:r>
            <a:r>
              <a:rPr lang="ko-KR" altLang="en-US" sz="2400" b="1" dirty="0">
                <a:solidFill>
                  <a:schemeClr val="tx1"/>
                </a:solidFill>
              </a:rPr>
              <a:t>세는 간식과 점심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기저귀 갈이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낮잠과 휴식 등 일상적인 양육활동과 함께 점차 놀이 활동시간이 늘어나도록 계획한다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영유아의 개별 특성에 맞게 실내놀이와 실외놀이 시간을 균형 있게 하고</a:t>
            </a:r>
            <a:r>
              <a:rPr lang="en-US" altLang="ko-KR" sz="2400" b="1" dirty="0">
                <a:solidFill>
                  <a:schemeClr val="tx1"/>
                </a:solidFill>
              </a:rPr>
              <a:t>, 2 </a:t>
            </a:r>
            <a:r>
              <a:rPr lang="ko-KR" altLang="en-US" sz="2400" b="1" dirty="0">
                <a:solidFill>
                  <a:schemeClr val="tx1"/>
                </a:solidFill>
              </a:rPr>
              <a:t>세 후반이 되면 다음 일과로 넘어가기 전에 </a:t>
            </a:r>
            <a:r>
              <a:rPr lang="en-US" altLang="ko-KR" sz="2400" b="1" dirty="0">
                <a:solidFill>
                  <a:schemeClr val="tx1"/>
                </a:solidFill>
              </a:rPr>
              <a:t>5~10</a:t>
            </a:r>
            <a:r>
              <a:rPr lang="ko-KR" altLang="en-US" sz="2400" b="1" dirty="0">
                <a:solidFill>
                  <a:schemeClr val="tx1"/>
                </a:solidFill>
              </a:rPr>
              <a:t>분 잠깐 모여서 전이활동으로 진행할 수 있도록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일과운영 시간은 어린이집의 특성과 상황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계절 등에 따라 조정할 필요가 있다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국가수준의 제</a:t>
            </a:r>
            <a:r>
              <a:rPr lang="en-US" altLang="ko-KR" sz="2400" b="1" dirty="0">
                <a:solidFill>
                  <a:schemeClr val="tx1"/>
                </a:solidFill>
              </a:rPr>
              <a:t>4</a:t>
            </a:r>
            <a:r>
              <a:rPr lang="ko-KR" altLang="en-US" sz="2400" b="1" dirty="0">
                <a:solidFill>
                  <a:schemeClr val="tx1"/>
                </a:solidFill>
              </a:rPr>
              <a:t>차 표준보육과정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>
                <a:solidFill>
                  <a:schemeClr val="tx1"/>
                </a:solidFill>
              </a:rPr>
              <a:t>누리과정</a:t>
            </a:r>
            <a:r>
              <a:rPr lang="en-US" altLang="ko-KR" sz="2400" b="1" dirty="0">
                <a:solidFill>
                  <a:schemeClr val="tx1"/>
                </a:solidFill>
              </a:rPr>
              <a:t>)</a:t>
            </a:r>
            <a:r>
              <a:rPr lang="ko-KR" altLang="en-US" sz="2400" b="1" dirty="0">
                <a:solidFill>
                  <a:schemeClr val="tx1"/>
                </a:solidFill>
              </a:rPr>
              <a:t>의 목표에 맞추어 하루일과를 계획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운영하는 데 기초적인 자료로 활용하여야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endParaRPr lang="en-US" altLang="ko-KR" sz="2400" b="1" dirty="0">
              <a:solidFill>
                <a:schemeClr val="tx1"/>
              </a:solidFill>
            </a:endParaRPr>
          </a:p>
          <a:p>
            <a:pPr marL="342900" marR="0" indent="-3429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ko-KR" altLang="en-US" sz="2400" kern="0" spc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548634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401954" y="1465590"/>
            <a:ext cx="6608446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/>
              <a:t>2) </a:t>
            </a:r>
            <a:r>
              <a:rPr lang="ko-KR" altLang="en-US" sz="2800" b="1" dirty="0"/>
              <a:t>일과운영 시 고려할 사항</a:t>
            </a:r>
            <a:endParaRPr lang="en-US" altLang="ko-KR" sz="2800" b="1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C753F92-E277-FDF4-184C-5F7AF6B5A148}"/>
              </a:ext>
            </a:extLst>
          </p:cNvPr>
          <p:cNvSpPr/>
          <p:nvPr/>
        </p:nvSpPr>
        <p:spPr>
          <a:xfrm>
            <a:off x="401954" y="2447995"/>
            <a:ext cx="17276446" cy="5420232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하루일과를 일관성 있게 계획하고 운영하여 영유아들이 규칙성을 경험하도록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낮잠 및 휴식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간식과 식사 지도 등의 일상적 양육활동이 즐겁고 안전하며 교육적인 경험이 되도록 해야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영유아들의 생리적인 욕구를 개별적으로 해결해 주고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이를 충족할 수 있는 시간과 공간을 배려하여야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정적놀이와 동적놀이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실내놀이와 실외놀이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개별활동과 집단활동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교사가 주도하는 활동과 영유아가 주도하는 활동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활동하는 시간과 휴식하는 시간 등을 균형 있게 배치하도록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영유아의 흥미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요구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반응 등을 민감하게 관찰하여 융통성 있게 운영한다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일과운영을 한 후 그날 활동에 대한 평가를 하고 다음 날을 기대할 수 </a:t>
            </a:r>
            <a:r>
              <a:rPr lang="ko-KR" altLang="en-US" sz="2400" b="1" dirty="0" err="1">
                <a:solidFill>
                  <a:schemeClr val="tx1"/>
                </a:solidFill>
              </a:rPr>
              <a:t>있도</a:t>
            </a:r>
            <a:r>
              <a:rPr lang="ko-KR" altLang="en-US" sz="2400" b="1" dirty="0">
                <a:solidFill>
                  <a:schemeClr val="tx1"/>
                </a:solidFill>
              </a:rPr>
              <a:t> 록 지도한다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ko-KR" altLang="en-US" sz="2400" b="1" dirty="0">
              <a:solidFill>
                <a:schemeClr val="tx1"/>
              </a:solidFill>
            </a:endParaRPr>
          </a:p>
          <a:p>
            <a:endParaRPr lang="en-US" altLang="ko-KR" sz="2400" b="1" dirty="0">
              <a:solidFill>
                <a:schemeClr val="tx1"/>
              </a:solidFill>
            </a:endParaRPr>
          </a:p>
          <a:p>
            <a:pPr marL="342900" marR="0" indent="-342900" algn="l" fontAlgn="base" latinLnBrk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ko-KR" altLang="en-US" sz="2400" kern="0" spc="0" dirty="0">
              <a:solidFill>
                <a:srgbClr val="0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1941164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763905" y="1503160"/>
            <a:ext cx="3731895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3</a:t>
            </a:r>
            <a:r>
              <a:rPr lang="en-US" altLang="ko-KR" sz="2800" b="1"/>
              <a:t>) </a:t>
            </a:r>
            <a:r>
              <a:rPr lang="ko-KR" altLang="en-US" sz="2800" b="1" dirty="0"/>
              <a:t>시간별 하루일과</a:t>
            </a:r>
            <a:endParaRPr lang="en-US" altLang="ko-KR" sz="2800" b="1" dirty="0"/>
          </a:p>
        </p:txBody>
      </p: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5470A51B-3B66-2702-7EFF-2125F77C70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5753311"/>
              </p:ext>
            </p:extLst>
          </p:nvPr>
        </p:nvGraphicFramePr>
        <p:xfrm>
          <a:off x="2302741" y="2324100"/>
          <a:ext cx="14112384" cy="6736302"/>
        </p:xfrm>
        <a:graphic>
          <a:graphicData uri="http://schemas.openxmlformats.org/drawingml/2006/table">
            <a:tbl>
              <a:tblPr/>
              <a:tblGrid>
                <a:gridCol w="3313097">
                  <a:extLst>
                    <a:ext uri="{9D8B030D-6E8A-4147-A177-3AD203B41FA5}">
                      <a16:colId xmlns:a16="http://schemas.microsoft.com/office/drawing/2014/main" val="3213230873"/>
                    </a:ext>
                  </a:extLst>
                </a:gridCol>
                <a:gridCol w="8667251">
                  <a:extLst>
                    <a:ext uri="{9D8B030D-6E8A-4147-A177-3AD203B41FA5}">
                      <a16:colId xmlns:a16="http://schemas.microsoft.com/office/drawing/2014/main" val="70398462"/>
                    </a:ext>
                  </a:extLst>
                </a:gridCol>
                <a:gridCol w="2132036">
                  <a:extLst>
                    <a:ext uri="{9D8B030D-6E8A-4147-A177-3AD203B41FA5}">
                      <a16:colId xmlns:a16="http://schemas.microsoft.com/office/drawing/2014/main" val="1279785341"/>
                    </a:ext>
                  </a:extLst>
                </a:gridCol>
              </a:tblGrid>
              <a:tr h="4402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07:30 ~ 09:30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등원 및 통합보육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기본보육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6659714"/>
                  </a:ext>
                </a:extLst>
              </a:tr>
              <a:tr h="7051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09:30 ~ 10:00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손 씻기 및 화장실 가기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기저귀 갈이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오전간식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또는 이유식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2599317"/>
                  </a:ext>
                </a:extLst>
              </a:tr>
              <a:tr h="48868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10:00 ~ 11:20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오전실내놀이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특성화 프로그램 포함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7647524"/>
                  </a:ext>
                </a:extLst>
              </a:tr>
              <a:tr h="4402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11:20 ~ 11:30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정리정돈 및 </a:t>
                      </a: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손씻기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화장실 가기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기저귀 갈이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4006997"/>
                  </a:ext>
                </a:extLst>
              </a:tr>
              <a:tr h="4402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11:30 ~ 12:00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점심식사 및 이닦기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5438267"/>
                  </a:ext>
                </a:extLst>
              </a:tr>
              <a:tr h="7051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12:00 ~ 12:40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특별활동 및 놀이활동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타임에 따라 나눠 질 수 있어요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한타임에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20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분씩 배정됩니다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5752183"/>
                  </a:ext>
                </a:extLst>
              </a:tr>
              <a:tr h="56294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12:40 ~ 14:30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낮잠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낮잠 시간은 아이의 숙면 상태에 따라 달라집니다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.)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267669"/>
                  </a:ext>
                </a:extLst>
              </a:tr>
              <a:tr h="7051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14:30 ~ 15:30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손씻기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화장실가기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기저귀 갈이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오후 간식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특별활동 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놀이 활동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8960658"/>
                  </a:ext>
                </a:extLst>
              </a:tr>
              <a:tr h="51289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15:00~ 16:00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기본보육 귀가 및 자유놀이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8501120"/>
                  </a:ext>
                </a:extLst>
              </a:tr>
              <a:tr h="70519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16:00 ~ 17:00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연장반으로 이동 개별물품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옷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가방 등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정리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자유놀이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및 휴식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쉼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연장보육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0224359"/>
                  </a:ext>
                </a:extLst>
              </a:tr>
              <a:tr h="4788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17:00 ~ 19:30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자유놀이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및 휴식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(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쉼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),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나눔고딕" panose="020D0604000000000000" pitchFamily="50" charset="-127"/>
                          <a:ea typeface="나눔고딕" panose="020D0604000000000000" pitchFamily="50" charset="-127"/>
                        </a:rPr>
                        <a:t>개별귀가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38617" marR="38617" marT="10677" marB="1067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790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45942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33868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5" name="TextBox 35"/>
          <p:cNvSpPr txBox="1"/>
          <p:nvPr/>
        </p:nvSpPr>
        <p:spPr>
          <a:xfrm>
            <a:off x="5334000" y="1054100"/>
            <a:ext cx="9258300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5449"/>
              </a:lnSpc>
            </a:pPr>
            <a:r>
              <a:rPr lang="ko-KR" altLang="en-US" sz="8000" b="1" i="0" u="none" strike="noStrike">
                <a:solidFill>
                  <a:srgbClr val="000000"/>
                </a:solidFill>
                <a:ea typeface="Hakgyoansim Jeomsimsigan B"/>
              </a:rPr>
              <a:t>보육계획안 작성의 실제</a:t>
            </a:r>
            <a:endParaRPr lang="en-US" sz="8000" b="1" i="0" u="none" strike="noStrike" dirty="0">
              <a:solidFill>
                <a:srgbClr val="3A6C2F"/>
              </a:solidFill>
              <a:latin typeface="Hakgyoansim Jeomsimsigan B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B522F5-06FA-B38B-28D5-B44243D6839D}"/>
              </a:ext>
            </a:extLst>
          </p:cNvPr>
          <p:cNvSpPr txBox="1"/>
          <p:nvPr/>
        </p:nvSpPr>
        <p:spPr>
          <a:xfrm>
            <a:off x="513311" y="2135574"/>
            <a:ext cx="4694023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1) </a:t>
            </a:r>
            <a:r>
              <a:rPr lang="ko-KR" altLang="en-US" sz="2800" b="1" dirty="0"/>
              <a:t>보육계획안의 연계</a:t>
            </a:r>
            <a:endParaRPr lang="en-US" altLang="ko-KR" sz="2800" b="1" dirty="0"/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344541" y="1597043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자유형: 도형 4">
            <a:extLst>
              <a:ext uri="{FF2B5EF4-FFF2-40B4-BE49-F238E27FC236}">
                <a16:creationId xmlns:a16="http://schemas.microsoft.com/office/drawing/2014/main" id="{B73F16CE-9295-9C66-8744-EB7A4337B9B0}"/>
              </a:ext>
            </a:extLst>
          </p:cNvPr>
          <p:cNvSpPr/>
          <p:nvPr/>
        </p:nvSpPr>
        <p:spPr>
          <a:xfrm>
            <a:off x="17131831" y="2160387"/>
            <a:ext cx="265971" cy="61969"/>
          </a:xfrm>
          <a:custGeom>
            <a:avLst/>
            <a:gdLst>
              <a:gd name="connsiteX0" fmla="*/ 0 w 265971"/>
              <a:gd name="connsiteY0" fmla="*/ 61969 h 61969"/>
              <a:gd name="connsiteX1" fmla="*/ 245429 w 265971"/>
              <a:gd name="connsiteY1" fmla="*/ 61969 h 61969"/>
              <a:gd name="connsiteX2" fmla="*/ 265971 w 265971"/>
              <a:gd name="connsiteY2" fmla="*/ 0 h 61969"/>
              <a:gd name="connsiteX3" fmla="*/ 0 w 265971"/>
              <a:gd name="connsiteY3" fmla="*/ 0 h 61969"/>
              <a:gd name="connsiteX4" fmla="*/ 0 w 265971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65971" h="61969">
                <a:moveTo>
                  <a:pt x="0" y="61969"/>
                </a:moveTo>
                <a:lnTo>
                  <a:pt x="245429" y="61969"/>
                </a:lnTo>
                <a:lnTo>
                  <a:pt x="265971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050188" y="1770076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864280" y="1320800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050188" y="1955983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B4D3C708-61DB-DC84-E051-404335CFCD57}"/>
              </a:ext>
            </a:extLst>
          </p:cNvPr>
          <p:cNvSpPr/>
          <p:nvPr/>
        </p:nvSpPr>
        <p:spPr>
          <a:xfrm>
            <a:off x="513311" y="2897287"/>
            <a:ext cx="15945888" cy="2542001"/>
          </a:xfrm>
          <a:prstGeom prst="rect">
            <a:avLst/>
          </a:prstGeom>
          <a:solidFill>
            <a:schemeClr val="bg1"/>
          </a:solidFill>
          <a:ln w="76200"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① 보육계획안은 통합적으로 수립되어 영유아의 전인적인 발달을 도모하도록 계획하여야 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② </a:t>
            </a:r>
            <a:r>
              <a:rPr lang="ko-KR" altLang="en-US" sz="2400" b="1" dirty="0">
                <a:solidFill>
                  <a:schemeClr val="tx1"/>
                </a:solidFill>
              </a:rPr>
              <a:t>영유아가 모든 영역에서 골고루 활동할 수 있도록 면밀하게 수립되어야 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③ </a:t>
            </a:r>
            <a:r>
              <a:rPr lang="ko-KR" altLang="en-US" sz="2400" b="1" dirty="0">
                <a:solidFill>
                  <a:schemeClr val="tx1"/>
                </a:solidFill>
              </a:rPr>
              <a:t>영유아의 흥미와 요구를 수용할 수 있도록 융통성 있게 계획하여야 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④ </a:t>
            </a:r>
            <a:r>
              <a:rPr lang="ko-KR" altLang="en-US" sz="2400" b="1" dirty="0">
                <a:solidFill>
                  <a:schemeClr val="tx1"/>
                </a:solidFill>
              </a:rPr>
              <a:t>영유아의 자발적인 놀이와 학습이 일어날 수 있는 환경구성의 준비와 효과 적인 활용에 대한 계획이 수립되어야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  <p:sp>
        <p:nvSpPr>
          <p:cNvPr id="22" name="그래픽 16" descr="돋보기 단색으로 채워진">
            <a:extLst>
              <a:ext uri="{FF2B5EF4-FFF2-40B4-BE49-F238E27FC236}">
                <a16:creationId xmlns:a16="http://schemas.microsoft.com/office/drawing/2014/main" id="{BEC4B6D8-0D55-E785-A2DF-B415DC77E9BB}"/>
              </a:ext>
            </a:extLst>
          </p:cNvPr>
          <p:cNvSpPr/>
          <p:nvPr/>
        </p:nvSpPr>
        <p:spPr>
          <a:xfrm>
            <a:off x="17150443" y="8138699"/>
            <a:ext cx="1089876" cy="1090737"/>
          </a:xfrm>
          <a:custGeom>
            <a:avLst/>
            <a:gdLst>
              <a:gd name="connsiteX0" fmla="*/ 1061743 w 1089876"/>
              <a:gd name="connsiteY0" fmla="*/ 925056 h 1090737"/>
              <a:gd name="connsiteX1" fmla="*/ 889158 w 1089876"/>
              <a:gd name="connsiteY1" fmla="*/ 752471 h 1090737"/>
              <a:gd name="connsiteX2" fmla="*/ 803556 w 1089876"/>
              <a:gd name="connsiteY2" fmla="*/ 726238 h 1090737"/>
              <a:gd name="connsiteX3" fmla="*/ 742806 w 1089876"/>
              <a:gd name="connsiteY3" fmla="*/ 665488 h 1090737"/>
              <a:gd name="connsiteX4" fmla="*/ 828408 w 1089876"/>
              <a:gd name="connsiteY4" fmla="*/ 414204 h 1090737"/>
              <a:gd name="connsiteX5" fmla="*/ 414204 w 1089876"/>
              <a:gd name="connsiteY5" fmla="*/ 0 h 1090737"/>
              <a:gd name="connsiteX6" fmla="*/ 0 w 1089876"/>
              <a:gd name="connsiteY6" fmla="*/ 414204 h 1090737"/>
              <a:gd name="connsiteX7" fmla="*/ 414204 w 1089876"/>
              <a:gd name="connsiteY7" fmla="*/ 828408 h 1090737"/>
              <a:gd name="connsiteX8" fmla="*/ 665488 w 1089876"/>
              <a:gd name="connsiteY8" fmla="*/ 742806 h 1090737"/>
              <a:gd name="connsiteX9" fmla="*/ 726238 w 1089876"/>
              <a:gd name="connsiteY9" fmla="*/ 803556 h 1090737"/>
              <a:gd name="connsiteX10" fmla="*/ 752471 w 1089876"/>
              <a:gd name="connsiteY10" fmla="*/ 889158 h 1090737"/>
              <a:gd name="connsiteX11" fmla="*/ 925056 w 1089876"/>
              <a:gd name="connsiteY11" fmla="*/ 1061743 h 1090737"/>
              <a:gd name="connsiteX12" fmla="*/ 994090 w 1089876"/>
              <a:gd name="connsiteY12" fmla="*/ 1090737 h 1090737"/>
              <a:gd name="connsiteX13" fmla="*/ 1063124 w 1089876"/>
              <a:gd name="connsiteY13" fmla="*/ 1061743 h 1090737"/>
              <a:gd name="connsiteX14" fmla="*/ 1061743 w 1089876"/>
              <a:gd name="connsiteY14" fmla="*/ 925056 h 1090737"/>
              <a:gd name="connsiteX15" fmla="*/ 412823 w 1089876"/>
              <a:gd name="connsiteY15" fmla="*/ 744187 h 1090737"/>
              <a:gd name="connsiteX16" fmla="*/ 81460 w 1089876"/>
              <a:gd name="connsiteY16" fmla="*/ 412823 h 1090737"/>
              <a:gd name="connsiteX17" fmla="*/ 412823 w 1089876"/>
              <a:gd name="connsiteY17" fmla="*/ 81460 h 1090737"/>
              <a:gd name="connsiteX18" fmla="*/ 744187 w 1089876"/>
              <a:gd name="connsiteY18" fmla="*/ 412823 h 1090737"/>
              <a:gd name="connsiteX19" fmla="*/ 412823 w 1089876"/>
              <a:gd name="connsiteY19" fmla="*/ 744187 h 1090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089876" h="1090737">
                <a:moveTo>
                  <a:pt x="1061743" y="925056"/>
                </a:moveTo>
                <a:lnTo>
                  <a:pt x="889158" y="752471"/>
                </a:lnTo>
                <a:cubicBezTo>
                  <a:pt x="865687" y="728999"/>
                  <a:pt x="833931" y="720715"/>
                  <a:pt x="803556" y="726238"/>
                </a:cubicBezTo>
                <a:lnTo>
                  <a:pt x="742806" y="665488"/>
                </a:lnTo>
                <a:cubicBezTo>
                  <a:pt x="796653" y="596454"/>
                  <a:pt x="828408" y="508090"/>
                  <a:pt x="828408" y="414204"/>
                </a:cubicBezTo>
                <a:cubicBezTo>
                  <a:pt x="828408" y="186392"/>
                  <a:pt x="642016" y="0"/>
                  <a:pt x="414204" y="0"/>
                </a:cubicBezTo>
                <a:cubicBezTo>
                  <a:pt x="186392" y="0"/>
                  <a:pt x="0" y="186392"/>
                  <a:pt x="0" y="414204"/>
                </a:cubicBezTo>
                <a:cubicBezTo>
                  <a:pt x="0" y="642016"/>
                  <a:pt x="186392" y="828408"/>
                  <a:pt x="414204" y="828408"/>
                </a:cubicBezTo>
                <a:cubicBezTo>
                  <a:pt x="508090" y="828408"/>
                  <a:pt x="595073" y="796653"/>
                  <a:pt x="665488" y="742806"/>
                </a:cubicBezTo>
                <a:lnTo>
                  <a:pt x="726238" y="803556"/>
                </a:lnTo>
                <a:cubicBezTo>
                  <a:pt x="720715" y="833931"/>
                  <a:pt x="728999" y="865687"/>
                  <a:pt x="752471" y="889158"/>
                </a:cubicBezTo>
                <a:lnTo>
                  <a:pt x="925056" y="1061743"/>
                </a:lnTo>
                <a:cubicBezTo>
                  <a:pt x="944385" y="1081073"/>
                  <a:pt x="969238" y="1090737"/>
                  <a:pt x="994090" y="1090737"/>
                </a:cubicBezTo>
                <a:cubicBezTo>
                  <a:pt x="1018942" y="1090737"/>
                  <a:pt x="1043794" y="1081073"/>
                  <a:pt x="1063124" y="1061743"/>
                </a:cubicBezTo>
                <a:cubicBezTo>
                  <a:pt x="1099021" y="1023084"/>
                  <a:pt x="1099021" y="962334"/>
                  <a:pt x="1061743" y="925056"/>
                </a:cubicBezTo>
                <a:close/>
                <a:moveTo>
                  <a:pt x="412823" y="744187"/>
                </a:moveTo>
                <a:cubicBezTo>
                  <a:pt x="230574" y="744187"/>
                  <a:pt x="81460" y="595073"/>
                  <a:pt x="81460" y="412823"/>
                </a:cubicBezTo>
                <a:cubicBezTo>
                  <a:pt x="81460" y="230574"/>
                  <a:pt x="230574" y="81460"/>
                  <a:pt x="412823" y="81460"/>
                </a:cubicBezTo>
                <a:cubicBezTo>
                  <a:pt x="595073" y="81460"/>
                  <a:pt x="744187" y="230574"/>
                  <a:pt x="744187" y="412823"/>
                </a:cubicBezTo>
                <a:cubicBezTo>
                  <a:pt x="744187" y="595073"/>
                  <a:pt x="595073" y="744187"/>
                  <a:pt x="412823" y="744187"/>
                </a:cubicBez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 w="13791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0F059C-5958-CBEC-7EE5-DEE569E34FFE}"/>
              </a:ext>
            </a:extLst>
          </p:cNvPr>
          <p:cNvSpPr txBox="1"/>
          <p:nvPr/>
        </p:nvSpPr>
        <p:spPr>
          <a:xfrm>
            <a:off x="422224" y="5575609"/>
            <a:ext cx="104186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800" b="1" dirty="0"/>
              <a:t>(1) </a:t>
            </a:r>
            <a:r>
              <a:rPr lang="ko-KR" altLang="en-US" sz="2800" b="1" dirty="0"/>
              <a:t>연간 보육계획안</a:t>
            </a:r>
          </a:p>
        </p:txBody>
      </p:sp>
      <p:sp>
        <p:nvSpPr>
          <p:cNvPr id="15" name="액자 14">
            <a:extLst>
              <a:ext uri="{FF2B5EF4-FFF2-40B4-BE49-F238E27FC236}">
                <a16:creationId xmlns:a16="http://schemas.microsoft.com/office/drawing/2014/main" id="{D986FB46-0E70-5ED3-956A-4E57F62467D8}"/>
              </a:ext>
            </a:extLst>
          </p:cNvPr>
          <p:cNvSpPr/>
          <p:nvPr/>
        </p:nvSpPr>
        <p:spPr>
          <a:xfrm>
            <a:off x="449933" y="6219568"/>
            <a:ext cx="16237867" cy="2918876"/>
          </a:xfrm>
          <a:prstGeom prst="frame">
            <a:avLst>
              <a:gd name="adj1" fmla="val 3297"/>
            </a:avLst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① 연간 보육계획은 </a:t>
            </a:r>
            <a:r>
              <a:rPr lang="en-US" altLang="ko-KR" sz="2400" b="1" dirty="0">
                <a:solidFill>
                  <a:schemeClr val="tx1"/>
                </a:solidFill>
              </a:rPr>
              <a:t>1</a:t>
            </a:r>
            <a:r>
              <a:rPr lang="ko-KR" altLang="en-US" sz="2400" b="1" dirty="0">
                <a:solidFill>
                  <a:schemeClr val="tx1"/>
                </a:solidFill>
              </a:rPr>
              <a:t>년 동안 어린이집에서 실행해야 할 보육목표와 보육내용을 계획하는 것으로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어린이집의 보육철학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목표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보육의 방향 등을 기본으로 계절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연령별</a:t>
            </a:r>
            <a:r>
              <a:rPr lang="en-US" altLang="ko-KR" sz="2400" b="1" dirty="0">
                <a:solidFill>
                  <a:schemeClr val="tx1"/>
                </a:solidFill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</a:rPr>
              <a:t>발달적 특성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행사 등을 고려하여 계획한다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  <a:r>
              <a:rPr lang="ko-KR" altLang="en-US" sz="2400" b="1" dirty="0">
                <a:solidFill>
                  <a:schemeClr val="tx1"/>
                </a:solidFill>
              </a:rPr>
              <a:t>보육철학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목표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보육의 방향 등을 기본으로 계절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연령별 발달적 특성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행사 등을 고려하여 계획한다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3072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2E2F8F9B-576B-2AD1-C95C-24EE472E1070}"/>
              </a:ext>
            </a:extLst>
          </p:cNvPr>
          <p:cNvSpPr txBox="1"/>
          <p:nvPr/>
        </p:nvSpPr>
        <p:spPr>
          <a:xfrm>
            <a:off x="477405" y="1837504"/>
            <a:ext cx="104987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800" b="1" dirty="0"/>
              <a:t>(2) </a:t>
            </a:r>
            <a:r>
              <a:rPr lang="ko-KR" altLang="en-US" sz="2800" b="1" dirty="0"/>
              <a:t>월간 보육계획안</a:t>
            </a:r>
          </a:p>
        </p:txBody>
      </p:sp>
      <p:sp>
        <p:nvSpPr>
          <p:cNvPr id="14" name="사각형: 잘린 대각선 방향 모서리 13">
            <a:extLst>
              <a:ext uri="{FF2B5EF4-FFF2-40B4-BE49-F238E27FC236}">
                <a16:creationId xmlns:a16="http://schemas.microsoft.com/office/drawing/2014/main" id="{570D52F5-9E7F-3DCE-ED10-0B1B07B7067C}"/>
              </a:ext>
            </a:extLst>
          </p:cNvPr>
          <p:cNvSpPr/>
          <p:nvPr/>
        </p:nvSpPr>
        <p:spPr>
          <a:xfrm>
            <a:off x="512041" y="2577267"/>
            <a:ext cx="16516764" cy="1668659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① 일반적으로 연간 보육계획안 주제를 다시 한 주 단위로 하여 소주제로 나누는 것이다</a:t>
            </a:r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. </a:t>
            </a:r>
          </a:p>
          <a:p>
            <a:endParaRPr lang="en-US" altLang="ko-KR" sz="2400" b="1" dirty="0">
              <a:solidFill>
                <a:schemeClr val="tx1"/>
              </a:solidFill>
              <a:latin typeface="+mn-ea"/>
            </a:endParaRPr>
          </a:p>
          <a:p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②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소주제의 개수는 해당 반 영유아의 흥미 지속 정도</a:t>
            </a:r>
            <a:r>
              <a:rPr lang="en-US" altLang="ko-KR" sz="2400" b="1" dirty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  <a:latin typeface="+mn-ea"/>
              </a:rPr>
              <a:t>발달수준을 고려하여 가감할 수 있다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47DFA82-44FA-4401-9339-53447CEADBCD}"/>
              </a:ext>
            </a:extLst>
          </p:cNvPr>
          <p:cNvSpPr txBox="1"/>
          <p:nvPr/>
        </p:nvSpPr>
        <p:spPr>
          <a:xfrm>
            <a:off x="838200" y="5046365"/>
            <a:ext cx="1049870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800" b="1" dirty="0"/>
              <a:t>(3) </a:t>
            </a:r>
            <a:r>
              <a:rPr lang="ko-KR" altLang="en-US" sz="2800" b="1" dirty="0"/>
              <a:t>주간 보육계획안</a:t>
            </a:r>
          </a:p>
        </p:txBody>
      </p:sp>
      <p:sp>
        <p:nvSpPr>
          <p:cNvPr id="17" name="사각형: 잘린 대각선 방향 모서리 16">
            <a:extLst>
              <a:ext uri="{FF2B5EF4-FFF2-40B4-BE49-F238E27FC236}">
                <a16:creationId xmlns:a16="http://schemas.microsoft.com/office/drawing/2014/main" id="{3EA2F880-C509-AF53-EB9B-3B8226BA2D34}"/>
              </a:ext>
            </a:extLst>
          </p:cNvPr>
          <p:cNvSpPr/>
          <p:nvPr/>
        </p:nvSpPr>
        <p:spPr>
          <a:xfrm>
            <a:off x="512041" y="5898412"/>
            <a:ext cx="16516764" cy="3055088"/>
          </a:xfrm>
          <a:prstGeom prst="snip2DiagRect">
            <a:avLst/>
          </a:prstGeom>
          <a:solidFill>
            <a:schemeClr val="accent6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① 주간 보육계획안은 매주 진행될 소주제 관련 활동을 월요일부터 금요일까지 구체적인 보육활동 계획을 계획하는 것이지만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반드시 계획을 수립해야 하는 것은 아니며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월간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주간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일일 계획 중 하나만을 선택하여 작성할 수 있다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 err="1">
                <a:solidFill>
                  <a:schemeClr val="tx1"/>
                </a:solidFill>
              </a:rPr>
              <a:t>교육부ㆍ보건복지부</a:t>
            </a:r>
            <a:r>
              <a:rPr lang="en-US" altLang="ko-KR" sz="2400" b="1" dirty="0">
                <a:solidFill>
                  <a:schemeClr val="tx1"/>
                </a:solidFill>
              </a:rPr>
              <a:t>, 2019c). </a:t>
            </a:r>
          </a:p>
          <a:p>
            <a:pPr algn="just"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② </a:t>
            </a:r>
            <a:r>
              <a:rPr lang="ko-KR" altLang="en-US" sz="2400" b="1" dirty="0">
                <a:solidFill>
                  <a:schemeClr val="tx1"/>
                </a:solidFill>
              </a:rPr>
              <a:t>소주제 관련 활동은 하루에 진행되는 것이 아니라 며칠 동안 연속적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반복적으로 배치하고 진행한다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585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F2863C14-FC36-99BA-BEC5-18049572ACF5}"/>
              </a:ext>
            </a:extLst>
          </p:cNvPr>
          <p:cNvSpPr txBox="1"/>
          <p:nvPr/>
        </p:nvSpPr>
        <p:spPr>
          <a:xfrm>
            <a:off x="1163782" y="2030749"/>
            <a:ext cx="88027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800" b="1" dirty="0"/>
              <a:t>(4) </a:t>
            </a:r>
            <a:r>
              <a:rPr lang="ko-KR" altLang="en-US" sz="2800" b="1" dirty="0"/>
              <a:t>일일 보육계획</a:t>
            </a:r>
          </a:p>
        </p:txBody>
      </p:sp>
      <p:sp>
        <p:nvSpPr>
          <p:cNvPr id="14" name="화살표: 오각형 13">
            <a:extLst>
              <a:ext uri="{FF2B5EF4-FFF2-40B4-BE49-F238E27FC236}">
                <a16:creationId xmlns:a16="http://schemas.microsoft.com/office/drawing/2014/main" id="{33AA74FA-340D-3C2B-1DAF-A293267450ED}"/>
              </a:ext>
            </a:extLst>
          </p:cNvPr>
          <p:cNvSpPr/>
          <p:nvPr/>
        </p:nvSpPr>
        <p:spPr>
          <a:xfrm>
            <a:off x="1419008" y="2686627"/>
            <a:ext cx="15954592" cy="4765867"/>
          </a:xfrm>
          <a:prstGeom prst="homePlate">
            <a:avLst>
              <a:gd name="adj" fmla="val 42703"/>
            </a:avLst>
          </a:prstGeom>
          <a:solidFill>
            <a:srgbClr val="E7B9F9"/>
          </a:solidFill>
          <a:ln>
            <a:solidFill>
              <a:srgbClr val="E7B9F9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chemeClr val="tx1"/>
                </a:solidFill>
              </a:rPr>
              <a:t>① 일일 보육계획안은 반드시 계획을 수립해야 하는 것은 아니며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월간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주간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일일 계획 중 하나만을 선택하여 작성할 수 있다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 err="1">
                <a:solidFill>
                  <a:schemeClr val="tx1"/>
                </a:solidFill>
              </a:rPr>
              <a:t>교육부ㆍ보건복지부</a:t>
            </a:r>
            <a:r>
              <a:rPr lang="en-US" altLang="ko-KR" sz="2400" b="1" dirty="0">
                <a:solidFill>
                  <a:schemeClr val="tx1"/>
                </a:solidFill>
              </a:rPr>
              <a:t>, 2019c). 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② </a:t>
            </a:r>
            <a:r>
              <a:rPr lang="ko-KR" altLang="en-US" sz="2400" b="1" dirty="0">
                <a:solidFill>
                  <a:schemeClr val="tx1"/>
                </a:solidFill>
              </a:rPr>
              <a:t>교사는 소주제에서 일일 보육계획안을 통해 하루에 진행될 모든 활동과 교사가 해야 할 역할을 한눈에 파악할 수 있다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chemeClr val="tx1"/>
                </a:solidFill>
              </a:rPr>
              <a:t>③ </a:t>
            </a:r>
            <a:r>
              <a:rPr lang="ko-KR" altLang="en-US" sz="2400" b="1" dirty="0">
                <a:solidFill>
                  <a:schemeClr val="tx1"/>
                </a:solidFill>
              </a:rPr>
              <a:t>등원에서 귀가까지 종일보육 일과를 수립하며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  <a:r>
              <a:rPr lang="ko-KR" altLang="en-US" sz="2400" b="1" dirty="0">
                <a:solidFill>
                  <a:schemeClr val="tx1"/>
                </a:solidFill>
              </a:rPr>
              <a:t>하루일과가 유사하게 반복적으로 이루어져 영유아가 일과를 예측하는 것이 가능하도록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6891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5" name="TextBox 35"/>
          <p:cNvSpPr txBox="1"/>
          <p:nvPr/>
        </p:nvSpPr>
        <p:spPr>
          <a:xfrm>
            <a:off x="3957226" y="1054100"/>
            <a:ext cx="11968574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5449"/>
              </a:lnSpc>
            </a:pPr>
            <a:r>
              <a:rPr lang="ko-KR" altLang="en-US" sz="8000" b="1" i="0" u="none" strike="noStrike" dirty="0">
                <a:solidFill>
                  <a:srgbClr val="000000"/>
                </a:solidFill>
                <a:ea typeface="Hakgyoansim Jeomsimsigan B"/>
              </a:rPr>
              <a:t>관찰실습의 </a:t>
            </a:r>
            <a:r>
              <a:rPr lang="ko-KR" altLang="en-US" sz="8000" b="1" i="0" u="none" strike="noStrike" dirty="0" err="1">
                <a:solidFill>
                  <a:srgbClr val="000000"/>
                </a:solidFill>
                <a:ea typeface="Hakgyoansim Jeomsimsigan B"/>
              </a:rPr>
              <a:t>내용및</a:t>
            </a:r>
            <a:r>
              <a:rPr lang="ko-KR" altLang="en-US" sz="8000" b="1" i="0" u="none" strike="noStrike" dirty="0">
                <a:solidFill>
                  <a:srgbClr val="000000"/>
                </a:solidFill>
                <a:ea typeface="Hakgyoansim Jeomsimsigan B"/>
              </a:rPr>
              <a:t> 보육일지</a:t>
            </a:r>
            <a:endParaRPr lang="en-US" sz="8000" b="1" i="0" u="none" strike="noStrike" dirty="0">
              <a:solidFill>
                <a:srgbClr val="3A6C2F"/>
              </a:solidFill>
              <a:latin typeface="Hakgyoansim Jeomsimsigan B"/>
            </a:endParaRPr>
          </a:p>
        </p:txBody>
      </p: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344541" y="1597043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050188" y="1770076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864280" y="1320800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050188" y="1955983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AD1620-C69D-00AC-1AD9-49B56B5CB7A1}"/>
              </a:ext>
            </a:extLst>
          </p:cNvPr>
          <p:cNvSpPr txBox="1"/>
          <p:nvPr/>
        </p:nvSpPr>
        <p:spPr>
          <a:xfrm>
            <a:off x="1198418" y="2701054"/>
            <a:ext cx="6233559" cy="668388"/>
          </a:xfrm>
          <a:prstGeom prst="homePlate">
            <a:avLst>
              <a:gd name="adj" fmla="val 90780"/>
            </a:avLst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b="1" dirty="0"/>
              <a:t>1) </a:t>
            </a:r>
            <a:r>
              <a:rPr lang="ko-KR" altLang="en-US" sz="2800" b="1" dirty="0"/>
              <a:t>관찰실습의 내용</a:t>
            </a:r>
            <a:endParaRPr lang="en-US" altLang="ko-KR" sz="28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D35D4-3F32-F873-40FE-CACE3C36BCB3}"/>
              </a:ext>
            </a:extLst>
          </p:cNvPr>
          <p:cNvSpPr txBox="1"/>
          <p:nvPr/>
        </p:nvSpPr>
        <p:spPr>
          <a:xfrm>
            <a:off x="1206749" y="3343353"/>
            <a:ext cx="9649276" cy="6683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b="1" dirty="0"/>
              <a:t>(1) </a:t>
            </a:r>
            <a:r>
              <a:rPr lang="ko-KR" altLang="en-US" sz="2800" b="1" dirty="0"/>
              <a:t>영유아에 대한 관찰</a:t>
            </a:r>
          </a:p>
        </p:txBody>
      </p:sp>
      <p:sp>
        <p:nvSpPr>
          <p:cNvPr id="14" name="순서도: 대체 처리 13">
            <a:extLst>
              <a:ext uri="{FF2B5EF4-FFF2-40B4-BE49-F238E27FC236}">
                <a16:creationId xmlns:a16="http://schemas.microsoft.com/office/drawing/2014/main" id="{5E22F4A6-0425-649E-F0F9-0130613753AE}"/>
              </a:ext>
            </a:extLst>
          </p:cNvPr>
          <p:cNvSpPr/>
          <p:nvPr/>
        </p:nvSpPr>
        <p:spPr>
          <a:xfrm>
            <a:off x="1198418" y="4122741"/>
            <a:ext cx="15700984" cy="523217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000" b="1" dirty="0">
                <a:solidFill>
                  <a:schemeClr val="tx1"/>
                </a:solidFill>
              </a:rPr>
              <a:t>영유아 관찰의 주요 내용은 다음과 같다</a:t>
            </a:r>
          </a:p>
        </p:txBody>
      </p:sp>
      <p:sp>
        <p:nvSpPr>
          <p:cNvPr id="15" name="사각형: 둥근 위쪽 모서리 14">
            <a:extLst>
              <a:ext uri="{FF2B5EF4-FFF2-40B4-BE49-F238E27FC236}">
                <a16:creationId xmlns:a16="http://schemas.microsoft.com/office/drawing/2014/main" id="{060BEA65-BB9B-98BF-0B7A-68D21FBA4E94}"/>
              </a:ext>
            </a:extLst>
          </p:cNvPr>
          <p:cNvSpPr/>
          <p:nvPr/>
        </p:nvSpPr>
        <p:spPr>
          <a:xfrm>
            <a:off x="1259119" y="4814696"/>
            <a:ext cx="15605161" cy="3319136"/>
          </a:xfrm>
          <a:prstGeom prst="round2SameRect">
            <a:avLst>
              <a:gd name="adj1" fmla="val 22850"/>
              <a:gd name="adj2" fmla="val 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배정학급 영유아 이름과 얼굴 익히기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개인 영유아의 발달 및 행동 특징 파악하기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놀이와 활동에 대한 흥미</a:t>
            </a:r>
            <a:r>
              <a:rPr lang="en-US" altLang="ko-KR" sz="2000" b="1" dirty="0">
                <a:solidFill>
                  <a:schemeClr val="tx1"/>
                </a:solidFill>
              </a:rPr>
              <a:t>, </a:t>
            </a:r>
            <a:r>
              <a:rPr lang="ko-KR" altLang="en-US" sz="2000" b="1" dirty="0">
                <a:solidFill>
                  <a:schemeClr val="tx1"/>
                </a:solidFill>
              </a:rPr>
              <a:t>관심</a:t>
            </a:r>
            <a:r>
              <a:rPr lang="en-US" altLang="ko-KR" sz="2000" b="1" dirty="0">
                <a:solidFill>
                  <a:schemeClr val="tx1"/>
                </a:solidFill>
              </a:rPr>
              <a:t>, </a:t>
            </a:r>
            <a:r>
              <a:rPr lang="ko-KR" altLang="en-US" sz="2000" b="1" dirty="0">
                <a:solidFill>
                  <a:schemeClr val="tx1"/>
                </a:solidFill>
              </a:rPr>
              <a:t>참여 파악하기 </a:t>
            </a:r>
            <a:endParaRPr lang="en-US" altLang="ko-KR" sz="20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solidFill>
                  <a:schemeClr val="tx1"/>
                </a:solidFill>
              </a:rPr>
              <a:t>또래와의 상호작용 내용 파악하기</a:t>
            </a:r>
          </a:p>
        </p:txBody>
      </p:sp>
    </p:spTree>
    <p:extLst>
      <p:ext uri="{BB962C8B-B14F-4D97-AF65-F5344CB8AC3E}">
        <p14:creationId xmlns:p14="http://schemas.microsoft.com/office/powerpoint/2010/main" val="14591966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1019810" y="1862435"/>
            <a:ext cx="4009390" cy="461665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2) </a:t>
            </a:r>
            <a:r>
              <a:rPr lang="ko-KR" altLang="en-US" sz="2400" b="1" dirty="0"/>
              <a:t>관찰기록 작성의 실제</a:t>
            </a:r>
            <a:endParaRPr lang="en-US" altLang="ko-KR" sz="2400" b="1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B617E09-67DB-1587-6EB7-801ECF068AF2}"/>
              </a:ext>
            </a:extLst>
          </p:cNvPr>
          <p:cNvSpPr/>
          <p:nvPr/>
        </p:nvSpPr>
        <p:spPr>
          <a:xfrm>
            <a:off x="1752600" y="2782934"/>
            <a:ext cx="15240002" cy="1102088"/>
          </a:xfrm>
          <a:prstGeom prst="rect">
            <a:avLst/>
          </a:prstGeom>
          <a:noFill/>
          <a:ln w="762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보육실습기관의 오리엔테이션을 통하여 관찰기록에 임하는 태도를 이해하고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유의할 사항은 다음과 같다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 err="1">
                <a:solidFill>
                  <a:schemeClr val="tx1"/>
                </a:solidFill>
              </a:rPr>
              <a:t>윤매자</a:t>
            </a:r>
            <a:r>
              <a:rPr lang="ko-KR" altLang="en-US" sz="2400" b="1" dirty="0">
                <a:solidFill>
                  <a:schemeClr val="tx1"/>
                </a:solidFill>
              </a:rPr>
              <a:t> 외</a:t>
            </a:r>
            <a:r>
              <a:rPr lang="en-US" altLang="ko-KR" sz="2400" b="1" dirty="0">
                <a:solidFill>
                  <a:schemeClr val="tx1"/>
                </a:solidFill>
              </a:rPr>
              <a:t>, 2020; </a:t>
            </a:r>
            <a:r>
              <a:rPr lang="ko-KR" altLang="en-US" sz="2400" b="1" dirty="0" err="1">
                <a:solidFill>
                  <a:schemeClr val="tx1"/>
                </a:solidFill>
              </a:rPr>
              <a:t>황해익</a:t>
            </a:r>
            <a:r>
              <a:rPr lang="ko-KR" altLang="en-US" sz="2400" b="1" dirty="0">
                <a:solidFill>
                  <a:schemeClr val="tx1"/>
                </a:solidFill>
              </a:rPr>
              <a:t> 외</a:t>
            </a:r>
            <a:r>
              <a:rPr lang="en-US" altLang="ko-KR" sz="2400" b="1" dirty="0">
                <a:solidFill>
                  <a:schemeClr val="tx1"/>
                </a:solidFill>
              </a:rPr>
              <a:t>, 2013). </a:t>
            </a:r>
          </a:p>
        </p:txBody>
      </p:sp>
      <p:sp>
        <p:nvSpPr>
          <p:cNvPr id="14" name="화살표: 왼쪽 13">
            <a:extLst>
              <a:ext uri="{FF2B5EF4-FFF2-40B4-BE49-F238E27FC236}">
                <a16:creationId xmlns:a16="http://schemas.microsoft.com/office/drawing/2014/main" id="{545BF19F-A4CF-82B8-4B7C-41052204CD3D}"/>
              </a:ext>
            </a:extLst>
          </p:cNvPr>
          <p:cNvSpPr/>
          <p:nvPr/>
        </p:nvSpPr>
        <p:spPr>
          <a:xfrm>
            <a:off x="1752600" y="4166644"/>
            <a:ext cx="15240000" cy="4643648"/>
          </a:xfrm>
          <a:prstGeom prst="leftArrow">
            <a:avLst>
              <a:gd name="adj1" fmla="val 86882"/>
              <a:gd name="adj2" fmla="val 27700"/>
            </a:avLst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보육실에서 관찰 할 수 있는 위치를 정한다</a:t>
            </a:r>
            <a:endParaRPr lang="en-US" altLang="ko-KR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영유아들과 상호작용을 최소화한다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영유아의 이름을 빨리 외운다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보육실에서 지도교사의 행동을 주시한다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영유아들과 지도교사와의 상호작용을 배운다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하루일과에서 놀이시간과 전이시간을 충분히 숙지한다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ko-KR" altLang="en-U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3534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1019810" y="1862435"/>
            <a:ext cx="4009390" cy="461665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400" b="1" dirty="0"/>
              <a:t>2) </a:t>
            </a:r>
            <a:r>
              <a:rPr lang="ko-KR" altLang="en-US" sz="2400" b="1" dirty="0"/>
              <a:t>관찰기록 작성의 실제</a:t>
            </a:r>
            <a:endParaRPr lang="en-US" altLang="ko-KR" sz="2400" b="1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DB617E09-67DB-1587-6EB7-801ECF068AF2}"/>
              </a:ext>
            </a:extLst>
          </p:cNvPr>
          <p:cNvSpPr/>
          <p:nvPr/>
        </p:nvSpPr>
        <p:spPr>
          <a:xfrm>
            <a:off x="1752600" y="2782934"/>
            <a:ext cx="15240002" cy="1102088"/>
          </a:xfrm>
          <a:prstGeom prst="rect">
            <a:avLst/>
          </a:prstGeom>
          <a:noFill/>
          <a:ln w="76200" cap="flat" cmpd="sng" algn="ctr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5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보육실습기관의 오리엔테이션을 통하여 관찰기록에 임하는 태도를 이해하고</a:t>
            </a:r>
            <a:r>
              <a:rPr lang="en-US" altLang="ko-KR" sz="2400" b="1" dirty="0">
                <a:solidFill>
                  <a:schemeClr val="tx1"/>
                </a:solidFill>
              </a:rPr>
              <a:t>, </a:t>
            </a:r>
          </a:p>
          <a:p>
            <a:pPr algn="ctr"/>
            <a:r>
              <a:rPr lang="ko-KR" altLang="en-US" sz="2400" b="1" dirty="0">
                <a:solidFill>
                  <a:schemeClr val="tx1"/>
                </a:solidFill>
              </a:rPr>
              <a:t>유의할 사항은 다음과 같다</a:t>
            </a:r>
            <a:r>
              <a:rPr lang="en-US" altLang="ko-KR" sz="2400" b="1" dirty="0">
                <a:solidFill>
                  <a:schemeClr val="tx1"/>
                </a:solidFill>
              </a:rPr>
              <a:t>(</a:t>
            </a:r>
            <a:r>
              <a:rPr lang="ko-KR" altLang="en-US" sz="2400" b="1" dirty="0" err="1">
                <a:solidFill>
                  <a:schemeClr val="tx1"/>
                </a:solidFill>
              </a:rPr>
              <a:t>윤매자</a:t>
            </a:r>
            <a:r>
              <a:rPr lang="ko-KR" altLang="en-US" sz="2400" b="1" dirty="0">
                <a:solidFill>
                  <a:schemeClr val="tx1"/>
                </a:solidFill>
              </a:rPr>
              <a:t> 외</a:t>
            </a:r>
            <a:r>
              <a:rPr lang="en-US" altLang="ko-KR" sz="2400" b="1" dirty="0">
                <a:solidFill>
                  <a:schemeClr val="tx1"/>
                </a:solidFill>
              </a:rPr>
              <a:t>, 2020; </a:t>
            </a:r>
            <a:r>
              <a:rPr lang="ko-KR" altLang="en-US" sz="2400" b="1" dirty="0" err="1">
                <a:solidFill>
                  <a:schemeClr val="tx1"/>
                </a:solidFill>
              </a:rPr>
              <a:t>황해익</a:t>
            </a:r>
            <a:r>
              <a:rPr lang="ko-KR" altLang="en-US" sz="2400" b="1" dirty="0">
                <a:solidFill>
                  <a:schemeClr val="tx1"/>
                </a:solidFill>
              </a:rPr>
              <a:t> 외</a:t>
            </a:r>
            <a:r>
              <a:rPr lang="en-US" altLang="ko-KR" sz="2400" b="1" dirty="0">
                <a:solidFill>
                  <a:schemeClr val="tx1"/>
                </a:solidFill>
              </a:rPr>
              <a:t>, 2013). </a:t>
            </a:r>
          </a:p>
        </p:txBody>
      </p:sp>
      <p:sp>
        <p:nvSpPr>
          <p:cNvPr id="14" name="화살표: 왼쪽 13">
            <a:extLst>
              <a:ext uri="{FF2B5EF4-FFF2-40B4-BE49-F238E27FC236}">
                <a16:creationId xmlns:a16="http://schemas.microsoft.com/office/drawing/2014/main" id="{545BF19F-A4CF-82B8-4B7C-41052204CD3D}"/>
              </a:ext>
            </a:extLst>
          </p:cNvPr>
          <p:cNvSpPr/>
          <p:nvPr/>
        </p:nvSpPr>
        <p:spPr>
          <a:xfrm>
            <a:off x="1752600" y="4166644"/>
            <a:ext cx="15240000" cy="4643648"/>
          </a:xfrm>
          <a:prstGeom prst="leftArrow">
            <a:avLst>
              <a:gd name="adj1" fmla="val 86882"/>
              <a:gd name="adj2" fmla="val 27700"/>
            </a:avLst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되도록 빨리 영유아들의 세계를 알아차린다</a:t>
            </a:r>
            <a:r>
              <a:rPr lang="en-US" altLang="ko-KR" sz="2400" b="1" dirty="0">
                <a:solidFill>
                  <a:schemeClr val="tx1"/>
                </a:solidFill>
              </a:rPr>
              <a:t>. 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chemeClr val="tx1"/>
                </a:solidFill>
              </a:rPr>
              <a:t>의자에 앉아서 관찰할 때에는 다리를 꼬거나 </a:t>
            </a:r>
            <a:r>
              <a:rPr lang="ko-KR" altLang="en-US" sz="2400" b="1" dirty="0" err="1">
                <a:solidFill>
                  <a:schemeClr val="tx1"/>
                </a:solidFill>
              </a:rPr>
              <a:t>아무렇게나</a:t>
            </a:r>
            <a:r>
              <a:rPr lang="ko-KR" altLang="en-US" sz="2400" b="1" dirty="0">
                <a:solidFill>
                  <a:schemeClr val="tx1"/>
                </a:solidFill>
              </a:rPr>
              <a:t> 뻗지 않도록 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1"/>
                </a:solidFill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</a:rPr>
              <a:t>낮잠시간에 영유아들과 함께 자지 않는다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1"/>
                </a:solidFill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</a:rPr>
              <a:t>실습기관과 영유아들의 모습을 함부로 영상이나 사진으로 남기지 않는다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1"/>
                </a:solidFill>
              </a:rPr>
              <a:t> </a:t>
            </a:r>
            <a:r>
              <a:rPr lang="ko-KR" altLang="en-US" sz="2400" b="1" dirty="0">
                <a:solidFill>
                  <a:schemeClr val="tx1"/>
                </a:solidFill>
              </a:rPr>
              <a:t>자리를 이탈할 때에는 먼저 지도교사에게 말한다</a:t>
            </a:r>
            <a:r>
              <a:rPr lang="en-US" altLang="ko-KR" sz="2400" b="1" dirty="0">
                <a:solidFill>
                  <a:schemeClr val="tx1"/>
                </a:solidFill>
              </a:rPr>
              <a:t>.</a:t>
            </a:r>
            <a:endParaRPr lang="ko-KR" altLang="en-US" sz="2400" b="1" dirty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70235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id="{AFD5F0F8-D34D-07B3-46E8-165A74FEE51C}"/>
              </a:ext>
            </a:extLst>
          </p:cNvPr>
          <p:cNvSpPr txBox="1"/>
          <p:nvPr/>
        </p:nvSpPr>
        <p:spPr>
          <a:xfrm>
            <a:off x="970007" y="2591770"/>
            <a:ext cx="3704590" cy="523220"/>
          </a:xfrm>
          <a:prstGeom prst="homePlate">
            <a:avLst/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1) </a:t>
            </a:r>
            <a:r>
              <a:rPr lang="ko-KR" altLang="en-US" sz="2800" b="1" dirty="0"/>
              <a:t>보육실습일지 </a:t>
            </a:r>
            <a:r>
              <a:rPr lang="en-US" altLang="ko-KR" sz="2800" b="1" dirty="0"/>
              <a:t>tip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72E9D504-5AE6-1F71-0F77-7C38BF6D8CBD}"/>
              </a:ext>
            </a:extLst>
          </p:cNvPr>
          <p:cNvSpPr/>
          <p:nvPr/>
        </p:nvSpPr>
        <p:spPr>
          <a:xfrm>
            <a:off x="963080" y="3620470"/>
            <a:ext cx="16361839" cy="3784969"/>
          </a:xfrm>
          <a:prstGeom prst="rect">
            <a:avLst/>
          </a:prstGeom>
          <a:ln w="76200">
            <a:solidFill>
              <a:srgbClr val="CC00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2400" b="1" dirty="0"/>
              <a:t>보육일지에는 모든 놀이와 활동에 대해 기록하지 않아도 되며</a:t>
            </a:r>
            <a:r>
              <a:rPr lang="en-US" altLang="ko-KR" sz="2400" b="1" dirty="0"/>
              <a:t>, </a:t>
            </a:r>
            <a:r>
              <a:rPr lang="ko-KR" altLang="en-US" sz="2400" b="1" dirty="0"/>
              <a:t>일과운영에서 중점적으로 진행된 내용을 기록할 수 있다</a:t>
            </a:r>
            <a:r>
              <a:rPr lang="en-US" altLang="ko-KR" sz="2400" b="1" dirty="0"/>
              <a:t>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altLang="ko-KR" sz="2400" b="1" dirty="0"/>
              <a:t> </a:t>
            </a:r>
            <a:r>
              <a:rPr lang="ko-KR" altLang="en-US" sz="2400" b="1" dirty="0"/>
              <a:t>매일 반복되는 일과의 내용은 간략히 기술하도록 하며</a:t>
            </a:r>
            <a:r>
              <a:rPr lang="en-US" altLang="ko-KR" sz="2400" b="1" dirty="0"/>
              <a:t>, </a:t>
            </a:r>
            <a:r>
              <a:rPr lang="ko-KR" altLang="en-US" sz="2400" b="1" dirty="0"/>
              <a:t>매번 동일한 내용을 상세하게 작성하지 않아도 된다</a:t>
            </a:r>
            <a:r>
              <a:rPr lang="en-US" altLang="ko-KR" sz="2400" b="1" dirty="0"/>
              <a:t>. 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ko-KR" altLang="en-US" sz="2400" b="1" dirty="0"/>
              <a:t>보육일지는 각 어린이집의 상황에 맞는 별도 양식을 사용할 수 있다</a:t>
            </a:r>
          </a:p>
        </p:txBody>
      </p:sp>
    </p:spTree>
    <p:extLst>
      <p:ext uri="{BB962C8B-B14F-4D97-AF65-F5344CB8AC3E}">
        <p14:creationId xmlns:p14="http://schemas.microsoft.com/office/powerpoint/2010/main" val="34760932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5" name="TextBox 35">
            <a:extLst>
              <a:ext uri="{FF2B5EF4-FFF2-40B4-BE49-F238E27FC236}">
                <a16:creationId xmlns:a16="http://schemas.microsoft.com/office/drawing/2014/main" id="{4EAB56FC-2B41-242F-90DE-C60CA74E5F4D}"/>
              </a:ext>
            </a:extLst>
          </p:cNvPr>
          <p:cNvSpPr txBox="1"/>
          <p:nvPr/>
        </p:nvSpPr>
        <p:spPr>
          <a:xfrm>
            <a:off x="5334000" y="1054100"/>
            <a:ext cx="8406080" cy="14224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l">
              <a:lnSpc>
                <a:spcPct val="95449"/>
              </a:lnSpc>
            </a:pPr>
            <a:r>
              <a:rPr lang="ko-KR" altLang="en-US" sz="8000" b="1" dirty="0">
                <a:solidFill>
                  <a:srgbClr val="000000"/>
                </a:solidFill>
                <a:ea typeface="Hakgyoansim Jeomsimsigan B"/>
              </a:rPr>
              <a:t>보육실습</a:t>
            </a:r>
            <a:r>
              <a:rPr lang="ko-KR" altLang="en-US" sz="8000" b="1" i="0" u="none" strike="noStrike" dirty="0">
                <a:solidFill>
                  <a:srgbClr val="000000"/>
                </a:solidFill>
                <a:ea typeface="Hakgyoansim Jeomsimsigan B"/>
              </a:rPr>
              <a:t>의 </a:t>
            </a:r>
            <a:r>
              <a:rPr lang="en-US" sz="8000" b="1" i="0" u="none" strike="noStrike" dirty="0">
                <a:solidFill>
                  <a:srgbClr val="000000"/>
                </a:solidFill>
                <a:latin typeface="Hakgyoansim Jeomsimsigan B"/>
              </a:rPr>
              <a:t> </a:t>
            </a:r>
            <a:r>
              <a:rPr lang="ko-KR" altLang="en-US" sz="8000" b="1" i="0" u="none" strike="noStrike" dirty="0">
                <a:solidFill>
                  <a:srgbClr val="3A6C2F"/>
                </a:solidFill>
                <a:latin typeface="Hakgyoansim Jeomsimsigan B"/>
                <a:ea typeface="Hakgyoansim Jeomsimsigan B"/>
              </a:rPr>
              <a:t>평가</a:t>
            </a:r>
            <a:endParaRPr lang="en-US" sz="8000" b="1" i="0" u="none" strike="noStrike" dirty="0">
              <a:solidFill>
                <a:srgbClr val="3A6C2F"/>
              </a:solidFill>
              <a:latin typeface="Hakgyoansim Jeomsimsigan B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79267E5-840E-8FF8-9383-CAD9FBE96FA5}"/>
              </a:ext>
            </a:extLst>
          </p:cNvPr>
          <p:cNvSpPr txBox="1"/>
          <p:nvPr/>
        </p:nvSpPr>
        <p:spPr>
          <a:xfrm>
            <a:off x="582378" y="2588939"/>
            <a:ext cx="5546240" cy="523220"/>
          </a:xfrm>
          <a:prstGeom prst="homePlate">
            <a:avLst>
              <a:gd name="adj" fmla="val 90780"/>
            </a:avLst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1) </a:t>
            </a:r>
            <a:r>
              <a:rPr lang="ko-KR" altLang="en-US" sz="2800" b="1" dirty="0"/>
              <a:t>자기평가의 중요성</a:t>
            </a:r>
            <a:endParaRPr lang="en-US" altLang="ko-KR" sz="2800" b="1" dirty="0"/>
          </a:p>
        </p:txBody>
      </p:sp>
      <p:sp>
        <p:nvSpPr>
          <p:cNvPr id="18" name="화살표: 오각형 17">
            <a:extLst>
              <a:ext uri="{FF2B5EF4-FFF2-40B4-BE49-F238E27FC236}">
                <a16:creationId xmlns:a16="http://schemas.microsoft.com/office/drawing/2014/main" id="{19E72CE5-12FA-08E1-0B45-0974C1E956D5}"/>
              </a:ext>
            </a:extLst>
          </p:cNvPr>
          <p:cNvSpPr/>
          <p:nvPr/>
        </p:nvSpPr>
        <p:spPr>
          <a:xfrm>
            <a:off x="582378" y="3449654"/>
            <a:ext cx="16843250" cy="925008"/>
          </a:xfrm>
          <a:prstGeom prst="homePlate">
            <a:avLst/>
          </a:prstGeom>
          <a:solidFill>
            <a:srgbClr val="BAFF75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rgbClr val="002060"/>
                </a:solidFill>
              </a:rPr>
              <a:t>보육실습의 자기평가는 </a:t>
            </a:r>
            <a:r>
              <a:rPr lang="ko-KR" altLang="en-US" sz="2400" b="1" dirty="0">
                <a:solidFill>
                  <a:srgbClr val="002060"/>
                </a:solidFill>
              </a:rPr>
              <a:t>예비보육교사에</a:t>
            </a:r>
            <a:r>
              <a:rPr lang="ko-KR" altLang="en-US" b="1" dirty="0">
                <a:solidFill>
                  <a:srgbClr val="002060"/>
                </a:solidFill>
              </a:rPr>
              <a:t> 게 자기반성의 시간을 제공해 줄 뿐만 아니라 보다 더 나은 </a:t>
            </a:r>
            <a:r>
              <a:rPr lang="ko-KR" altLang="en-US" b="1" dirty="0" err="1">
                <a:solidFill>
                  <a:srgbClr val="002060"/>
                </a:solidFill>
              </a:rPr>
              <a:t>보육교사로서의</a:t>
            </a:r>
            <a:r>
              <a:rPr lang="ko-KR" altLang="en-US" b="1" dirty="0">
                <a:solidFill>
                  <a:srgbClr val="002060"/>
                </a:solidFill>
              </a:rPr>
              <a:t> 생활 을 설계하게 해주는 과정이다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FD610EA-D219-3CFF-D15B-2CA1A5756EB4}"/>
              </a:ext>
            </a:extLst>
          </p:cNvPr>
          <p:cNvSpPr/>
          <p:nvPr/>
        </p:nvSpPr>
        <p:spPr>
          <a:xfrm>
            <a:off x="602672" y="5321544"/>
            <a:ext cx="16816029" cy="3327156"/>
          </a:xfrm>
          <a:prstGeom prst="rect">
            <a:avLst/>
          </a:prstGeom>
          <a:solidFill>
            <a:srgbClr val="9CFF8B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보육실습생은 제반 보육활동 계획에 대하여 스스로 평가하여야 한다</a:t>
            </a:r>
            <a:r>
              <a:rPr lang="en-US" altLang="ko-KR" sz="2400" b="1" dirty="0">
                <a:solidFill>
                  <a:srgbClr val="002060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보육실습생은 영유아들이 직접 지도한 보육활동과 놀이지원을 평가하여 자신의 교수</a:t>
            </a:r>
            <a:r>
              <a:rPr lang="en-US" altLang="ko-KR" sz="2400" b="1" dirty="0">
                <a:solidFill>
                  <a:srgbClr val="002060"/>
                </a:solidFill>
              </a:rPr>
              <a:t>-</a:t>
            </a:r>
            <a:r>
              <a:rPr lang="ko-KR" altLang="en-US" sz="2400" b="1" dirty="0">
                <a:solidFill>
                  <a:srgbClr val="002060"/>
                </a:solidFill>
              </a:rPr>
              <a:t>학습방법을 발전시켜야 한다</a:t>
            </a:r>
            <a:r>
              <a:rPr lang="en-US" altLang="ko-KR" sz="2400" b="1" dirty="0">
                <a:solidFill>
                  <a:srgbClr val="002060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다른 보육실습생의 보육활동 실습 장면을 관찰하고 보육실습생 서로가 평가하는 시간을 가져야 한다</a:t>
            </a:r>
            <a:r>
              <a:rPr lang="en-US" altLang="ko-KR" sz="2400" b="1" dirty="0">
                <a:solidFill>
                  <a:srgbClr val="002060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보육실습 시 잘못된 점은 스스로 인정하고 수정하고자 하는 마음의 자세를 가져야 한다</a:t>
            </a:r>
            <a:r>
              <a:rPr lang="en-US" altLang="ko-KR" sz="2400" dirty="0"/>
              <a:t>.</a:t>
            </a:r>
            <a:endParaRPr lang="ko-KR" altLang="en-US" sz="24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4E0EF0C-D2CF-40BF-B090-140F39B98834}"/>
              </a:ext>
            </a:extLst>
          </p:cNvPr>
          <p:cNvSpPr txBox="1"/>
          <p:nvPr/>
        </p:nvSpPr>
        <p:spPr>
          <a:xfrm>
            <a:off x="1267890" y="4821254"/>
            <a:ext cx="65448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400" b="1" dirty="0"/>
              <a:t>실습생의 자기평가 시 유의할 점</a:t>
            </a:r>
          </a:p>
        </p:txBody>
      </p:sp>
      <p:pic>
        <p:nvPicPr>
          <p:cNvPr id="22" name="그래픽 21" descr="배지 체크 표시1 단색으로 채워진">
            <a:extLst>
              <a:ext uri="{FF2B5EF4-FFF2-40B4-BE49-F238E27FC236}">
                <a16:creationId xmlns:a16="http://schemas.microsoft.com/office/drawing/2014/main" id="{7E47D0A6-2673-B8EA-2A25-3E8EB125CE1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453670" y="4613859"/>
            <a:ext cx="802578" cy="74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4557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13000" y="9232900"/>
            <a:ext cx="4318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590726D5-6C72-1416-DAFC-34F16CE998FA}"/>
              </a:ext>
            </a:extLst>
          </p:cNvPr>
          <p:cNvSpPr txBox="1"/>
          <p:nvPr/>
        </p:nvSpPr>
        <p:spPr>
          <a:xfrm>
            <a:off x="677479" y="1730664"/>
            <a:ext cx="5494721" cy="523220"/>
          </a:xfrm>
          <a:prstGeom prst="homePlate">
            <a:avLst>
              <a:gd name="adj" fmla="val 90780"/>
            </a:avLst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2) </a:t>
            </a:r>
            <a:r>
              <a:rPr lang="ko-KR" altLang="en-US" sz="2800" b="1" dirty="0"/>
              <a:t>보육실습기관에서의 평가</a:t>
            </a:r>
            <a:endParaRPr lang="en-US" altLang="ko-KR" sz="2800" b="1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36D98B6-93A9-7ED3-DC2F-EF2393FB4065}"/>
              </a:ext>
            </a:extLst>
          </p:cNvPr>
          <p:cNvSpPr/>
          <p:nvPr/>
        </p:nvSpPr>
        <p:spPr>
          <a:xfrm>
            <a:off x="680112" y="2843493"/>
            <a:ext cx="16927775" cy="101747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rgbClr val="002060"/>
                </a:solidFill>
              </a:rPr>
              <a:t>보육실습기관에서 실습생에 대한 평가를 할 때 유의사항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B9552AB8-8E4A-8271-8E8F-23E84997AD43}"/>
              </a:ext>
            </a:extLst>
          </p:cNvPr>
          <p:cNvSpPr/>
          <p:nvPr/>
        </p:nvSpPr>
        <p:spPr>
          <a:xfrm>
            <a:off x="674430" y="4330701"/>
            <a:ext cx="16927769" cy="367421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보육실습 기간 동안 실습생은 주의 깊게 지속적으로 관찰하며 사실을 정확 히 기록하고 평가기록 내용을 보관하다</a:t>
            </a:r>
            <a:r>
              <a:rPr lang="en-US" altLang="ko-KR" sz="2400" b="1" dirty="0">
                <a:solidFill>
                  <a:srgbClr val="002060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보관한 평가자료를 충분히 검토하여 신뢰성과 타당성을 가진 평가를 한다</a:t>
            </a:r>
            <a:r>
              <a:rPr lang="en-US" altLang="ko-KR" sz="2400" b="1" dirty="0">
                <a:solidFill>
                  <a:srgbClr val="002060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인간적인 감정이나 개인적 느낌에 근거하여 평가하지 않도록 주의하며 객관 적인 기준에 따라 평가한다</a:t>
            </a:r>
            <a:r>
              <a:rPr lang="en-US" altLang="ko-KR" sz="2400" b="1" dirty="0">
                <a:solidFill>
                  <a:srgbClr val="002060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보육실습을 시작할 때부터 마치는 순간까지 지속적인 평가가 이루어지도록 한다</a:t>
            </a:r>
            <a:r>
              <a:rPr lang="en-US" altLang="ko-KR" sz="2400" b="1" dirty="0">
                <a:solidFill>
                  <a:srgbClr val="002060"/>
                </a:solidFill>
              </a:rPr>
              <a:t>. </a:t>
            </a:r>
            <a:r>
              <a:rPr lang="ko-KR" altLang="en-US" sz="2400" b="1" dirty="0">
                <a:solidFill>
                  <a:srgbClr val="002060"/>
                </a:solidFill>
              </a:rPr>
              <a:t>실습일지를 처음부터 다시 읽어보거나 보육활동의 계획과 수행 자료를 점검해 보며</a:t>
            </a:r>
            <a:r>
              <a:rPr lang="en-US" altLang="ko-KR" sz="2400" b="1" dirty="0">
                <a:solidFill>
                  <a:srgbClr val="002060"/>
                </a:solidFill>
              </a:rPr>
              <a:t>, </a:t>
            </a:r>
            <a:r>
              <a:rPr lang="ko-KR" altLang="en-US" sz="2400" b="1" dirty="0">
                <a:solidFill>
                  <a:srgbClr val="002060"/>
                </a:solidFill>
              </a:rPr>
              <a:t>일상생활지도를 규칙적으로 관찰하는 등 다양한 측면을 고려하여 평가한다</a:t>
            </a:r>
            <a:r>
              <a:rPr lang="en-US" altLang="ko-KR" sz="2400" b="1" dirty="0">
                <a:solidFill>
                  <a:srgbClr val="002060"/>
                </a:solidFill>
              </a:rPr>
              <a:t>. </a:t>
            </a:r>
            <a:endParaRPr lang="ko-KR" alt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78742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344541" y="1597043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050188" y="1770076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864280" y="1320800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050188" y="1955983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3F4BE87-FB97-DFB7-6620-74455A3C0B8A}"/>
              </a:ext>
            </a:extLst>
          </p:cNvPr>
          <p:cNvSpPr txBox="1"/>
          <p:nvPr/>
        </p:nvSpPr>
        <p:spPr>
          <a:xfrm>
            <a:off x="677479" y="1730664"/>
            <a:ext cx="5494721" cy="523220"/>
          </a:xfrm>
          <a:prstGeom prst="homePlate">
            <a:avLst>
              <a:gd name="adj" fmla="val 90780"/>
            </a:avLst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3) </a:t>
            </a:r>
            <a:r>
              <a:rPr lang="ko-KR" altLang="en-US" sz="2800" b="1" dirty="0"/>
              <a:t>보육실습생 평가 영역 및 배점</a:t>
            </a:r>
            <a:endParaRPr lang="en-US" altLang="ko-KR" sz="2800" b="1" dirty="0"/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45EEC217-0468-708A-7F08-DDC045B763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71800" y="2588339"/>
            <a:ext cx="11350336" cy="6398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37245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012265" y="2113269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6717912" y="2286302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532004" y="1837026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6717912" y="2472209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33570D5-4A39-75A0-164D-467AD7709F98}"/>
              </a:ext>
            </a:extLst>
          </p:cNvPr>
          <p:cNvSpPr txBox="1"/>
          <p:nvPr/>
        </p:nvSpPr>
        <p:spPr>
          <a:xfrm>
            <a:off x="1142999" y="1921780"/>
            <a:ext cx="8963331" cy="668388"/>
          </a:xfrm>
          <a:prstGeom prst="homePlate">
            <a:avLst>
              <a:gd name="adj" fmla="val 90780"/>
            </a:avLst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b="1" dirty="0"/>
              <a:t>1) </a:t>
            </a:r>
            <a:r>
              <a:rPr lang="ko-KR" altLang="en-US" sz="2800" b="1" dirty="0"/>
              <a:t>실습기관의 보육실습 </a:t>
            </a:r>
            <a:r>
              <a:rPr lang="ko-KR" altLang="en-US" sz="2800" b="1" dirty="0" err="1"/>
              <a:t>평가회</a:t>
            </a:r>
            <a:endParaRPr lang="en-US" altLang="ko-KR" sz="2800" b="1" dirty="0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446196C7-2A6D-DDE2-3CEB-6DC33A6BDFB7}"/>
              </a:ext>
            </a:extLst>
          </p:cNvPr>
          <p:cNvSpPr/>
          <p:nvPr/>
        </p:nvSpPr>
        <p:spPr>
          <a:xfrm>
            <a:off x="1100625" y="2820757"/>
            <a:ext cx="15239889" cy="1255058"/>
          </a:xfrm>
          <a:prstGeom prst="rect">
            <a:avLst/>
          </a:prstGeom>
          <a:solidFill>
            <a:srgbClr val="FFFF5B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2400" b="1" dirty="0">
                <a:solidFill>
                  <a:srgbClr val="002060"/>
                </a:solidFill>
              </a:rPr>
              <a:t>보육실습의 과정이나 보육실습을 모두 종결한 후</a:t>
            </a:r>
            <a:r>
              <a:rPr lang="en-US" altLang="ko-KR" sz="2400" b="1" dirty="0">
                <a:solidFill>
                  <a:srgbClr val="002060"/>
                </a:solidFill>
              </a:rPr>
              <a:t>, </a:t>
            </a:r>
            <a:r>
              <a:rPr lang="ko-KR" altLang="en-US" sz="2400" b="1" dirty="0">
                <a:solidFill>
                  <a:srgbClr val="002060"/>
                </a:solidFill>
              </a:rPr>
              <a:t>보육교직원과 보육실습생이 함께 참여하여 실습에 대한 평가회를 갖는다</a:t>
            </a:r>
            <a:r>
              <a:rPr lang="en-US" altLang="ko-KR" sz="2400" b="1" dirty="0">
                <a:solidFill>
                  <a:srgbClr val="002060"/>
                </a:solidFill>
              </a:rPr>
              <a:t>.</a:t>
            </a:r>
            <a:endParaRPr lang="ko-KR" altLang="en-US" sz="2400" b="1" dirty="0">
              <a:solidFill>
                <a:srgbClr val="00206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BAC0D5B-A7BC-591A-5AC2-5782C6D59E2C}"/>
              </a:ext>
            </a:extLst>
          </p:cNvPr>
          <p:cNvSpPr txBox="1"/>
          <p:nvPr/>
        </p:nvSpPr>
        <p:spPr>
          <a:xfrm>
            <a:off x="1100625" y="4850471"/>
            <a:ext cx="8963331" cy="668388"/>
          </a:xfrm>
          <a:prstGeom prst="homePlate">
            <a:avLst>
              <a:gd name="adj" fmla="val 90780"/>
            </a:avLst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b="1" dirty="0"/>
              <a:t>2) </a:t>
            </a:r>
            <a:r>
              <a:rPr lang="ko-KR" altLang="en-US" sz="2800" b="1" dirty="0"/>
              <a:t>보육실습기관 원장의 평가</a:t>
            </a:r>
            <a:endParaRPr lang="en-US" altLang="ko-KR" sz="2800" b="1" dirty="0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2B50A0CA-83C0-5EB2-0CB7-62C7750675AA}"/>
              </a:ext>
            </a:extLst>
          </p:cNvPr>
          <p:cNvSpPr/>
          <p:nvPr/>
        </p:nvSpPr>
        <p:spPr>
          <a:xfrm>
            <a:off x="1072916" y="5608752"/>
            <a:ext cx="15072824" cy="2953191"/>
          </a:xfrm>
          <a:prstGeom prst="rect">
            <a:avLst/>
          </a:prstGeom>
          <a:solidFill>
            <a:srgbClr val="FFFF5B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원장은 보육실습생과 실습지도교사의 보육실습지도에 대해 객관적으로 평가하고 </a:t>
            </a:r>
            <a:endParaRPr lang="en-US" altLang="ko-KR" sz="24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rgbClr val="002060"/>
                </a:solidFill>
              </a:rPr>
              <a:t>   </a:t>
            </a:r>
            <a:r>
              <a:rPr lang="ko-KR" altLang="en-US" sz="2400" b="1" dirty="0">
                <a:solidFill>
                  <a:srgbClr val="002060"/>
                </a:solidFill>
              </a:rPr>
              <a:t>바람직한 보육실습의 방향을 제시한다</a:t>
            </a:r>
            <a:r>
              <a:rPr lang="en-US" altLang="ko-KR" sz="2400" b="1" dirty="0">
                <a:solidFill>
                  <a:srgbClr val="002060"/>
                </a:solidFill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ko-KR" sz="2400" b="1" dirty="0">
              <a:solidFill>
                <a:srgbClr val="00206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원장은 보육실습지도가 적합하게 이루어지고 있는지 보육실습의 전 과정을 관리와 감독한다</a:t>
            </a:r>
            <a:r>
              <a:rPr lang="en-US" altLang="ko-KR" sz="2400" dirty="0"/>
              <a:t>.</a:t>
            </a:r>
            <a:endParaRPr lang="ko-KR" alt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42460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0500" y="-203200"/>
            <a:ext cx="18592800" cy="12700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0500" y="1054100"/>
            <a:ext cx="142875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55800" y="457200"/>
            <a:ext cx="749300" cy="863600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98800" y="457200"/>
            <a:ext cx="749300" cy="86360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054100"/>
            <a:ext cx="1143000" cy="25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30600" y="1054100"/>
            <a:ext cx="381000" cy="25400"/>
          </a:xfrm>
          <a:prstGeom prst="rect">
            <a:avLst/>
          </a:prstGeom>
        </p:spPr>
      </p:pic>
      <p:grpSp>
        <p:nvGrpSpPr>
          <p:cNvPr id="13" name="Group 1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16" name="Group 16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0" name="Group 2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3" name="Group 23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27" name="Group 2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grpSp>
        <p:nvGrpSpPr>
          <p:cNvPr id="30" name="Group 30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sp>
        <p:nvSpPr>
          <p:cNvPr id="3" name="자유형: 도형 2">
            <a:extLst>
              <a:ext uri="{FF2B5EF4-FFF2-40B4-BE49-F238E27FC236}">
                <a16:creationId xmlns:a16="http://schemas.microsoft.com/office/drawing/2014/main" id="{C2C722BE-5316-A118-A9CF-AD32D31D25D6}"/>
              </a:ext>
            </a:extLst>
          </p:cNvPr>
          <p:cNvSpPr/>
          <p:nvPr/>
        </p:nvSpPr>
        <p:spPr>
          <a:xfrm>
            <a:off x="17344541" y="1597043"/>
            <a:ext cx="606925" cy="606925"/>
          </a:xfrm>
          <a:custGeom>
            <a:avLst/>
            <a:gdLst>
              <a:gd name="connsiteX0" fmla="*/ 151267 w 606925"/>
              <a:gd name="connsiteY0" fmla="*/ 456542 h 606925"/>
              <a:gd name="connsiteX1" fmla="*/ 152162 w 606925"/>
              <a:gd name="connsiteY1" fmla="*/ 518824 h 606925"/>
              <a:gd name="connsiteX2" fmla="*/ 151267 w 606925"/>
              <a:gd name="connsiteY2" fmla="*/ 519720 h 606925"/>
              <a:gd name="connsiteX3" fmla="*/ 75633 w 606925"/>
              <a:gd name="connsiteY3" fmla="*/ 544631 h 606925"/>
              <a:gd name="connsiteX4" fmla="*/ 62294 w 606925"/>
              <a:gd name="connsiteY4" fmla="*/ 531292 h 606925"/>
              <a:gd name="connsiteX5" fmla="*/ 87206 w 606925"/>
              <a:gd name="connsiteY5" fmla="*/ 455659 h 606925"/>
              <a:gd name="connsiteX6" fmla="*/ 151267 w 606925"/>
              <a:gd name="connsiteY6" fmla="*/ 456542 h 606925"/>
              <a:gd name="connsiteX7" fmla="*/ 493026 w 606925"/>
              <a:gd name="connsiteY7" fmla="*/ 0 h 606925"/>
              <a:gd name="connsiteX8" fmla="*/ 56144 w 606925"/>
              <a:gd name="connsiteY8" fmla="*/ 437858 h 606925"/>
              <a:gd name="connsiteX9" fmla="*/ 0 w 606925"/>
              <a:gd name="connsiteY9" fmla="*/ 606926 h 606925"/>
              <a:gd name="connsiteX10" fmla="*/ 169950 w 606925"/>
              <a:gd name="connsiteY10" fmla="*/ 550859 h 606925"/>
              <a:gd name="connsiteX11" fmla="*/ 606926 w 606925"/>
              <a:gd name="connsiteY11" fmla="*/ 113977 h 6069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06925" h="606925">
                <a:moveTo>
                  <a:pt x="151267" y="456542"/>
                </a:moveTo>
                <a:cubicBezTo>
                  <a:pt x="168712" y="473494"/>
                  <a:pt x="169114" y="501378"/>
                  <a:pt x="152162" y="518824"/>
                </a:cubicBezTo>
                <a:cubicBezTo>
                  <a:pt x="151868" y="519126"/>
                  <a:pt x="151569" y="519425"/>
                  <a:pt x="151267" y="519720"/>
                </a:cubicBezTo>
                <a:lnTo>
                  <a:pt x="75633" y="544631"/>
                </a:lnTo>
                <a:lnTo>
                  <a:pt x="62294" y="531292"/>
                </a:lnTo>
                <a:lnTo>
                  <a:pt x="87206" y="455659"/>
                </a:lnTo>
                <a:cubicBezTo>
                  <a:pt x="105268" y="438540"/>
                  <a:pt x="133683" y="438932"/>
                  <a:pt x="151267" y="456542"/>
                </a:cubicBezTo>
                <a:close/>
                <a:moveTo>
                  <a:pt x="493026" y="0"/>
                </a:moveTo>
                <a:lnTo>
                  <a:pt x="56144" y="437858"/>
                </a:lnTo>
                <a:lnTo>
                  <a:pt x="0" y="606926"/>
                </a:lnTo>
                <a:lnTo>
                  <a:pt x="169950" y="550859"/>
                </a:lnTo>
                <a:lnTo>
                  <a:pt x="606926" y="11397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4" name="자유형: 도형 3">
            <a:extLst>
              <a:ext uri="{FF2B5EF4-FFF2-40B4-BE49-F238E27FC236}">
                <a16:creationId xmlns:a16="http://schemas.microsoft.com/office/drawing/2014/main" id="{F35B9469-D3B8-C4AD-30E4-44EC09EF8AFE}"/>
              </a:ext>
            </a:extLst>
          </p:cNvPr>
          <p:cNvSpPr/>
          <p:nvPr/>
        </p:nvSpPr>
        <p:spPr>
          <a:xfrm>
            <a:off x="17870427" y="1491213"/>
            <a:ext cx="186733" cy="185908"/>
          </a:xfrm>
          <a:custGeom>
            <a:avLst/>
            <a:gdLst>
              <a:gd name="connsiteX0" fmla="*/ 176194 w 186733"/>
              <a:gd name="connsiteY0" fmla="*/ 73853 h 185908"/>
              <a:gd name="connsiteX1" fmla="*/ 113016 w 186733"/>
              <a:gd name="connsiteY1" fmla="*/ 10676 h 185908"/>
              <a:gd name="connsiteX2" fmla="*/ 62869 w 186733"/>
              <a:gd name="connsiteY2" fmla="*/ 10101 h 185908"/>
              <a:gd name="connsiteX3" fmla="*/ 62295 w 186733"/>
              <a:gd name="connsiteY3" fmla="*/ 10676 h 185908"/>
              <a:gd name="connsiteX4" fmla="*/ 0 w 186733"/>
              <a:gd name="connsiteY4" fmla="*/ 72970 h 185908"/>
              <a:gd name="connsiteX5" fmla="*/ 113016 w 186733"/>
              <a:gd name="connsiteY5" fmla="*/ 185909 h 185908"/>
              <a:gd name="connsiteX6" fmla="*/ 175295 w 186733"/>
              <a:gd name="connsiteY6" fmla="*/ 123630 h 185908"/>
              <a:gd name="connsiteX7" fmla="*/ 178336 w 186733"/>
              <a:gd name="connsiteY7" fmla="*/ 76075 h 185908"/>
              <a:gd name="connsiteX8" fmla="*/ 176194 w 186733"/>
              <a:gd name="connsiteY8" fmla="*/ 73853 h 1859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86733" h="185908">
                <a:moveTo>
                  <a:pt x="176194" y="73853"/>
                </a:moveTo>
                <a:lnTo>
                  <a:pt x="113016" y="10676"/>
                </a:lnTo>
                <a:cubicBezTo>
                  <a:pt x="99327" y="-3331"/>
                  <a:pt x="76876" y="-3588"/>
                  <a:pt x="62869" y="10101"/>
                </a:cubicBezTo>
                <a:cubicBezTo>
                  <a:pt x="62676" y="10290"/>
                  <a:pt x="62484" y="10482"/>
                  <a:pt x="62295" y="10676"/>
                </a:cubicBezTo>
                <a:lnTo>
                  <a:pt x="0" y="72970"/>
                </a:lnTo>
                <a:lnTo>
                  <a:pt x="113016" y="185909"/>
                </a:lnTo>
                <a:lnTo>
                  <a:pt x="175295" y="123630"/>
                </a:lnTo>
                <a:cubicBezTo>
                  <a:pt x="189268" y="111337"/>
                  <a:pt x="190628" y="90046"/>
                  <a:pt x="178336" y="76075"/>
                </a:cubicBezTo>
                <a:cubicBezTo>
                  <a:pt x="177656" y="75302"/>
                  <a:pt x="176942" y="74560"/>
                  <a:pt x="176194" y="73853"/>
                </a:cubicBez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7" name="자유형: 도형 16">
            <a:extLst>
              <a:ext uri="{FF2B5EF4-FFF2-40B4-BE49-F238E27FC236}">
                <a16:creationId xmlns:a16="http://schemas.microsoft.com/office/drawing/2014/main" id="{1DCAAF0B-5A91-EC21-9BD4-15E88FE9C44C}"/>
              </a:ext>
            </a:extLst>
          </p:cNvPr>
          <p:cNvSpPr/>
          <p:nvPr/>
        </p:nvSpPr>
        <p:spPr>
          <a:xfrm>
            <a:off x="17050188" y="1770076"/>
            <a:ext cx="549046" cy="61969"/>
          </a:xfrm>
          <a:custGeom>
            <a:avLst/>
            <a:gdLst>
              <a:gd name="connsiteX0" fmla="*/ 0 w 549046"/>
              <a:gd name="connsiteY0" fmla="*/ 61969 h 61969"/>
              <a:gd name="connsiteX1" fmla="*/ 487201 w 549046"/>
              <a:gd name="connsiteY1" fmla="*/ 61969 h 61969"/>
              <a:gd name="connsiteX2" fmla="*/ 549046 w 549046"/>
              <a:gd name="connsiteY2" fmla="*/ 0 h 61969"/>
              <a:gd name="connsiteX3" fmla="*/ 0 w 549046"/>
              <a:gd name="connsiteY3" fmla="*/ 0 h 61969"/>
              <a:gd name="connsiteX4" fmla="*/ 0 w 549046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49046" h="61969">
                <a:moveTo>
                  <a:pt x="0" y="61969"/>
                </a:moveTo>
                <a:lnTo>
                  <a:pt x="487201" y="61969"/>
                </a:lnTo>
                <a:lnTo>
                  <a:pt x="549046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8" name="자유형: 도형 17">
            <a:extLst>
              <a:ext uri="{FF2B5EF4-FFF2-40B4-BE49-F238E27FC236}">
                <a16:creationId xmlns:a16="http://schemas.microsoft.com/office/drawing/2014/main" id="{77A65EE5-DEAB-05CF-794B-BD981E4A9D50}"/>
              </a:ext>
            </a:extLst>
          </p:cNvPr>
          <p:cNvSpPr/>
          <p:nvPr/>
        </p:nvSpPr>
        <p:spPr>
          <a:xfrm>
            <a:off x="16864280" y="1320800"/>
            <a:ext cx="960521" cy="1239382"/>
          </a:xfrm>
          <a:custGeom>
            <a:avLst/>
            <a:gdLst>
              <a:gd name="connsiteX0" fmla="*/ 867568 w 960521"/>
              <a:gd name="connsiteY0" fmla="*/ 675463 h 1239382"/>
              <a:gd name="connsiteX1" fmla="*/ 867568 w 960521"/>
              <a:gd name="connsiteY1" fmla="*/ 1146429 h 1239382"/>
              <a:gd name="connsiteX2" fmla="*/ 92954 w 960521"/>
              <a:gd name="connsiteY2" fmla="*/ 1146429 h 1239382"/>
              <a:gd name="connsiteX3" fmla="*/ 92954 w 960521"/>
              <a:gd name="connsiteY3" fmla="*/ 185907 h 1239382"/>
              <a:gd name="connsiteX4" fmla="*/ 263369 w 960521"/>
              <a:gd name="connsiteY4" fmla="*/ 185907 h 1239382"/>
              <a:gd name="connsiteX5" fmla="*/ 263369 w 960521"/>
              <a:gd name="connsiteY5" fmla="*/ 278861 h 1239382"/>
              <a:gd name="connsiteX6" fmla="*/ 697153 w 960521"/>
              <a:gd name="connsiteY6" fmla="*/ 278861 h 1239382"/>
              <a:gd name="connsiteX7" fmla="*/ 697153 w 960521"/>
              <a:gd name="connsiteY7" fmla="*/ 185907 h 1239382"/>
              <a:gd name="connsiteX8" fmla="*/ 867568 w 960521"/>
              <a:gd name="connsiteY8" fmla="*/ 185907 h 1239382"/>
              <a:gd name="connsiteX9" fmla="*/ 867568 w 960521"/>
              <a:gd name="connsiteY9" fmla="*/ 316383 h 1239382"/>
              <a:gd name="connsiteX10" fmla="*/ 940381 w 960521"/>
              <a:gd name="connsiteY10" fmla="*/ 243384 h 1239382"/>
              <a:gd name="connsiteX11" fmla="*/ 940381 w 960521"/>
              <a:gd name="connsiteY11" fmla="*/ 243384 h 1239382"/>
              <a:gd name="connsiteX12" fmla="*/ 943031 w 960521"/>
              <a:gd name="connsiteY12" fmla="*/ 240735 h 1239382"/>
              <a:gd name="connsiteX13" fmla="*/ 960521 w 960521"/>
              <a:gd name="connsiteY13" fmla="*/ 223244 h 1239382"/>
              <a:gd name="connsiteX14" fmla="*/ 960521 w 960521"/>
              <a:gd name="connsiteY14" fmla="*/ 154923 h 1239382"/>
              <a:gd name="connsiteX15" fmla="*/ 898552 w 960521"/>
              <a:gd name="connsiteY15" fmla="*/ 92954 h 1239382"/>
              <a:gd name="connsiteX16" fmla="*/ 635184 w 960521"/>
              <a:gd name="connsiteY16" fmla="*/ 92954 h 1239382"/>
              <a:gd name="connsiteX17" fmla="*/ 635184 w 960521"/>
              <a:gd name="connsiteY17" fmla="*/ 61969 h 1239382"/>
              <a:gd name="connsiteX18" fmla="*/ 573214 w 960521"/>
              <a:gd name="connsiteY18" fmla="*/ 0 h 1239382"/>
              <a:gd name="connsiteX19" fmla="*/ 387307 w 960521"/>
              <a:gd name="connsiteY19" fmla="*/ 0 h 1239382"/>
              <a:gd name="connsiteX20" fmla="*/ 325338 w 960521"/>
              <a:gd name="connsiteY20" fmla="*/ 61969 h 1239382"/>
              <a:gd name="connsiteX21" fmla="*/ 325338 w 960521"/>
              <a:gd name="connsiteY21" fmla="*/ 92954 h 1239382"/>
              <a:gd name="connsiteX22" fmla="*/ 61969 w 960521"/>
              <a:gd name="connsiteY22" fmla="*/ 92954 h 1239382"/>
              <a:gd name="connsiteX23" fmla="*/ 0 w 960521"/>
              <a:gd name="connsiteY23" fmla="*/ 154923 h 1239382"/>
              <a:gd name="connsiteX24" fmla="*/ 0 w 960521"/>
              <a:gd name="connsiteY24" fmla="*/ 1177413 h 1239382"/>
              <a:gd name="connsiteX25" fmla="*/ 61969 w 960521"/>
              <a:gd name="connsiteY25" fmla="*/ 1239383 h 1239382"/>
              <a:gd name="connsiteX26" fmla="*/ 898552 w 960521"/>
              <a:gd name="connsiteY26" fmla="*/ 1239383 h 1239382"/>
              <a:gd name="connsiteX27" fmla="*/ 960521 w 960521"/>
              <a:gd name="connsiteY27" fmla="*/ 1177413 h 1239382"/>
              <a:gd name="connsiteX28" fmla="*/ 960521 w 960521"/>
              <a:gd name="connsiteY28" fmla="*/ 582510 h 1239382"/>
              <a:gd name="connsiteX29" fmla="*/ 447169 w 960521"/>
              <a:gd name="connsiteY29" fmla="*/ 75354 h 1239382"/>
              <a:gd name="connsiteX30" fmla="*/ 480261 w 960521"/>
              <a:gd name="connsiteY30" fmla="*/ 61969 h 1239382"/>
              <a:gd name="connsiteX31" fmla="*/ 526738 w 960521"/>
              <a:gd name="connsiteY31" fmla="*/ 108446 h 1239382"/>
              <a:gd name="connsiteX32" fmla="*/ 480261 w 960521"/>
              <a:gd name="connsiteY32" fmla="*/ 154923 h 1239382"/>
              <a:gd name="connsiteX33" fmla="*/ 433784 w 960521"/>
              <a:gd name="connsiteY33" fmla="*/ 108446 h 1239382"/>
              <a:gd name="connsiteX34" fmla="*/ 447169 w 960521"/>
              <a:gd name="connsiteY34" fmla="*/ 75354 h 1239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60521" h="1239382">
                <a:moveTo>
                  <a:pt x="867568" y="675463"/>
                </a:moveTo>
                <a:lnTo>
                  <a:pt x="867568" y="1146429"/>
                </a:lnTo>
                <a:lnTo>
                  <a:pt x="92954" y="1146429"/>
                </a:lnTo>
                <a:lnTo>
                  <a:pt x="92954" y="185907"/>
                </a:lnTo>
                <a:lnTo>
                  <a:pt x="263369" y="185907"/>
                </a:lnTo>
                <a:lnTo>
                  <a:pt x="263369" y="278861"/>
                </a:lnTo>
                <a:lnTo>
                  <a:pt x="697153" y="278861"/>
                </a:lnTo>
                <a:lnTo>
                  <a:pt x="697153" y="185907"/>
                </a:lnTo>
                <a:lnTo>
                  <a:pt x="867568" y="185907"/>
                </a:lnTo>
                <a:lnTo>
                  <a:pt x="867568" y="316383"/>
                </a:lnTo>
                <a:lnTo>
                  <a:pt x="940381" y="243384"/>
                </a:lnTo>
                <a:lnTo>
                  <a:pt x="940381" y="243384"/>
                </a:lnTo>
                <a:lnTo>
                  <a:pt x="943031" y="240735"/>
                </a:lnTo>
                <a:lnTo>
                  <a:pt x="960521" y="223244"/>
                </a:lnTo>
                <a:lnTo>
                  <a:pt x="960521" y="154923"/>
                </a:lnTo>
                <a:cubicBezTo>
                  <a:pt x="960521" y="120699"/>
                  <a:pt x="932776" y="92954"/>
                  <a:pt x="898552" y="92954"/>
                </a:cubicBezTo>
                <a:lnTo>
                  <a:pt x="635184" y="92954"/>
                </a:lnTo>
                <a:lnTo>
                  <a:pt x="635184" y="61969"/>
                </a:lnTo>
                <a:cubicBezTo>
                  <a:pt x="635184" y="27745"/>
                  <a:pt x="607438" y="0"/>
                  <a:pt x="573214" y="0"/>
                </a:cubicBezTo>
                <a:lnTo>
                  <a:pt x="387307" y="0"/>
                </a:lnTo>
                <a:cubicBezTo>
                  <a:pt x="353083" y="0"/>
                  <a:pt x="325338" y="27745"/>
                  <a:pt x="325338" y="61969"/>
                </a:cubicBezTo>
                <a:lnTo>
                  <a:pt x="325338" y="92954"/>
                </a:lnTo>
                <a:lnTo>
                  <a:pt x="61969" y="92954"/>
                </a:lnTo>
                <a:cubicBezTo>
                  <a:pt x="27745" y="92954"/>
                  <a:pt x="0" y="120699"/>
                  <a:pt x="0" y="154923"/>
                </a:cubicBezTo>
                <a:lnTo>
                  <a:pt x="0" y="1177413"/>
                </a:lnTo>
                <a:cubicBezTo>
                  <a:pt x="0" y="1211637"/>
                  <a:pt x="27745" y="1239383"/>
                  <a:pt x="61969" y="1239383"/>
                </a:cubicBezTo>
                <a:lnTo>
                  <a:pt x="898552" y="1239383"/>
                </a:lnTo>
                <a:cubicBezTo>
                  <a:pt x="932776" y="1239383"/>
                  <a:pt x="960521" y="1211637"/>
                  <a:pt x="960521" y="1177413"/>
                </a:cubicBezTo>
                <a:lnTo>
                  <a:pt x="960521" y="582510"/>
                </a:lnTo>
                <a:close/>
                <a:moveTo>
                  <a:pt x="447169" y="75354"/>
                </a:moveTo>
                <a:cubicBezTo>
                  <a:pt x="455924" y="66584"/>
                  <a:pt x="467870" y="61752"/>
                  <a:pt x="480261" y="61969"/>
                </a:cubicBezTo>
                <a:cubicBezTo>
                  <a:pt x="505930" y="61969"/>
                  <a:pt x="526738" y="82777"/>
                  <a:pt x="526738" y="108446"/>
                </a:cubicBezTo>
                <a:cubicBezTo>
                  <a:pt x="526738" y="134115"/>
                  <a:pt x="505930" y="154923"/>
                  <a:pt x="480261" y="154923"/>
                </a:cubicBezTo>
                <a:cubicBezTo>
                  <a:pt x="454592" y="154923"/>
                  <a:pt x="433784" y="134115"/>
                  <a:pt x="433784" y="108446"/>
                </a:cubicBezTo>
                <a:cubicBezTo>
                  <a:pt x="433567" y="96055"/>
                  <a:pt x="438399" y="84109"/>
                  <a:pt x="447169" y="75354"/>
                </a:cubicBezTo>
                <a:close/>
              </a:path>
            </a:pathLst>
          </a:custGeom>
          <a:solidFill>
            <a:srgbClr val="0070C0"/>
          </a:solidFill>
          <a:ln w="15478" cap="flat">
            <a:solidFill>
              <a:srgbClr val="9CFF8B"/>
            </a:solidFill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19" name="자유형: 도형 18">
            <a:extLst>
              <a:ext uri="{FF2B5EF4-FFF2-40B4-BE49-F238E27FC236}">
                <a16:creationId xmlns:a16="http://schemas.microsoft.com/office/drawing/2014/main" id="{CCAB2756-EB90-576D-D92A-AD3519B414E8}"/>
              </a:ext>
            </a:extLst>
          </p:cNvPr>
          <p:cNvSpPr/>
          <p:nvPr/>
        </p:nvSpPr>
        <p:spPr>
          <a:xfrm>
            <a:off x="17050188" y="1955983"/>
            <a:ext cx="363139" cy="61969"/>
          </a:xfrm>
          <a:custGeom>
            <a:avLst/>
            <a:gdLst>
              <a:gd name="connsiteX0" fmla="*/ 0 w 363139"/>
              <a:gd name="connsiteY0" fmla="*/ 61969 h 61969"/>
              <a:gd name="connsiteX1" fmla="*/ 301294 w 363139"/>
              <a:gd name="connsiteY1" fmla="*/ 61969 h 61969"/>
              <a:gd name="connsiteX2" fmla="*/ 363139 w 363139"/>
              <a:gd name="connsiteY2" fmla="*/ 0 h 61969"/>
              <a:gd name="connsiteX3" fmla="*/ 0 w 363139"/>
              <a:gd name="connsiteY3" fmla="*/ 0 h 61969"/>
              <a:gd name="connsiteX4" fmla="*/ 0 w 363139"/>
              <a:gd name="connsiteY4" fmla="*/ 61969 h 619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139" h="61969">
                <a:moveTo>
                  <a:pt x="0" y="61969"/>
                </a:moveTo>
                <a:lnTo>
                  <a:pt x="301294" y="61969"/>
                </a:lnTo>
                <a:lnTo>
                  <a:pt x="363139" y="0"/>
                </a:lnTo>
                <a:lnTo>
                  <a:pt x="0" y="0"/>
                </a:lnTo>
                <a:lnTo>
                  <a:pt x="0" y="61969"/>
                </a:lnTo>
                <a:close/>
              </a:path>
            </a:pathLst>
          </a:custGeom>
          <a:solidFill>
            <a:srgbClr val="000000"/>
          </a:solidFill>
          <a:ln w="15478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BB917F-DE0E-7787-B6A5-D27EFDD946B1}"/>
              </a:ext>
            </a:extLst>
          </p:cNvPr>
          <p:cNvSpPr txBox="1"/>
          <p:nvPr/>
        </p:nvSpPr>
        <p:spPr>
          <a:xfrm>
            <a:off x="867746" y="1948873"/>
            <a:ext cx="5765158" cy="523220"/>
          </a:xfrm>
          <a:prstGeom prst="homePlate">
            <a:avLst>
              <a:gd name="adj" fmla="val 90780"/>
            </a:avLst>
          </a:prstGeom>
          <a:solidFill>
            <a:srgbClr val="FED1D0"/>
          </a:solidFill>
          <a:ln w="38100">
            <a:solidFill>
              <a:srgbClr val="FF65BD"/>
            </a:solidFill>
          </a:ln>
          <a:effectLst>
            <a:outerShdw blurRad="38100" dist="12700" dir="21540000" algn="b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ko-KR" sz="2800" b="1" dirty="0"/>
              <a:t>3) </a:t>
            </a:r>
            <a:r>
              <a:rPr lang="ko-KR" altLang="en-US" sz="2800" b="1" dirty="0"/>
              <a:t>보육실습 지도교사의 평가 </a:t>
            </a:r>
            <a:endParaRPr lang="en-US" altLang="ko-KR" sz="2800" b="1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9DA83D26-3988-8745-5E7D-C61E624989C9}"/>
              </a:ext>
            </a:extLst>
          </p:cNvPr>
          <p:cNvSpPr/>
          <p:nvPr/>
        </p:nvSpPr>
        <p:spPr>
          <a:xfrm>
            <a:off x="867746" y="3100166"/>
            <a:ext cx="15996534" cy="3872134"/>
          </a:xfrm>
          <a:prstGeom prst="rect">
            <a:avLst/>
          </a:prstGeom>
          <a:solidFill>
            <a:srgbClr val="FFFF5B"/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지도교사는 보육실습생의 행동과 태도를 관찰하여 기록하고 평가하여 예비 </a:t>
            </a:r>
            <a:r>
              <a:rPr lang="ko-KR" altLang="en-US" sz="2400" b="1" dirty="0" err="1">
                <a:solidFill>
                  <a:srgbClr val="002060"/>
                </a:solidFill>
              </a:rPr>
              <a:t>보육교사로서의</a:t>
            </a:r>
            <a:r>
              <a:rPr lang="ko-KR" altLang="en-US" sz="2400" b="1" dirty="0">
                <a:solidFill>
                  <a:srgbClr val="002060"/>
                </a:solidFill>
              </a:rPr>
              <a:t> 역할수행을 잘할 수 있도록 지도한다</a:t>
            </a:r>
            <a:r>
              <a:rPr lang="en-US" altLang="ko-KR" sz="2400" b="1" dirty="0">
                <a:solidFill>
                  <a:srgbClr val="002060"/>
                </a:solidFill>
              </a:rPr>
              <a:t>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2400" b="1" dirty="0">
              <a:solidFill>
                <a:srgbClr val="00206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400" b="1" dirty="0">
                <a:solidFill>
                  <a:srgbClr val="002060"/>
                </a:solidFill>
              </a:rPr>
              <a:t>보육실습생의 보육활동계획안을 검토하여 </a:t>
            </a:r>
            <a:r>
              <a:rPr lang="ko-KR" altLang="en-US" sz="2400" b="1" dirty="0" err="1">
                <a:solidFill>
                  <a:srgbClr val="002060"/>
                </a:solidFill>
              </a:rPr>
              <a:t>보육교사로서의</a:t>
            </a:r>
            <a:r>
              <a:rPr lang="ko-KR" altLang="en-US" sz="2400" b="1" dirty="0">
                <a:solidFill>
                  <a:srgbClr val="002060"/>
                </a:solidFill>
              </a:rPr>
              <a:t> 전문성 향상에 초점을 맞추어 구체적으로 제안해 준다</a:t>
            </a:r>
            <a:r>
              <a:rPr lang="en-US" altLang="ko-KR" sz="2400" b="1" dirty="0">
                <a:solidFill>
                  <a:srgbClr val="002060"/>
                </a:solidFill>
              </a:rPr>
              <a:t>.</a:t>
            </a:r>
            <a:endParaRPr lang="ko-KR" alt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3099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EC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52400" y="9258300"/>
            <a:ext cx="18592800" cy="1219200"/>
          </a:xfrm>
          <a:prstGeom prst="rect">
            <a:avLst/>
          </a:prstGeom>
        </p:spPr>
      </p:pic>
      <p:grpSp>
        <p:nvGrpSpPr>
          <p:cNvPr id="4" name="Group 4"/>
          <p:cNvGrpSpPr/>
          <p:nvPr/>
        </p:nvGrpSpPr>
        <p:grpSpPr>
          <a:xfrm>
            <a:off x="-2147483648" y="2147483647"/>
            <a:ext cx="2147483647" cy="285750000"/>
            <a:chOff x="0" y="0"/>
            <a:chExt cx="0" cy="0"/>
          </a:xfrm>
        </p:grpSpPr>
      </p:grpSp>
      <p:pic>
        <p:nvPicPr>
          <p:cNvPr id="5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15900" y="9232900"/>
            <a:ext cx="15240000" cy="2540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646400" y="9232900"/>
            <a:ext cx="2857500" cy="25400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63800" y="9232900"/>
            <a:ext cx="381000" cy="25400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87600" y="1460500"/>
            <a:ext cx="13525500" cy="5715000"/>
          </a:xfrm>
          <a:prstGeom prst="rect">
            <a:avLst/>
          </a:prstGeom>
        </p:spPr>
      </p:pic>
      <p:grpSp>
        <p:nvGrpSpPr>
          <p:cNvPr id="9" name="Group 9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0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62400" y="838200"/>
            <a:ext cx="800100" cy="914400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25500" y="838200"/>
            <a:ext cx="800100" cy="914400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7700" y="4635500"/>
            <a:ext cx="1879600" cy="4762500"/>
          </a:xfrm>
          <a:prstGeom prst="rect">
            <a:avLst/>
          </a:prstGeom>
        </p:spPr>
      </p:pic>
      <p:grpSp>
        <p:nvGrpSpPr>
          <p:cNvPr id="17" name="Group 17"/>
          <p:cNvGrpSpPr/>
          <p:nvPr/>
        </p:nvGrpSpPr>
        <p:grpSpPr>
          <a:xfrm>
            <a:off x="2147483647" y="2147483647"/>
            <a:ext cx="2147483647" cy="2147483647"/>
            <a:chOff x="0" y="0"/>
            <a:chExt cx="0" cy="0"/>
          </a:xfrm>
        </p:grpSpPr>
      </p:grpSp>
      <p:pic>
        <p:nvPicPr>
          <p:cNvPr id="18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4566900" y="6743700"/>
            <a:ext cx="3479800" cy="2806700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5400000">
            <a:off x="16395700" y="8610600"/>
            <a:ext cx="1854200" cy="2540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-5400000">
            <a:off x="15570200" y="8305800"/>
            <a:ext cx="2387600" cy="2540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rot="-3960000">
            <a:off x="14312900" y="8572500"/>
            <a:ext cx="1905000" cy="12700"/>
          </a:xfrm>
          <a:prstGeom prst="rect">
            <a:avLst/>
          </a:prstGeom>
        </p:spPr>
      </p:pic>
      <p:sp>
        <p:nvSpPr>
          <p:cNvPr id="25" name="TextBox 25"/>
          <p:cNvSpPr txBox="1"/>
          <p:nvPr/>
        </p:nvSpPr>
        <p:spPr>
          <a:xfrm>
            <a:off x="3765550" y="3067050"/>
            <a:ext cx="10769600" cy="2578100"/>
          </a:xfrm>
          <a:prstGeom prst="rect">
            <a:avLst/>
          </a:prstGeom>
        </p:spPr>
        <p:txBody>
          <a:bodyPr lIns="0" tIns="0" rIns="0" bIns="0" rtlCol="0" anchor="ctr"/>
          <a:lstStyle/>
          <a:p>
            <a:pPr lvl="0" algn="ctr">
              <a:lnSpc>
                <a:spcPct val="99600"/>
              </a:lnSpc>
            </a:pPr>
            <a:r>
              <a:rPr lang="en-US" sz="14500" b="1" i="0" u="none" strike="noStrike" dirty="0">
                <a:solidFill>
                  <a:srgbClr val="000000"/>
                </a:solidFill>
                <a:latin typeface="Hakgyoansim Jeomsimsigan B"/>
              </a:rPr>
              <a:t>Thank You!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2642</Words>
  <Application>Microsoft Office PowerPoint</Application>
  <PresentationFormat>사용자 지정</PresentationFormat>
  <Paragraphs>360</Paragraphs>
  <Slides>38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38</vt:i4>
      </vt:variant>
    </vt:vector>
  </HeadingPairs>
  <TitlesOfParts>
    <vt:vector size="47" baseType="lpstr">
      <vt:lpstr>Hakgyoansim Jeomsimsigan B</vt:lpstr>
      <vt:lpstr>굴림체</vt:lpstr>
      <vt:lpstr>Calibri</vt:lpstr>
      <vt:lpstr>Arial</vt:lpstr>
      <vt:lpstr>맑은 고딕</vt:lpstr>
      <vt:lpstr>나눔고딕</vt:lpstr>
      <vt:lpstr>Wingdings</vt:lpstr>
      <vt:lpstr>함초롬바탕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SAMSUNG</dc:creator>
  <cp:lastModifiedBy>Administrator</cp:lastModifiedBy>
  <cp:revision>15</cp:revision>
  <dcterms:created xsi:type="dcterms:W3CDTF">2006-08-16T00:00:00Z</dcterms:created>
  <dcterms:modified xsi:type="dcterms:W3CDTF">2024-11-12T11:39:21Z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QtMTEtMTJUMTE6Mzg6MjJaIiwicElEIjo0MTk0MzA0LCJ0cmFjZUlkIjoiMjRDN0U5QzAwQzM4NDZEMjgyNjY3MjUxMjc0QTNERjciLCJ1c2VyQ29kZSI6IjEwODAxNCJ9LCJub2RlMiI6eyJkc2QiOiIwMTAwMDAwMDAwMDAyNjQzIiwibG9nVGltZSI6IjIwMjQtMTEtMTJUMTE6Mzg6MjJaIiwicElEIjo0MTk0MzA0LCJ0cmFjZUlkIjoiMjRDN0U5QzAwQzM4NDZEMjgyNjY3MjUxMjc0QTNERjciLCJ1c2VyQ29kZSI6IjEwODAxNCJ9LCJub2RlMyI6eyJkc2QiOiIwMTAwMDAwMDAwMDAyNjQzIiwibG9nVGltZSI6IjIwMjQtMTEtMTJUMTE6Mzg6MjJaIiwicElEIjo0MTk0MzA0LCJ0cmFjZUlkIjoiMjRDN0U5QzAwQzM4NDZEMjgyNjY3MjUxMjc0QTNERjciLCJ1c2VyQ29kZSI6IjEwODAxNCJ9LCJub2RlNCI6eyJkc2QiOiIwMTAwMDAwMDAwMDAyNjQzIiwibG9nVGltZSI6IjIwMjQtMTEtMTJUMTE6Mzk6MzRaIiwicElEIjo0MTk0MzA0LCJ0cmFjZUlkIjoiNTY3RDRGODYwMzMxNDVBQzk4QkZBQjJGNEYxRkIzNEMiLCJ1c2VyQ29kZSI6IjEwODAxNCJ9LCJub2RlNSI6eyJkc2QiOiIwMDAwMDAwMDAwMDAwMDAwIiwibG9nVGltZSI6IjIwMjQtMTEtMTZUMDg6MTk6NTFaIiwicElEIjoyMDQ4LCJ0cmFjZUlkIjoiMjkxQTI5MDM4MDk0NEFDMkI3NDQzOEFENzQ4NUVFQkQiLCJ1c2VyQ29kZSI6IjEwODAxNCJ9LCJub2RlQ291bnQiOjN9</vt:lpwstr>
  </property>
  <property fmtid="{D5CDD505-2E9C-101B-9397-08002B2CF9AE}" name="FDRClass" pid="3">
    <vt:lpwstr>1</vt:lpwstr>
  </property>
  <property fmtid="{D5CDD505-2E9C-101B-9397-08002B2CF9AE}" name="FDRDate" pid="4">
    <vt:lpwstr>20241112T114028Z</vt:lpwstr>
  </property>
  <property fmtid="{D5CDD505-2E9C-101B-9397-08002B2CF9AE}" name="FDRDomainID" pid="5">
    <vt:lpwstr>0100000000002643</vt:lpwstr>
  </property>
  <property fmtid="{D5CDD505-2E9C-101B-9397-08002B2CF9AE}" name="FDRSet" pid="6">
    <vt:lpwstr>auto</vt:lpwstr>
  </property>
  <property fmtid="{D5CDD505-2E9C-101B-9397-08002B2CF9AE}" name="FDRSys" pid="7">
    <vt:lpwstr>Fasoo Data Radar Client Agent</vt:lpwstr>
  </property>
  <property fmtid="{D5CDD505-2E9C-101B-9397-08002B2CF9AE}" name="FDRver" pid="8">
    <vt:lpwstr>1.0</vt:lpwstr>
  </property>
</Properties>
</file>