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ContentType="application/vnd.openxmlformats-officedocument.custom-properties+xml" PartName="/docProps/custom.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Relationship Id="rId5" Target="docProps/custom.xml" Type="http://schemas.openxmlformats.org/officeDocument/2006/relationships/custom-properties"/></Relationships>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89" r:id="rId2"/>
  </p:sldMasterIdLst>
  <p:notesMasterIdLst>
    <p:notesMasterId r:id="rId80"/>
  </p:notesMasterIdLst>
  <p:sldIdLst>
    <p:sldId id="256" r:id="rId3"/>
    <p:sldId id="359" r:id="rId4"/>
    <p:sldId id="384" r:id="rId5"/>
    <p:sldId id="410" r:id="rId6"/>
    <p:sldId id="428" r:id="rId7"/>
    <p:sldId id="406" r:id="rId8"/>
    <p:sldId id="411" r:id="rId9"/>
    <p:sldId id="360" r:id="rId10"/>
    <p:sldId id="412" r:id="rId11"/>
    <p:sldId id="263" r:id="rId12"/>
    <p:sldId id="395" r:id="rId13"/>
    <p:sldId id="413" r:id="rId14"/>
    <p:sldId id="417" r:id="rId15"/>
    <p:sldId id="407" r:id="rId16"/>
    <p:sldId id="308" r:id="rId17"/>
    <p:sldId id="419" r:id="rId18"/>
    <p:sldId id="311" r:id="rId19"/>
    <p:sldId id="318" r:id="rId20"/>
    <p:sldId id="319" r:id="rId21"/>
    <p:sldId id="418" r:id="rId22"/>
    <p:sldId id="409" r:id="rId23"/>
    <p:sldId id="306" r:id="rId24"/>
    <p:sldId id="323" r:id="rId25"/>
    <p:sldId id="424" r:id="rId26"/>
    <p:sldId id="362" r:id="rId27"/>
    <p:sldId id="397" r:id="rId28"/>
    <p:sldId id="390" r:id="rId29"/>
    <p:sldId id="385" r:id="rId30"/>
    <p:sldId id="396" r:id="rId31"/>
    <p:sldId id="383" r:id="rId32"/>
    <p:sldId id="386" r:id="rId33"/>
    <p:sldId id="389" r:id="rId34"/>
    <p:sldId id="388" r:id="rId35"/>
    <p:sldId id="403" r:id="rId36"/>
    <p:sldId id="391" r:id="rId37"/>
    <p:sldId id="392" r:id="rId38"/>
    <p:sldId id="393" r:id="rId39"/>
    <p:sldId id="350" r:id="rId40"/>
    <p:sldId id="394" r:id="rId41"/>
    <p:sldId id="404" r:id="rId42"/>
    <p:sldId id="400" r:id="rId43"/>
    <p:sldId id="364" r:id="rId44"/>
    <p:sldId id="365" r:id="rId45"/>
    <p:sldId id="366" r:id="rId46"/>
    <p:sldId id="376" r:id="rId47"/>
    <p:sldId id="367" r:id="rId48"/>
    <p:sldId id="368" r:id="rId49"/>
    <p:sldId id="425" r:id="rId50"/>
    <p:sldId id="427" r:id="rId51"/>
    <p:sldId id="369" r:id="rId52"/>
    <p:sldId id="380" r:id="rId53"/>
    <p:sldId id="381" r:id="rId54"/>
    <p:sldId id="370" r:id="rId55"/>
    <p:sldId id="408" r:id="rId56"/>
    <p:sldId id="349" r:id="rId57"/>
    <p:sldId id="371" r:id="rId58"/>
    <p:sldId id="373" r:id="rId59"/>
    <p:sldId id="372" r:id="rId60"/>
    <p:sldId id="374" r:id="rId61"/>
    <p:sldId id="426" r:id="rId62"/>
    <p:sldId id="351" r:id="rId63"/>
    <p:sldId id="328" r:id="rId64"/>
    <p:sldId id="377" r:id="rId65"/>
    <p:sldId id="329" r:id="rId66"/>
    <p:sldId id="333" r:id="rId67"/>
    <p:sldId id="336" r:id="rId68"/>
    <p:sldId id="420" r:id="rId69"/>
    <p:sldId id="421" r:id="rId70"/>
    <p:sldId id="422" r:id="rId71"/>
    <p:sldId id="337" r:id="rId72"/>
    <p:sldId id="340" r:id="rId73"/>
    <p:sldId id="354" r:id="rId74"/>
    <p:sldId id="401" r:id="rId75"/>
    <p:sldId id="423" r:id="rId76"/>
    <p:sldId id="375" r:id="rId77"/>
    <p:sldId id="357" r:id="rId78"/>
    <p:sldId id="259" r:id="rId79"/>
  </p:sldIdLst>
  <p:sldSz cx="9144000" cy="6858000" type="screen4x3"/>
  <p:notesSz cx="6797675" cy="99266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6600"/>
    <a:srgbClr val="C0504D"/>
    <a:srgbClr val="0079AB"/>
    <a:srgbClr val="8A7C75"/>
    <a:srgbClr val="66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616DA210-FB5B-4158-B5E0-FEB733F419BA}" styleName="밝은 스타일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DBED569-4797-4DF1-A0F4-6AAB3CD982D8}" styleName="밝은 스타일 3 - 강조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0950" autoAdjust="0"/>
    <p:restoredTop sz="84867" autoAdjust="0"/>
  </p:normalViewPr>
  <p:slideViewPr>
    <p:cSldViewPr>
      <p:cViewPr varScale="1">
        <p:scale>
          <a:sx n="97" d="100"/>
          <a:sy n="97" d="100"/>
        </p:scale>
        <p:origin x="1698" y="90"/>
      </p:cViewPr>
      <p:guideLst>
        <p:guide orient="horz" pos="2160"/>
        <p:guide pos="2880"/>
      </p:guideLst>
    </p:cSldViewPr>
  </p:slideViewPr>
  <p:notesTextViewPr>
    <p:cViewPr>
      <p:scale>
        <a:sx n="66" d="100"/>
        <a:sy n="66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slide" Target="slides/slide74.xml"/><Relationship Id="rId84" Type="http://schemas.openxmlformats.org/officeDocument/2006/relationships/tableStyles" Target="tableStyles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0_2">
  <dgm:title val=""/>
  <dgm:desc val=""/>
  <dgm:catLst>
    <dgm:cat type="mainScheme" pri="10200"/>
  </dgm:catLst>
  <dgm:styleLbl name="node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lig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l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f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con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align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trAlignAcc1">
    <dgm:fillClrLst meth="repeat">
      <a:schemeClr val="dk2">
        <a:alpha val="4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F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Align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B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fgAcc0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2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3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4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1"/>
    </dgm:linClrLst>
    <dgm:effectClrLst/>
    <dgm:txLinClrLst/>
    <dgm:txFillClrLst meth="repeat">
      <a:schemeClr val="dk2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2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0_2">
  <dgm:title val=""/>
  <dgm:desc val=""/>
  <dgm:catLst>
    <dgm:cat type="mainScheme" pri="10200"/>
  </dgm:catLst>
  <dgm:styleLbl name="node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lig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l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f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con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align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trAlignAcc1">
    <dgm:fillClrLst meth="repeat">
      <a:schemeClr val="dk2">
        <a:alpha val="4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F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Align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B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fgAcc0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2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3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4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1"/>
    </dgm:linClrLst>
    <dgm:effectClrLst/>
    <dgm:txLinClrLst/>
    <dgm:txFillClrLst meth="repeat">
      <a:schemeClr val="dk2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2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0_2">
  <dgm:title val=""/>
  <dgm:desc val=""/>
  <dgm:catLst>
    <dgm:cat type="mainScheme" pri="10200"/>
  </dgm:catLst>
  <dgm:styleLbl name="node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lig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l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f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con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align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trAlignAcc1">
    <dgm:fillClrLst meth="repeat">
      <a:schemeClr val="dk2">
        <a:alpha val="4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F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Align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B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fgAcc0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2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3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4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1"/>
    </dgm:linClrLst>
    <dgm:effectClrLst/>
    <dgm:txLinClrLst/>
    <dgm:txFillClrLst meth="repeat">
      <a:schemeClr val="dk2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2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0_2">
  <dgm:title val=""/>
  <dgm:desc val=""/>
  <dgm:catLst>
    <dgm:cat type="mainScheme" pri="10200"/>
  </dgm:catLst>
  <dgm:styleLbl name="node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lig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l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f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con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align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trAlignAcc1">
    <dgm:fillClrLst meth="repeat">
      <a:schemeClr val="dk2">
        <a:alpha val="4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F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Align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B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fgAcc0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2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3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4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1"/>
    </dgm:linClrLst>
    <dgm:effectClrLst/>
    <dgm:txLinClrLst/>
    <dgm:txFillClrLst meth="repeat">
      <a:schemeClr val="dk2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2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E891B2A-7F2D-4436-BFAC-BDEF3B9FDC65}" type="doc">
      <dgm:prSet loTypeId="urn:microsoft.com/office/officeart/2005/8/layout/hierarchy2" loCatId="hierarchy" qsTypeId="urn:microsoft.com/office/officeart/2005/8/quickstyle/simple1" qsCatId="simple" csTypeId="urn:microsoft.com/office/officeart/2005/8/colors/accent0_1" csCatId="mainScheme" phldr="1"/>
      <dgm:spPr/>
      <dgm:t>
        <a:bodyPr/>
        <a:lstStyle/>
        <a:p>
          <a:pPr latinLnBrk="1"/>
          <a:endParaRPr lang="ko-KR" altLang="en-US"/>
        </a:p>
      </dgm:t>
    </dgm:pt>
    <dgm:pt modelId="{97AD3534-79E4-4AC5-8E1A-68B6C69E4B5C}">
      <dgm:prSet phldrT="[텍스트]" custT="1">
        <dgm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dgm:style>
      </dgm:prSet>
      <dgm:spPr>
        <a:ln cmpd="dbl"/>
        <a:effectLst>
          <a:innerShdw blurRad="63500" dist="50800">
            <a:prstClr val="black">
              <a:alpha val="50000"/>
            </a:prstClr>
          </a:innerShdw>
        </a:effectLst>
      </dgm:spPr>
      <dgm:t>
        <a:bodyPr/>
        <a:lstStyle/>
        <a:p>
          <a:pPr latinLnBrk="1"/>
          <a:r>
            <a:rPr lang="ko-KR" altLang="en-US" sz="1200" b="1" dirty="0"/>
            <a:t>사정</a:t>
          </a:r>
        </a:p>
      </dgm:t>
    </dgm:pt>
    <dgm:pt modelId="{472A81A7-3BCF-4975-8105-8058B2C4EB93}" type="parTrans" cxnId="{F23F3107-FC84-4923-A0C6-B3A6DE340EE8}">
      <dgm:prSet/>
      <dgm:spPr/>
      <dgm:t>
        <a:bodyPr/>
        <a:lstStyle/>
        <a:p>
          <a:pPr latinLnBrk="1"/>
          <a:endParaRPr lang="ko-KR" altLang="en-US" sz="1200" b="1"/>
        </a:p>
      </dgm:t>
    </dgm:pt>
    <dgm:pt modelId="{FEB13393-F45D-4170-B70C-38501A95EB4A}" type="sibTrans" cxnId="{F23F3107-FC84-4923-A0C6-B3A6DE340EE8}">
      <dgm:prSet/>
      <dgm:spPr/>
      <dgm:t>
        <a:bodyPr/>
        <a:lstStyle/>
        <a:p>
          <a:pPr latinLnBrk="1"/>
          <a:endParaRPr lang="ko-KR" altLang="en-US" sz="1200" b="1"/>
        </a:p>
      </dgm:t>
    </dgm:pt>
    <dgm:pt modelId="{139CA825-D373-4427-BCA2-506EF46170B0}">
      <dgm:prSet phldrT="[텍스트]" custT="1"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/>
      <dgm:t>
        <a:bodyPr/>
        <a:lstStyle/>
        <a:p>
          <a:pPr latinLnBrk="1"/>
          <a:r>
            <a:rPr lang="ko-KR" altLang="en-US" sz="1200" b="1" dirty="0"/>
            <a:t>클라이언트관점</a:t>
          </a:r>
        </a:p>
      </dgm:t>
    </dgm:pt>
    <dgm:pt modelId="{6040A0C7-4890-4F8B-91C8-6691D7A23C22}" type="parTrans" cxnId="{739CBF40-745D-452B-9D1C-F8010B541180}">
      <dgm:prSet custT="1"/>
      <dgm:spPr/>
      <dgm:t>
        <a:bodyPr/>
        <a:lstStyle/>
        <a:p>
          <a:pPr latinLnBrk="1"/>
          <a:endParaRPr lang="ko-KR" altLang="en-US" sz="1200" b="1"/>
        </a:p>
      </dgm:t>
    </dgm:pt>
    <dgm:pt modelId="{0F0FD467-5D26-496C-B526-9CF4620A4896}" type="sibTrans" cxnId="{739CBF40-745D-452B-9D1C-F8010B541180}">
      <dgm:prSet/>
      <dgm:spPr/>
      <dgm:t>
        <a:bodyPr/>
        <a:lstStyle/>
        <a:p>
          <a:pPr latinLnBrk="1"/>
          <a:endParaRPr lang="ko-KR" altLang="en-US" sz="1200" b="1"/>
        </a:p>
      </dgm:t>
    </dgm:pt>
    <dgm:pt modelId="{BC897052-EF17-423E-95A3-C02BF1E5ECF6}">
      <dgm:prSet phldrT="[텍스트]" custT="1"/>
      <dgm:spPr/>
      <dgm:t>
        <a:bodyPr/>
        <a:lstStyle/>
        <a:p>
          <a:pPr latinLnBrk="1">
            <a:lnSpc>
              <a:spcPct val="30000"/>
            </a:lnSpc>
          </a:pPr>
          <a:r>
            <a:rPr lang="ko-KR" altLang="en-US" sz="1200" b="1" dirty="0"/>
            <a:t>정보수집</a:t>
          </a:r>
        </a:p>
      </dgm:t>
    </dgm:pt>
    <dgm:pt modelId="{E8390042-9B12-4D08-8841-6470F2648E8E}" type="parTrans" cxnId="{EA2F212D-FCAC-41A9-A844-8BAEEB951A22}">
      <dgm:prSet custT="1"/>
      <dgm:spPr>
        <a:ln cmpd="thickThin">
          <a:headEnd type="triangle"/>
          <a:tailEnd type="none"/>
        </a:ln>
      </dgm:spPr>
      <dgm:t>
        <a:bodyPr/>
        <a:lstStyle/>
        <a:p>
          <a:pPr latinLnBrk="1"/>
          <a:endParaRPr lang="ko-KR" altLang="en-US" sz="1200" b="1"/>
        </a:p>
      </dgm:t>
    </dgm:pt>
    <dgm:pt modelId="{C5812B10-0ECA-42FB-B5BF-C5F25CD5F3F6}" type="sibTrans" cxnId="{EA2F212D-FCAC-41A9-A844-8BAEEB951A22}">
      <dgm:prSet/>
      <dgm:spPr/>
      <dgm:t>
        <a:bodyPr/>
        <a:lstStyle/>
        <a:p>
          <a:pPr latinLnBrk="1"/>
          <a:endParaRPr lang="ko-KR" altLang="en-US" sz="1200" b="1"/>
        </a:p>
      </dgm:t>
    </dgm:pt>
    <dgm:pt modelId="{EFB1919C-DFD4-4569-9C60-4CE5F752EC5D}">
      <dgm:prSet/>
      <dgm:spPr/>
      <dgm:t>
        <a:bodyPr/>
        <a:lstStyle/>
        <a:p>
          <a:pPr latinLnBrk="1"/>
          <a:r>
            <a:rPr lang="ko-KR" altLang="en-US" b="1" dirty="0"/>
            <a:t>사회복지           지식체계</a:t>
          </a:r>
        </a:p>
      </dgm:t>
    </dgm:pt>
    <dgm:pt modelId="{91373CAD-6C07-4F4F-819F-80F74E0ADD8B}" type="parTrans" cxnId="{8E55C5DB-68A3-499E-A46D-96036DA4B60E}">
      <dgm:prSet/>
      <dgm:spPr/>
      <dgm:t>
        <a:bodyPr/>
        <a:lstStyle/>
        <a:p>
          <a:pPr latinLnBrk="1"/>
          <a:endParaRPr lang="ko-KR" altLang="en-US" b="1"/>
        </a:p>
      </dgm:t>
    </dgm:pt>
    <dgm:pt modelId="{79CFE8F6-40D8-4811-83AE-A3D48DA23FC6}" type="sibTrans" cxnId="{8E55C5DB-68A3-499E-A46D-96036DA4B60E}">
      <dgm:prSet/>
      <dgm:spPr/>
      <dgm:t>
        <a:bodyPr/>
        <a:lstStyle/>
        <a:p>
          <a:pPr latinLnBrk="1"/>
          <a:endParaRPr lang="ko-KR" altLang="en-US" b="1"/>
        </a:p>
      </dgm:t>
    </dgm:pt>
    <dgm:pt modelId="{D3BACBF2-52BE-423F-AAB7-9D856B9C3F8B}">
      <dgm:prSet/>
      <dgm:spPr/>
      <dgm:t>
        <a:bodyPr/>
        <a:lstStyle/>
        <a:p>
          <a:pPr latinLnBrk="1"/>
          <a:r>
            <a:rPr lang="ko-KR" altLang="en-US" b="1" dirty="0"/>
            <a:t>사회복지         기술체계</a:t>
          </a:r>
        </a:p>
      </dgm:t>
    </dgm:pt>
    <dgm:pt modelId="{A379A2BC-9475-43F3-9E15-0511352D6A06}" type="parTrans" cxnId="{FA8AD0E1-2A56-4A77-9072-E430E8012DEA}">
      <dgm:prSet/>
      <dgm:spPr/>
      <dgm:t>
        <a:bodyPr/>
        <a:lstStyle/>
        <a:p>
          <a:pPr latinLnBrk="1"/>
          <a:endParaRPr lang="ko-KR" altLang="en-US" b="1"/>
        </a:p>
      </dgm:t>
    </dgm:pt>
    <dgm:pt modelId="{1DAAD855-0507-49D1-8E7F-3ED24EEBF676}" type="sibTrans" cxnId="{FA8AD0E1-2A56-4A77-9072-E430E8012DEA}">
      <dgm:prSet/>
      <dgm:spPr/>
      <dgm:t>
        <a:bodyPr/>
        <a:lstStyle/>
        <a:p>
          <a:pPr latinLnBrk="1"/>
          <a:endParaRPr lang="ko-KR" altLang="en-US" b="1"/>
        </a:p>
      </dgm:t>
    </dgm:pt>
    <dgm:pt modelId="{7AD0311F-5265-4929-BF1D-ED47C28D4999}" type="pres">
      <dgm:prSet presAssocID="{5E891B2A-7F2D-4436-BFAC-BDEF3B9FDC65}" presName="diagram" presStyleCnt="0">
        <dgm:presLayoutVars>
          <dgm:chPref val="1"/>
          <dgm:dir val="rev"/>
          <dgm:animOne val="branch"/>
          <dgm:animLvl val="lvl"/>
          <dgm:resizeHandles val="exact"/>
        </dgm:presLayoutVars>
      </dgm:prSet>
      <dgm:spPr/>
    </dgm:pt>
    <dgm:pt modelId="{7B36F8DA-6AD2-4080-94EE-A47D90998C93}" type="pres">
      <dgm:prSet presAssocID="{97AD3534-79E4-4AC5-8E1A-68B6C69E4B5C}" presName="root1" presStyleCnt="0"/>
      <dgm:spPr/>
    </dgm:pt>
    <dgm:pt modelId="{041CCF2A-6082-42E7-ABC0-4E309D7C1844}" type="pres">
      <dgm:prSet presAssocID="{97AD3534-79E4-4AC5-8E1A-68B6C69E4B5C}" presName="LevelOneTextNode" presStyleLbl="node0" presStyleIdx="0" presStyleCnt="1" custScaleY="213068" custLinFactNeighborY="-86">
        <dgm:presLayoutVars>
          <dgm:chPref val="3"/>
        </dgm:presLayoutVars>
      </dgm:prSet>
      <dgm:spPr/>
    </dgm:pt>
    <dgm:pt modelId="{53F5D122-F435-4110-833D-4EE9C5810EC2}" type="pres">
      <dgm:prSet presAssocID="{97AD3534-79E4-4AC5-8E1A-68B6C69E4B5C}" presName="level2hierChild" presStyleCnt="0"/>
      <dgm:spPr/>
    </dgm:pt>
    <dgm:pt modelId="{FDC8A778-8E7C-4A82-9A7F-A9E50ABA01A7}" type="pres">
      <dgm:prSet presAssocID="{6040A0C7-4890-4F8B-91C8-6691D7A23C22}" presName="conn2-1" presStyleLbl="parChTrans1D2" presStyleIdx="0" presStyleCnt="1"/>
      <dgm:spPr/>
    </dgm:pt>
    <dgm:pt modelId="{E0B601FC-1DDE-47AA-9502-72FDDDB961E4}" type="pres">
      <dgm:prSet presAssocID="{6040A0C7-4890-4F8B-91C8-6691D7A23C22}" presName="connTx" presStyleLbl="parChTrans1D2" presStyleIdx="0" presStyleCnt="1"/>
      <dgm:spPr/>
    </dgm:pt>
    <dgm:pt modelId="{7AFFC1CA-839B-4A10-AAD7-BE6BB686BB97}" type="pres">
      <dgm:prSet presAssocID="{139CA825-D373-4427-BCA2-506EF46170B0}" presName="root2" presStyleCnt="0"/>
      <dgm:spPr/>
    </dgm:pt>
    <dgm:pt modelId="{29783442-2BF9-40E9-8B4C-9A1B92B87D52}" type="pres">
      <dgm:prSet presAssocID="{139CA825-D373-4427-BCA2-506EF46170B0}" presName="LevelTwoTextNode" presStyleLbl="node2" presStyleIdx="0" presStyleCnt="1">
        <dgm:presLayoutVars>
          <dgm:chPref val="3"/>
        </dgm:presLayoutVars>
      </dgm:prSet>
      <dgm:spPr/>
    </dgm:pt>
    <dgm:pt modelId="{B5DCAE17-5E8F-4F87-BD86-114BB12D0D93}" type="pres">
      <dgm:prSet presAssocID="{139CA825-D373-4427-BCA2-506EF46170B0}" presName="level3hierChild" presStyleCnt="0"/>
      <dgm:spPr/>
    </dgm:pt>
    <dgm:pt modelId="{4BBFB361-F3DE-467B-88A0-63B0EF86154B}" type="pres">
      <dgm:prSet presAssocID="{91373CAD-6C07-4F4F-819F-80F74E0ADD8B}" presName="conn2-1" presStyleLbl="parChTrans1D3" presStyleIdx="0" presStyleCnt="2"/>
      <dgm:spPr/>
    </dgm:pt>
    <dgm:pt modelId="{7EAA137A-B533-41C3-B567-EC005C84C9A7}" type="pres">
      <dgm:prSet presAssocID="{91373CAD-6C07-4F4F-819F-80F74E0ADD8B}" presName="connTx" presStyleLbl="parChTrans1D3" presStyleIdx="0" presStyleCnt="2"/>
      <dgm:spPr/>
    </dgm:pt>
    <dgm:pt modelId="{FC79CD5B-E9BD-4242-BABC-ED123B1891D8}" type="pres">
      <dgm:prSet presAssocID="{EFB1919C-DFD4-4569-9C60-4CE5F752EC5D}" presName="root2" presStyleCnt="0"/>
      <dgm:spPr/>
    </dgm:pt>
    <dgm:pt modelId="{8825262B-3657-4141-9EAB-F21C8C97D2FD}" type="pres">
      <dgm:prSet presAssocID="{EFB1919C-DFD4-4569-9C60-4CE5F752EC5D}" presName="LevelTwoTextNode" presStyleLbl="node3" presStyleIdx="0" presStyleCnt="2">
        <dgm:presLayoutVars>
          <dgm:chPref val="3"/>
        </dgm:presLayoutVars>
      </dgm:prSet>
      <dgm:spPr/>
    </dgm:pt>
    <dgm:pt modelId="{6874EC29-F40D-4000-871E-C591B0133ED8}" type="pres">
      <dgm:prSet presAssocID="{EFB1919C-DFD4-4569-9C60-4CE5F752EC5D}" presName="level3hierChild" presStyleCnt="0"/>
      <dgm:spPr/>
    </dgm:pt>
    <dgm:pt modelId="{BBD604B8-E42A-4E77-AD74-889248F2BABF}" type="pres">
      <dgm:prSet presAssocID="{A379A2BC-9475-43F3-9E15-0511352D6A06}" presName="conn2-1" presStyleLbl="parChTrans1D3" presStyleIdx="1" presStyleCnt="2"/>
      <dgm:spPr/>
    </dgm:pt>
    <dgm:pt modelId="{5A1B31AF-1E92-4921-9A32-DBB28FEB9950}" type="pres">
      <dgm:prSet presAssocID="{A379A2BC-9475-43F3-9E15-0511352D6A06}" presName="connTx" presStyleLbl="parChTrans1D3" presStyleIdx="1" presStyleCnt="2"/>
      <dgm:spPr/>
    </dgm:pt>
    <dgm:pt modelId="{1AC1C8BA-DF68-4C1F-BBB4-0F7629BD28FC}" type="pres">
      <dgm:prSet presAssocID="{D3BACBF2-52BE-423F-AAB7-9D856B9C3F8B}" presName="root2" presStyleCnt="0"/>
      <dgm:spPr/>
    </dgm:pt>
    <dgm:pt modelId="{73E422DA-940F-4450-B0A4-1669076A25BE}" type="pres">
      <dgm:prSet presAssocID="{D3BACBF2-52BE-423F-AAB7-9D856B9C3F8B}" presName="LevelTwoTextNode" presStyleLbl="node3" presStyleIdx="1" presStyleCnt="2">
        <dgm:presLayoutVars>
          <dgm:chPref val="3"/>
        </dgm:presLayoutVars>
      </dgm:prSet>
      <dgm:spPr/>
    </dgm:pt>
    <dgm:pt modelId="{6C8D7DA0-7669-4438-8A79-C02ED5352DCB}" type="pres">
      <dgm:prSet presAssocID="{D3BACBF2-52BE-423F-AAB7-9D856B9C3F8B}" presName="level3hierChild" presStyleCnt="0"/>
      <dgm:spPr/>
    </dgm:pt>
    <dgm:pt modelId="{B9CF425B-113D-4C40-B33E-DC0D2EBDF499}" type="pres">
      <dgm:prSet presAssocID="{E8390042-9B12-4D08-8841-6470F2648E8E}" presName="conn2-1" presStyleLbl="parChTrans1D4" presStyleIdx="0" presStyleCnt="1"/>
      <dgm:spPr/>
    </dgm:pt>
    <dgm:pt modelId="{B8D4042B-5342-4268-8631-72819CD3464C}" type="pres">
      <dgm:prSet presAssocID="{E8390042-9B12-4D08-8841-6470F2648E8E}" presName="connTx" presStyleLbl="parChTrans1D4" presStyleIdx="0" presStyleCnt="1"/>
      <dgm:spPr/>
    </dgm:pt>
    <dgm:pt modelId="{57F713A5-8669-4864-A35C-D7A4DE77EF2E}" type="pres">
      <dgm:prSet presAssocID="{BC897052-EF17-423E-95A3-C02BF1E5ECF6}" presName="root2" presStyleCnt="0"/>
      <dgm:spPr/>
    </dgm:pt>
    <dgm:pt modelId="{6C3B77C8-FD23-4183-A861-8D68B8CF16DB}" type="pres">
      <dgm:prSet presAssocID="{BC897052-EF17-423E-95A3-C02BF1E5ECF6}" presName="LevelTwoTextNode" presStyleLbl="node4" presStyleIdx="0" presStyleCnt="1" custScaleY="224260" custLinFactNeighborY="-58487">
        <dgm:presLayoutVars>
          <dgm:chPref val="3"/>
        </dgm:presLayoutVars>
      </dgm:prSet>
      <dgm:spPr/>
    </dgm:pt>
    <dgm:pt modelId="{633AB364-0608-4138-B98B-2BBDE83AC1AC}" type="pres">
      <dgm:prSet presAssocID="{BC897052-EF17-423E-95A3-C02BF1E5ECF6}" presName="level3hierChild" presStyleCnt="0"/>
      <dgm:spPr/>
    </dgm:pt>
  </dgm:ptLst>
  <dgm:cxnLst>
    <dgm:cxn modelId="{D6488201-5050-44A3-BBB4-F3800073C1A6}" type="presOf" srcId="{91373CAD-6C07-4F4F-819F-80F74E0ADD8B}" destId="{4BBFB361-F3DE-467B-88A0-63B0EF86154B}" srcOrd="0" destOrd="0" presId="urn:microsoft.com/office/officeart/2005/8/layout/hierarchy2"/>
    <dgm:cxn modelId="{F23F3107-FC84-4923-A0C6-B3A6DE340EE8}" srcId="{5E891B2A-7F2D-4436-BFAC-BDEF3B9FDC65}" destId="{97AD3534-79E4-4AC5-8E1A-68B6C69E4B5C}" srcOrd="0" destOrd="0" parTransId="{472A81A7-3BCF-4975-8105-8058B2C4EB93}" sibTransId="{FEB13393-F45D-4170-B70C-38501A95EB4A}"/>
    <dgm:cxn modelId="{C6EFD20D-24E9-4A39-8B0C-BD74CF05620E}" type="presOf" srcId="{6040A0C7-4890-4F8B-91C8-6691D7A23C22}" destId="{E0B601FC-1DDE-47AA-9502-72FDDDB961E4}" srcOrd="1" destOrd="0" presId="urn:microsoft.com/office/officeart/2005/8/layout/hierarchy2"/>
    <dgm:cxn modelId="{99CA401F-B674-4840-AD30-E7303DB90021}" type="presOf" srcId="{EFB1919C-DFD4-4569-9C60-4CE5F752EC5D}" destId="{8825262B-3657-4141-9EAB-F21C8C97D2FD}" srcOrd="0" destOrd="0" presId="urn:microsoft.com/office/officeart/2005/8/layout/hierarchy2"/>
    <dgm:cxn modelId="{CE632221-D544-488E-BA19-73B5A1D6E6A1}" type="presOf" srcId="{97AD3534-79E4-4AC5-8E1A-68B6C69E4B5C}" destId="{041CCF2A-6082-42E7-ABC0-4E309D7C1844}" srcOrd="0" destOrd="0" presId="urn:microsoft.com/office/officeart/2005/8/layout/hierarchy2"/>
    <dgm:cxn modelId="{EA2F212D-FCAC-41A9-A844-8BAEEB951A22}" srcId="{D3BACBF2-52BE-423F-AAB7-9D856B9C3F8B}" destId="{BC897052-EF17-423E-95A3-C02BF1E5ECF6}" srcOrd="0" destOrd="0" parTransId="{E8390042-9B12-4D08-8841-6470F2648E8E}" sibTransId="{C5812B10-0ECA-42FB-B5BF-C5F25CD5F3F6}"/>
    <dgm:cxn modelId="{5ABD2936-6BBD-413B-ACAD-FDD4E43DD01B}" type="presOf" srcId="{139CA825-D373-4427-BCA2-506EF46170B0}" destId="{29783442-2BF9-40E9-8B4C-9A1B92B87D52}" srcOrd="0" destOrd="0" presId="urn:microsoft.com/office/officeart/2005/8/layout/hierarchy2"/>
    <dgm:cxn modelId="{B38A353B-C62A-40FB-B491-9D0779AA0ED1}" type="presOf" srcId="{91373CAD-6C07-4F4F-819F-80F74E0ADD8B}" destId="{7EAA137A-B533-41C3-B567-EC005C84C9A7}" srcOrd="1" destOrd="0" presId="urn:microsoft.com/office/officeart/2005/8/layout/hierarchy2"/>
    <dgm:cxn modelId="{739CBF40-745D-452B-9D1C-F8010B541180}" srcId="{97AD3534-79E4-4AC5-8E1A-68B6C69E4B5C}" destId="{139CA825-D373-4427-BCA2-506EF46170B0}" srcOrd="0" destOrd="0" parTransId="{6040A0C7-4890-4F8B-91C8-6691D7A23C22}" sibTransId="{0F0FD467-5D26-496C-B526-9CF4620A4896}"/>
    <dgm:cxn modelId="{2F94BB69-B488-4C87-B652-CAAE081B33A8}" type="presOf" srcId="{A379A2BC-9475-43F3-9E15-0511352D6A06}" destId="{BBD604B8-E42A-4E77-AD74-889248F2BABF}" srcOrd="0" destOrd="0" presId="urn:microsoft.com/office/officeart/2005/8/layout/hierarchy2"/>
    <dgm:cxn modelId="{6A38C769-1E5C-44D7-9FF5-B9D257DCE9F3}" type="presOf" srcId="{5E891B2A-7F2D-4436-BFAC-BDEF3B9FDC65}" destId="{7AD0311F-5265-4929-BF1D-ED47C28D4999}" srcOrd="0" destOrd="0" presId="urn:microsoft.com/office/officeart/2005/8/layout/hierarchy2"/>
    <dgm:cxn modelId="{68565B6A-0329-478B-9166-D837BE3D97F3}" type="presOf" srcId="{E8390042-9B12-4D08-8841-6470F2648E8E}" destId="{B8D4042B-5342-4268-8631-72819CD3464C}" srcOrd="1" destOrd="0" presId="urn:microsoft.com/office/officeart/2005/8/layout/hierarchy2"/>
    <dgm:cxn modelId="{F824D451-F6E1-4579-9828-9B807DF60A3A}" type="presOf" srcId="{A379A2BC-9475-43F3-9E15-0511352D6A06}" destId="{5A1B31AF-1E92-4921-9A32-DBB28FEB9950}" srcOrd="1" destOrd="0" presId="urn:microsoft.com/office/officeart/2005/8/layout/hierarchy2"/>
    <dgm:cxn modelId="{0A5EC685-1573-480C-B721-A5B88A8B5400}" type="presOf" srcId="{BC897052-EF17-423E-95A3-C02BF1E5ECF6}" destId="{6C3B77C8-FD23-4183-A861-8D68B8CF16DB}" srcOrd="0" destOrd="0" presId="urn:microsoft.com/office/officeart/2005/8/layout/hierarchy2"/>
    <dgm:cxn modelId="{AE9186CC-708E-4099-97CF-7DF2397958B1}" type="presOf" srcId="{D3BACBF2-52BE-423F-AAB7-9D856B9C3F8B}" destId="{73E422DA-940F-4450-B0A4-1669076A25BE}" srcOrd="0" destOrd="0" presId="urn:microsoft.com/office/officeart/2005/8/layout/hierarchy2"/>
    <dgm:cxn modelId="{8E55C5DB-68A3-499E-A46D-96036DA4B60E}" srcId="{139CA825-D373-4427-BCA2-506EF46170B0}" destId="{EFB1919C-DFD4-4569-9C60-4CE5F752EC5D}" srcOrd="0" destOrd="0" parTransId="{91373CAD-6C07-4F4F-819F-80F74E0ADD8B}" sibTransId="{79CFE8F6-40D8-4811-83AE-A3D48DA23FC6}"/>
    <dgm:cxn modelId="{FA8AD0E1-2A56-4A77-9072-E430E8012DEA}" srcId="{139CA825-D373-4427-BCA2-506EF46170B0}" destId="{D3BACBF2-52BE-423F-AAB7-9D856B9C3F8B}" srcOrd="1" destOrd="0" parTransId="{A379A2BC-9475-43F3-9E15-0511352D6A06}" sibTransId="{1DAAD855-0507-49D1-8E7F-3ED24EEBF676}"/>
    <dgm:cxn modelId="{7B96EEF8-4B1A-440D-97AE-A31CE6F1DC71}" type="presOf" srcId="{6040A0C7-4890-4F8B-91C8-6691D7A23C22}" destId="{FDC8A778-8E7C-4A82-9A7F-A9E50ABA01A7}" srcOrd="0" destOrd="0" presId="urn:microsoft.com/office/officeart/2005/8/layout/hierarchy2"/>
    <dgm:cxn modelId="{12EFD3FF-A7E1-4FAF-99DB-607436170A6A}" type="presOf" srcId="{E8390042-9B12-4D08-8841-6470F2648E8E}" destId="{B9CF425B-113D-4C40-B33E-DC0D2EBDF499}" srcOrd="0" destOrd="0" presId="urn:microsoft.com/office/officeart/2005/8/layout/hierarchy2"/>
    <dgm:cxn modelId="{5264401C-7D9A-4736-88D8-54C865352FCB}" type="presParOf" srcId="{7AD0311F-5265-4929-BF1D-ED47C28D4999}" destId="{7B36F8DA-6AD2-4080-94EE-A47D90998C93}" srcOrd="0" destOrd="0" presId="urn:microsoft.com/office/officeart/2005/8/layout/hierarchy2"/>
    <dgm:cxn modelId="{AA9C85B6-5E26-44F5-AA8D-053CD6B08343}" type="presParOf" srcId="{7B36F8DA-6AD2-4080-94EE-A47D90998C93}" destId="{041CCF2A-6082-42E7-ABC0-4E309D7C1844}" srcOrd="0" destOrd="0" presId="urn:microsoft.com/office/officeart/2005/8/layout/hierarchy2"/>
    <dgm:cxn modelId="{0C10C95E-1E13-4C15-A006-83A73A83B976}" type="presParOf" srcId="{7B36F8DA-6AD2-4080-94EE-A47D90998C93}" destId="{53F5D122-F435-4110-833D-4EE9C5810EC2}" srcOrd="1" destOrd="0" presId="urn:microsoft.com/office/officeart/2005/8/layout/hierarchy2"/>
    <dgm:cxn modelId="{DE9CB506-D568-44A2-9FD6-6CDBF1567537}" type="presParOf" srcId="{53F5D122-F435-4110-833D-4EE9C5810EC2}" destId="{FDC8A778-8E7C-4A82-9A7F-A9E50ABA01A7}" srcOrd="0" destOrd="0" presId="urn:microsoft.com/office/officeart/2005/8/layout/hierarchy2"/>
    <dgm:cxn modelId="{5EC33B48-5E6B-4804-AFBA-D37B62019CCD}" type="presParOf" srcId="{FDC8A778-8E7C-4A82-9A7F-A9E50ABA01A7}" destId="{E0B601FC-1DDE-47AA-9502-72FDDDB961E4}" srcOrd="0" destOrd="0" presId="urn:microsoft.com/office/officeart/2005/8/layout/hierarchy2"/>
    <dgm:cxn modelId="{0BEC4BFA-A0D3-4A9E-990D-E7C2034A903F}" type="presParOf" srcId="{53F5D122-F435-4110-833D-4EE9C5810EC2}" destId="{7AFFC1CA-839B-4A10-AAD7-BE6BB686BB97}" srcOrd="1" destOrd="0" presId="urn:microsoft.com/office/officeart/2005/8/layout/hierarchy2"/>
    <dgm:cxn modelId="{7F1AEF26-FC27-4A0D-8B85-16E7DED17E8A}" type="presParOf" srcId="{7AFFC1CA-839B-4A10-AAD7-BE6BB686BB97}" destId="{29783442-2BF9-40E9-8B4C-9A1B92B87D52}" srcOrd="0" destOrd="0" presId="urn:microsoft.com/office/officeart/2005/8/layout/hierarchy2"/>
    <dgm:cxn modelId="{654B14C7-0CDA-4C80-859C-A9D72AF23ECF}" type="presParOf" srcId="{7AFFC1CA-839B-4A10-AAD7-BE6BB686BB97}" destId="{B5DCAE17-5E8F-4F87-BD86-114BB12D0D93}" srcOrd="1" destOrd="0" presId="urn:microsoft.com/office/officeart/2005/8/layout/hierarchy2"/>
    <dgm:cxn modelId="{E848969E-F4D0-4019-AFC3-980A297FE040}" type="presParOf" srcId="{B5DCAE17-5E8F-4F87-BD86-114BB12D0D93}" destId="{4BBFB361-F3DE-467B-88A0-63B0EF86154B}" srcOrd="0" destOrd="0" presId="urn:microsoft.com/office/officeart/2005/8/layout/hierarchy2"/>
    <dgm:cxn modelId="{ABBE2C67-32A6-4085-A992-9C100D40BB42}" type="presParOf" srcId="{4BBFB361-F3DE-467B-88A0-63B0EF86154B}" destId="{7EAA137A-B533-41C3-B567-EC005C84C9A7}" srcOrd="0" destOrd="0" presId="urn:microsoft.com/office/officeart/2005/8/layout/hierarchy2"/>
    <dgm:cxn modelId="{0131FD71-BC30-4538-81C0-C2EF2D17A3F0}" type="presParOf" srcId="{B5DCAE17-5E8F-4F87-BD86-114BB12D0D93}" destId="{FC79CD5B-E9BD-4242-BABC-ED123B1891D8}" srcOrd="1" destOrd="0" presId="urn:microsoft.com/office/officeart/2005/8/layout/hierarchy2"/>
    <dgm:cxn modelId="{D367A633-B169-4320-9FCA-BBB34C0DAEEE}" type="presParOf" srcId="{FC79CD5B-E9BD-4242-BABC-ED123B1891D8}" destId="{8825262B-3657-4141-9EAB-F21C8C97D2FD}" srcOrd="0" destOrd="0" presId="urn:microsoft.com/office/officeart/2005/8/layout/hierarchy2"/>
    <dgm:cxn modelId="{E93965D9-97A7-46A0-BDEA-7A1D3A9BDBB6}" type="presParOf" srcId="{FC79CD5B-E9BD-4242-BABC-ED123B1891D8}" destId="{6874EC29-F40D-4000-871E-C591B0133ED8}" srcOrd="1" destOrd="0" presId="urn:microsoft.com/office/officeart/2005/8/layout/hierarchy2"/>
    <dgm:cxn modelId="{AEDD48EA-0340-4E7F-A257-FF80E7315993}" type="presParOf" srcId="{B5DCAE17-5E8F-4F87-BD86-114BB12D0D93}" destId="{BBD604B8-E42A-4E77-AD74-889248F2BABF}" srcOrd="2" destOrd="0" presId="urn:microsoft.com/office/officeart/2005/8/layout/hierarchy2"/>
    <dgm:cxn modelId="{0972FE88-3F7A-4530-B5B6-0573D90E7819}" type="presParOf" srcId="{BBD604B8-E42A-4E77-AD74-889248F2BABF}" destId="{5A1B31AF-1E92-4921-9A32-DBB28FEB9950}" srcOrd="0" destOrd="0" presId="urn:microsoft.com/office/officeart/2005/8/layout/hierarchy2"/>
    <dgm:cxn modelId="{644008E9-F74E-4ABF-9862-B324641139A7}" type="presParOf" srcId="{B5DCAE17-5E8F-4F87-BD86-114BB12D0D93}" destId="{1AC1C8BA-DF68-4C1F-BBB4-0F7629BD28FC}" srcOrd="3" destOrd="0" presId="urn:microsoft.com/office/officeart/2005/8/layout/hierarchy2"/>
    <dgm:cxn modelId="{826412A3-F071-4EBC-9D0B-BDC160F6018B}" type="presParOf" srcId="{1AC1C8BA-DF68-4C1F-BBB4-0F7629BD28FC}" destId="{73E422DA-940F-4450-B0A4-1669076A25BE}" srcOrd="0" destOrd="0" presId="urn:microsoft.com/office/officeart/2005/8/layout/hierarchy2"/>
    <dgm:cxn modelId="{90D4704E-E8E7-4628-8632-3778D499643C}" type="presParOf" srcId="{1AC1C8BA-DF68-4C1F-BBB4-0F7629BD28FC}" destId="{6C8D7DA0-7669-4438-8A79-C02ED5352DCB}" srcOrd="1" destOrd="0" presId="urn:microsoft.com/office/officeart/2005/8/layout/hierarchy2"/>
    <dgm:cxn modelId="{6633EDF6-1814-43AB-A906-52C2A4C5D0A9}" type="presParOf" srcId="{6C8D7DA0-7669-4438-8A79-C02ED5352DCB}" destId="{B9CF425B-113D-4C40-B33E-DC0D2EBDF499}" srcOrd="0" destOrd="0" presId="urn:microsoft.com/office/officeart/2005/8/layout/hierarchy2"/>
    <dgm:cxn modelId="{36D79D97-75FA-4446-BDB0-59425A36C813}" type="presParOf" srcId="{B9CF425B-113D-4C40-B33E-DC0D2EBDF499}" destId="{B8D4042B-5342-4268-8631-72819CD3464C}" srcOrd="0" destOrd="0" presId="urn:microsoft.com/office/officeart/2005/8/layout/hierarchy2"/>
    <dgm:cxn modelId="{F9B771CE-2E98-4596-82E5-2C5AD3CB645E}" type="presParOf" srcId="{6C8D7DA0-7669-4438-8A79-C02ED5352DCB}" destId="{57F713A5-8669-4864-A35C-D7A4DE77EF2E}" srcOrd="1" destOrd="0" presId="urn:microsoft.com/office/officeart/2005/8/layout/hierarchy2"/>
    <dgm:cxn modelId="{24346A27-1718-406B-8388-B7A7943E0EA5}" type="presParOf" srcId="{57F713A5-8669-4864-A35C-D7A4DE77EF2E}" destId="{6C3B77C8-FD23-4183-A861-8D68B8CF16DB}" srcOrd="0" destOrd="0" presId="urn:microsoft.com/office/officeart/2005/8/layout/hierarchy2"/>
    <dgm:cxn modelId="{0A7FA701-8393-4EF3-8F99-F28AA150A1A9}" type="presParOf" srcId="{57F713A5-8669-4864-A35C-D7A4DE77EF2E}" destId="{633AB364-0608-4138-B98B-2BBDE83AC1AC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714303B-55C9-4DD1-8DCF-364ECC19FFA1}" type="doc">
      <dgm:prSet loTypeId="urn:microsoft.com/office/officeart/2005/8/layout/process2" loCatId="process" qsTypeId="urn:microsoft.com/office/officeart/2005/8/quickstyle/simple1" qsCatId="simple" csTypeId="urn:microsoft.com/office/officeart/2005/8/colors/accent0_2" csCatId="mainScheme" phldr="1"/>
      <dgm:spPr/>
    </dgm:pt>
    <dgm:pt modelId="{0424893E-55E5-4D48-B5F8-BD58F8015DF5}">
      <dgm:prSet phldrT="[텍스트]" custT="1"/>
      <dgm:spPr/>
      <dgm:t>
        <a:bodyPr/>
        <a:lstStyle/>
        <a:p>
          <a:pPr latinLnBrk="1"/>
          <a:r>
            <a:rPr lang="ko-KR" altLang="en-US" sz="1300" b="1" dirty="0"/>
            <a:t>클라이언트개인과 환경 정보공유</a:t>
          </a:r>
        </a:p>
      </dgm:t>
    </dgm:pt>
    <dgm:pt modelId="{71730CCE-78EB-4D48-86EB-B373686E8353}" type="parTrans" cxnId="{FCDF82D7-7F39-4946-90C0-A5B4053C0019}">
      <dgm:prSet/>
      <dgm:spPr/>
      <dgm:t>
        <a:bodyPr/>
        <a:lstStyle/>
        <a:p>
          <a:pPr latinLnBrk="1"/>
          <a:endParaRPr lang="ko-KR" altLang="en-US" sz="1300" b="1"/>
        </a:p>
      </dgm:t>
    </dgm:pt>
    <dgm:pt modelId="{0CB638AC-3A19-45EA-83FC-44E39F32D4FD}" type="sibTrans" cxnId="{FCDF82D7-7F39-4946-90C0-A5B4053C0019}">
      <dgm:prSet custT="1"/>
      <dgm:spPr/>
      <dgm:t>
        <a:bodyPr/>
        <a:lstStyle/>
        <a:p>
          <a:pPr latinLnBrk="1"/>
          <a:endParaRPr lang="ko-KR" altLang="en-US" sz="1300" b="1"/>
        </a:p>
      </dgm:t>
    </dgm:pt>
    <dgm:pt modelId="{3A1D868F-6BCD-42B6-8EF7-3040356AB5CF}">
      <dgm:prSet phldrT="[텍스트]" custT="1"/>
      <dgm:spPr/>
      <dgm:t>
        <a:bodyPr/>
        <a:lstStyle/>
        <a:p>
          <a:pPr latinLnBrk="1"/>
          <a:r>
            <a:rPr lang="ko-KR" altLang="en-US" sz="1300" b="1" dirty="0"/>
            <a:t>신뢰</a:t>
          </a:r>
          <a:r>
            <a:rPr lang="en-US" altLang="ko-KR" sz="1300" b="1" dirty="0"/>
            <a:t>/</a:t>
          </a:r>
          <a:r>
            <a:rPr lang="ko-KR" altLang="en-US" sz="1300" b="1" dirty="0"/>
            <a:t>협력관계형성</a:t>
          </a:r>
        </a:p>
      </dgm:t>
    </dgm:pt>
    <dgm:pt modelId="{571BDF96-E7F8-4DC7-BB78-78E3F5B8B7B0}" type="parTrans" cxnId="{3A753CB9-6F73-410A-ACF7-E896A1A16227}">
      <dgm:prSet/>
      <dgm:spPr/>
      <dgm:t>
        <a:bodyPr/>
        <a:lstStyle/>
        <a:p>
          <a:pPr latinLnBrk="1"/>
          <a:endParaRPr lang="ko-KR" altLang="en-US" sz="1300" b="1"/>
        </a:p>
      </dgm:t>
    </dgm:pt>
    <dgm:pt modelId="{3D20CFEA-3708-4FDC-9D47-15488094727B}" type="sibTrans" cxnId="{3A753CB9-6F73-410A-ACF7-E896A1A16227}">
      <dgm:prSet custT="1"/>
      <dgm:spPr/>
      <dgm:t>
        <a:bodyPr/>
        <a:lstStyle/>
        <a:p>
          <a:pPr latinLnBrk="1"/>
          <a:endParaRPr lang="ko-KR" altLang="en-US" sz="1300" b="1"/>
        </a:p>
      </dgm:t>
    </dgm:pt>
    <dgm:pt modelId="{55A109D8-F608-4676-940D-44066954AC96}">
      <dgm:prSet phldrT="[텍스트]" custT="1"/>
      <dgm:spPr/>
      <dgm:t>
        <a:bodyPr/>
        <a:lstStyle/>
        <a:p>
          <a:pPr latinLnBrk="1"/>
          <a:r>
            <a:rPr lang="ko-KR" altLang="en-US" sz="1300" b="1" dirty="0"/>
            <a:t>클라이언트 중심의 문제해결가능성확보</a:t>
          </a:r>
        </a:p>
      </dgm:t>
    </dgm:pt>
    <dgm:pt modelId="{FC6FBE26-8714-4C2B-AE5E-D2544D3923CC}" type="parTrans" cxnId="{EA0D6B9D-AA34-43C5-A197-EC3D179FC661}">
      <dgm:prSet/>
      <dgm:spPr/>
      <dgm:t>
        <a:bodyPr/>
        <a:lstStyle/>
        <a:p>
          <a:pPr latinLnBrk="1"/>
          <a:endParaRPr lang="ko-KR" altLang="en-US" sz="1300" b="1"/>
        </a:p>
      </dgm:t>
    </dgm:pt>
    <dgm:pt modelId="{70C778BE-4372-4190-87FB-21831276E328}" type="sibTrans" cxnId="{EA0D6B9D-AA34-43C5-A197-EC3D179FC661}">
      <dgm:prSet/>
      <dgm:spPr/>
      <dgm:t>
        <a:bodyPr/>
        <a:lstStyle/>
        <a:p>
          <a:pPr latinLnBrk="1"/>
          <a:endParaRPr lang="ko-KR" altLang="en-US" sz="1300" b="1"/>
        </a:p>
      </dgm:t>
    </dgm:pt>
    <dgm:pt modelId="{43DD2DFC-1DA1-46B2-B07D-ED83A2C0DBFA}" type="pres">
      <dgm:prSet presAssocID="{F714303B-55C9-4DD1-8DCF-364ECC19FFA1}" presName="linearFlow" presStyleCnt="0">
        <dgm:presLayoutVars>
          <dgm:resizeHandles val="exact"/>
        </dgm:presLayoutVars>
      </dgm:prSet>
      <dgm:spPr/>
    </dgm:pt>
    <dgm:pt modelId="{C733AE14-9797-49C4-A1A0-B7108E2B000D}" type="pres">
      <dgm:prSet presAssocID="{0424893E-55E5-4D48-B5F8-BD58F8015DF5}" presName="node" presStyleLbl="node1" presStyleIdx="0" presStyleCnt="3">
        <dgm:presLayoutVars>
          <dgm:bulletEnabled val="1"/>
        </dgm:presLayoutVars>
      </dgm:prSet>
      <dgm:spPr/>
    </dgm:pt>
    <dgm:pt modelId="{37514CD8-C542-40E3-878D-4FB4B666111D}" type="pres">
      <dgm:prSet presAssocID="{0CB638AC-3A19-45EA-83FC-44E39F32D4FD}" presName="sibTrans" presStyleLbl="sibTrans2D1" presStyleIdx="0" presStyleCnt="2"/>
      <dgm:spPr/>
    </dgm:pt>
    <dgm:pt modelId="{F8661261-B560-424F-A977-3F4ED4814566}" type="pres">
      <dgm:prSet presAssocID="{0CB638AC-3A19-45EA-83FC-44E39F32D4FD}" presName="connectorText" presStyleLbl="sibTrans2D1" presStyleIdx="0" presStyleCnt="2"/>
      <dgm:spPr/>
    </dgm:pt>
    <dgm:pt modelId="{7A4FDDBF-F7A9-4501-AE35-7829FCD2AB7E}" type="pres">
      <dgm:prSet presAssocID="{3A1D868F-6BCD-42B6-8EF7-3040356AB5CF}" presName="node" presStyleLbl="node1" presStyleIdx="1" presStyleCnt="3">
        <dgm:presLayoutVars>
          <dgm:bulletEnabled val="1"/>
        </dgm:presLayoutVars>
      </dgm:prSet>
      <dgm:spPr/>
    </dgm:pt>
    <dgm:pt modelId="{2EE0EE2F-070E-4ED6-8FC4-3DC9DF611CF3}" type="pres">
      <dgm:prSet presAssocID="{3D20CFEA-3708-4FDC-9D47-15488094727B}" presName="sibTrans" presStyleLbl="sibTrans2D1" presStyleIdx="1" presStyleCnt="2"/>
      <dgm:spPr/>
    </dgm:pt>
    <dgm:pt modelId="{70A9AE17-1B01-4C30-BA2B-5C04B2A2FCB5}" type="pres">
      <dgm:prSet presAssocID="{3D20CFEA-3708-4FDC-9D47-15488094727B}" presName="connectorText" presStyleLbl="sibTrans2D1" presStyleIdx="1" presStyleCnt="2"/>
      <dgm:spPr/>
    </dgm:pt>
    <dgm:pt modelId="{60576DFD-33AF-4729-B5C6-F9E2CF4ECE1E}" type="pres">
      <dgm:prSet presAssocID="{55A109D8-F608-4676-940D-44066954AC96}" presName="node" presStyleLbl="node1" presStyleIdx="2" presStyleCnt="3">
        <dgm:presLayoutVars>
          <dgm:bulletEnabled val="1"/>
        </dgm:presLayoutVars>
      </dgm:prSet>
      <dgm:spPr/>
    </dgm:pt>
  </dgm:ptLst>
  <dgm:cxnLst>
    <dgm:cxn modelId="{D089280F-EF37-4DA3-BA87-85E40C11CC1F}" type="presOf" srcId="{3D20CFEA-3708-4FDC-9D47-15488094727B}" destId="{70A9AE17-1B01-4C30-BA2B-5C04B2A2FCB5}" srcOrd="1" destOrd="0" presId="urn:microsoft.com/office/officeart/2005/8/layout/process2"/>
    <dgm:cxn modelId="{30A1E810-F0B5-4F28-9A08-16D7BC340D86}" type="presOf" srcId="{3D20CFEA-3708-4FDC-9D47-15488094727B}" destId="{2EE0EE2F-070E-4ED6-8FC4-3DC9DF611CF3}" srcOrd="0" destOrd="0" presId="urn:microsoft.com/office/officeart/2005/8/layout/process2"/>
    <dgm:cxn modelId="{214E0637-0781-42EF-BAE0-596AAAC7E11A}" type="presOf" srcId="{0CB638AC-3A19-45EA-83FC-44E39F32D4FD}" destId="{37514CD8-C542-40E3-878D-4FB4B666111D}" srcOrd="0" destOrd="0" presId="urn:microsoft.com/office/officeart/2005/8/layout/process2"/>
    <dgm:cxn modelId="{4F77CF80-1C97-4393-957A-1B4804AE5968}" type="presOf" srcId="{0424893E-55E5-4D48-B5F8-BD58F8015DF5}" destId="{C733AE14-9797-49C4-A1A0-B7108E2B000D}" srcOrd="0" destOrd="0" presId="urn:microsoft.com/office/officeart/2005/8/layout/process2"/>
    <dgm:cxn modelId="{EA0D6B9D-AA34-43C5-A197-EC3D179FC661}" srcId="{F714303B-55C9-4DD1-8DCF-364ECC19FFA1}" destId="{55A109D8-F608-4676-940D-44066954AC96}" srcOrd="2" destOrd="0" parTransId="{FC6FBE26-8714-4C2B-AE5E-D2544D3923CC}" sibTransId="{70C778BE-4372-4190-87FB-21831276E328}"/>
    <dgm:cxn modelId="{3A753CB9-6F73-410A-ACF7-E896A1A16227}" srcId="{F714303B-55C9-4DD1-8DCF-364ECC19FFA1}" destId="{3A1D868F-6BCD-42B6-8EF7-3040356AB5CF}" srcOrd="1" destOrd="0" parTransId="{571BDF96-E7F8-4DC7-BB78-78E3F5B8B7B0}" sibTransId="{3D20CFEA-3708-4FDC-9D47-15488094727B}"/>
    <dgm:cxn modelId="{F59B45C5-60A3-4661-917D-AC87BF5F572F}" type="presOf" srcId="{3A1D868F-6BCD-42B6-8EF7-3040356AB5CF}" destId="{7A4FDDBF-F7A9-4501-AE35-7829FCD2AB7E}" srcOrd="0" destOrd="0" presId="urn:microsoft.com/office/officeart/2005/8/layout/process2"/>
    <dgm:cxn modelId="{F6413CC7-958D-435F-BDCE-1D62E8F7BE39}" type="presOf" srcId="{55A109D8-F608-4676-940D-44066954AC96}" destId="{60576DFD-33AF-4729-B5C6-F9E2CF4ECE1E}" srcOrd="0" destOrd="0" presId="urn:microsoft.com/office/officeart/2005/8/layout/process2"/>
    <dgm:cxn modelId="{FCDF82D7-7F39-4946-90C0-A5B4053C0019}" srcId="{F714303B-55C9-4DD1-8DCF-364ECC19FFA1}" destId="{0424893E-55E5-4D48-B5F8-BD58F8015DF5}" srcOrd="0" destOrd="0" parTransId="{71730CCE-78EB-4D48-86EB-B373686E8353}" sibTransId="{0CB638AC-3A19-45EA-83FC-44E39F32D4FD}"/>
    <dgm:cxn modelId="{836C47E6-6F9F-44DA-B4F8-63D6DB564A74}" type="presOf" srcId="{F714303B-55C9-4DD1-8DCF-364ECC19FFA1}" destId="{43DD2DFC-1DA1-46B2-B07D-ED83A2C0DBFA}" srcOrd="0" destOrd="0" presId="urn:microsoft.com/office/officeart/2005/8/layout/process2"/>
    <dgm:cxn modelId="{5CA008E8-1178-4302-9D00-B429E3F3D203}" type="presOf" srcId="{0CB638AC-3A19-45EA-83FC-44E39F32D4FD}" destId="{F8661261-B560-424F-A977-3F4ED4814566}" srcOrd="1" destOrd="0" presId="urn:microsoft.com/office/officeart/2005/8/layout/process2"/>
    <dgm:cxn modelId="{8941CA6B-1A19-4A5F-BB4B-2363450BEF16}" type="presParOf" srcId="{43DD2DFC-1DA1-46B2-B07D-ED83A2C0DBFA}" destId="{C733AE14-9797-49C4-A1A0-B7108E2B000D}" srcOrd="0" destOrd="0" presId="urn:microsoft.com/office/officeart/2005/8/layout/process2"/>
    <dgm:cxn modelId="{8190015E-415D-458F-A010-2FEA7AFC7DE8}" type="presParOf" srcId="{43DD2DFC-1DA1-46B2-B07D-ED83A2C0DBFA}" destId="{37514CD8-C542-40E3-878D-4FB4B666111D}" srcOrd="1" destOrd="0" presId="urn:microsoft.com/office/officeart/2005/8/layout/process2"/>
    <dgm:cxn modelId="{8DB475B6-7FA9-4F7D-AF25-3AAC66471A90}" type="presParOf" srcId="{37514CD8-C542-40E3-878D-4FB4B666111D}" destId="{F8661261-B560-424F-A977-3F4ED4814566}" srcOrd="0" destOrd="0" presId="urn:microsoft.com/office/officeart/2005/8/layout/process2"/>
    <dgm:cxn modelId="{5593B6E7-86A1-414B-BDB7-B76E8A401182}" type="presParOf" srcId="{43DD2DFC-1DA1-46B2-B07D-ED83A2C0DBFA}" destId="{7A4FDDBF-F7A9-4501-AE35-7829FCD2AB7E}" srcOrd="2" destOrd="0" presId="urn:microsoft.com/office/officeart/2005/8/layout/process2"/>
    <dgm:cxn modelId="{F8DA238C-873E-418F-8AE4-C9BA0C192702}" type="presParOf" srcId="{43DD2DFC-1DA1-46B2-B07D-ED83A2C0DBFA}" destId="{2EE0EE2F-070E-4ED6-8FC4-3DC9DF611CF3}" srcOrd="3" destOrd="0" presId="urn:microsoft.com/office/officeart/2005/8/layout/process2"/>
    <dgm:cxn modelId="{BDCC2B20-B84B-4F0A-9A14-8D0E0C012FB7}" type="presParOf" srcId="{2EE0EE2F-070E-4ED6-8FC4-3DC9DF611CF3}" destId="{70A9AE17-1B01-4C30-BA2B-5C04B2A2FCB5}" srcOrd="0" destOrd="0" presId="urn:microsoft.com/office/officeart/2005/8/layout/process2"/>
    <dgm:cxn modelId="{D2DD8B88-B8C1-487D-A433-F4B447C2100D}" type="presParOf" srcId="{43DD2DFC-1DA1-46B2-B07D-ED83A2C0DBFA}" destId="{60576DFD-33AF-4729-B5C6-F9E2CF4ECE1E}" srcOrd="4" destOrd="0" presId="urn:microsoft.com/office/officeart/2005/8/layout/process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E2BF82DE-5C25-4321-AD07-032C0F193BD9}" type="doc">
      <dgm:prSet loTypeId="urn:microsoft.com/office/officeart/2005/8/layout/chevron1" loCatId="process" qsTypeId="urn:microsoft.com/office/officeart/2005/8/quickstyle/simple1" qsCatId="simple" csTypeId="urn:microsoft.com/office/officeart/2005/8/colors/accent0_2" csCatId="mainScheme" phldr="1"/>
      <dgm:spPr/>
    </dgm:pt>
    <dgm:pt modelId="{0D5D28CB-F7DA-4E03-A70F-CFF50186CCF1}">
      <dgm:prSet phldrT="[텍스트]" custT="1"/>
      <dgm:spPr/>
      <dgm:t>
        <a:bodyPr/>
        <a:lstStyle/>
        <a:p>
          <a:pPr latinLnBrk="1">
            <a:lnSpc>
              <a:spcPct val="30000"/>
            </a:lnSpc>
          </a:pPr>
          <a:r>
            <a:rPr lang="ko-KR" altLang="en-US" sz="1800" dirty="0"/>
            <a:t>초기</a:t>
          </a:r>
          <a:endParaRPr lang="en-US" altLang="ko-KR" sz="1800" dirty="0"/>
        </a:p>
        <a:p>
          <a:pPr latinLnBrk="1">
            <a:lnSpc>
              <a:spcPct val="30000"/>
            </a:lnSpc>
          </a:pPr>
          <a:r>
            <a:rPr lang="ko-KR" altLang="en-US" sz="1800" dirty="0"/>
            <a:t>면접</a:t>
          </a:r>
        </a:p>
      </dgm:t>
    </dgm:pt>
    <dgm:pt modelId="{AA88D681-8FE0-45A5-BCBB-CBDEA88A3310}" type="parTrans" cxnId="{470C0F45-F5B6-4A91-BF05-3ECF68825033}">
      <dgm:prSet/>
      <dgm:spPr/>
      <dgm:t>
        <a:bodyPr/>
        <a:lstStyle/>
        <a:p>
          <a:pPr latinLnBrk="1">
            <a:lnSpc>
              <a:spcPct val="30000"/>
            </a:lnSpc>
          </a:pPr>
          <a:endParaRPr lang="ko-KR" altLang="en-US" sz="1800"/>
        </a:p>
      </dgm:t>
    </dgm:pt>
    <dgm:pt modelId="{99A380C8-666B-43AB-A193-D65D11F320A8}" type="sibTrans" cxnId="{470C0F45-F5B6-4A91-BF05-3ECF68825033}">
      <dgm:prSet/>
      <dgm:spPr/>
      <dgm:t>
        <a:bodyPr/>
        <a:lstStyle/>
        <a:p>
          <a:pPr latinLnBrk="1">
            <a:lnSpc>
              <a:spcPct val="30000"/>
            </a:lnSpc>
          </a:pPr>
          <a:endParaRPr lang="ko-KR" altLang="en-US" sz="1800"/>
        </a:p>
      </dgm:t>
    </dgm:pt>
    <dgm:pt modelId="{AB6E5F79-A880-43DE-B9BA-AB702D129584}">
      <dgm:prSet phldrT="[텍스트]" custT="1"/>
      <dgm:spPr/>
      <dgm:t>
        <a:bodyPr/>
        <a:lstStyle/>
        <a:p>
          <a:pPr latinLnBrk="1">
            <a:lnSpc>
              <a:spcPct val="30000"/>
            </a:lnSpc>
          </a:pPr>
          <a:r>
            <a:rPr lang="ko-KR" altLang="en-US" sz="1800" dirty="0"/>
            <a:t>사정</a:t>
          </a:r>
        </a:p>
      </dgm:t>
    </dgm:pt>
    <dgm:pt modelId="{1322394D-2C5D-41C0-A3CE-978CB7E938B2}" type="parTrans" cxnId="{E8E49F65-4C66-470D-B680-DF8E4DFC7452}">
      <dgm:prSet/>
      <dgm:spPr/>
      <dgm:t>
        <a:bodyPr/>
        <a:lstStyle/>
        <a:p>
          <a:pPr latinLnBrk="1">
            <a:lnSpc>
              <a:spcPct val="30000"/>
            </a:lnSpc>
          </a:pPr>
          <a:endParaRPr lang="ko-KR" altLang="en-US" sz="1800"/>
        </a:p>
      </dgm:t>
    </dgm:pt>
    <dgm:pt modelId="{87479714-E478-4459-9736-D7D826DB212F}" type="sibTrans" cxnId="{E8E49F65-4C66-470D-B680-DF8E4DFC7452}">
      <dgm:prSet/>
      <dgm:spPr/>
      <dgm:t>
        <a:bodyPr/>
        <a:lstStyle/>
        <a:p>
          <a:pPr latinLnBrk="1">
            <a:lnSpc>
              <a:spcPct val="30000"/>
            </a:lnSpc>
          </a:pPr>
          <a:endParaRPr lang="ko-KR" altLang="en-US" sz="1800"/>
        </a:p>
      </dgm:t>
    </dgm:pt>
    <dgm:pt modelId="{9B7FFC16-1DC9-44DF-81F6-2ECA61989BFD}">
      <dgm:prSet phldrT="[텍스트]" custT="1"/>
      <dgm:spPr/>
      <dgm:t>
        <a:bodyPr/>
        <a:lstStyle/>
        <a:p>
          <a:pPr latinLnBrk="1">
            <a:lnSpc>
              <a:spcPct val="30000"/>
            </a:lnSpc>
          </a:pPr>
          <a:r>
            <a:rPr lang="ko-KR" altLang="en-US" sz="1800" dirty="0"/>
            <a:t>목표</a:t>
          </a:r>
          <a:endParaRPr lang="en-US" altLang="ko-KR" sz="1800" dirty="0"/>
        </a:p>
        <a:p>
          <a:pPr latinLnBrk="1">
            <a:lnSpc>
              <a:spcPct val="30000"/>
            </a:lnSpc>
          </a:pPr>
          <a:r>
            <a:rPr lang="ko-KR" altLang="en-US" sz="1800" dirty="0"/>
            <a:t>수립</a:t>
          </a:r>
        </a:p>
      </dgm:t>
    </dgm:pt>
    <dgm:pt modelId="{67987776-8260-4008-96D7-88714CC826BD}" type="parTrans" cxnId="{DA3BAA7A-DDD9-43DA-B9A9-88760FAC86CE}">
      <dgm:prSet/>
      <dgm:spPr/>
      <dgm:t>
        <a:bodyPr/>
        <a:lstStyle/>
        <a:p>
          <a:pPr latinLnBrk="1">
            <a:lnSpc>
              <a:spcPct val="30000"/>
            </a:lnSpc>
          </a:pPr>
          <a:endParaRPr lang="ko-KR" altLang="en-US" sz="1800"/>
        </a:p>
      </dgm:t>
    </dgm:pt>
    <dgm:pt modelId="{0C04872B-8095-4D08-AD39-698F12A67510}" type="sibTrans" cxnId="{DA3BAA7A-DDD9-43DA-B9A9-88760FAC86CE}">
      <dgm:prSet/>
      <dgm:spPr/>
      <dgm:t>
        <a:bodyPr/>
        <a:lstStyle/>
        <a:p>
          <a:pPr latinLnBrk="1">
            <a:lnSpc>
              <a:spcPct val="30000"/>
            </a:lnSpc>
          </a:pPr>
          <a:endParaRPr lang="ko-KR" altLang="en-US" sz="1800"/>
        </a:p>
      </dgm:t>
    </dgm:pt>
    <dgm:pt modelId="{CEC36644-1F1C-4FCF-8AC8-502737F0BFB7}">
      <dgm:prSet phldrT="[텍스트]" custT="1"/>
      <dgm:spPr>
        <a:solidFill>
          <a:schemeClr val="accent1">
            <a:lumMod val="75000"/>
          </a:schemeClr>
        </a:solidFill>
      </dgm:spPr>
      <dgm:t>
        <a:bodyPr/>
        <a:lstStyle/>
        <a:p>
          <a:pPr latinLnBrk="1">
            <a:lnSpc>
              <a:spcPct val="30000"/>
            </a:lnSpc>
          </a:pPr>
          <a:r>
            <a:rPr lang="en-US" altLang="ko-KR" sz="1800" b="1" dirty="0">
              <a:solidFill>
                <a:schemeClr val="bg1"/>
              </a:solidFill>
            </a:rPr>
            <a:t>ISP</a:t>
          </a:r>
          <a:r>
            <a:rPr lang="ko-KR" altLang="en-US" sz="1800" b="1" dirty="0">
              <a:solidFill>
                <a:schemeClr val="bg1"/>
              </a:solidFill>
            </a:rPr>
            <a:t>수립</a:t>
          </a:r>
        </a:p>
      </dgm:t>
    </dgm:pt>
    <dgm:pt modelId="{05458318-1F95-42AB-8CF5-2F92963D6BD4}" type="parTrans" cxnId="{CE64E961-69BA-47FA-A0D0-4F9B789036FF}">
      <dgm:prSet/>
      <dgm:spPr/>
      <dgm:t>
        <a:bodyPr/>
        <a:lstStyle/>
        <a:p>
          <a:pPr latinLnBrk="1">
            <a:lnSpc>
              <a:spcPct val="30000"/>
            </a:lnSpc>
          </a:pPr>
          <a:endParaRPr lang="ko-KR" altLang="en-US" sz="1800"/>
        </a:p>
      </dgm:t>
    </dgm:pt>
    <dgm:pt modelId="{676B17F0-C34B-4D05-BAB3-CD51E92FC4FF}" type="sibTrans" cxnId="{CE64E961-69BA-47FA-A0D0-4F9B789036FF}">
      <dgm:prSet/>
      <dgm:spPr/>
      <dgm:t>
        <a:bodyPr/>
        <a:lstStyle/>
        <a:p>
          <a:pPr latinLnBrk="1">
            <a:lnSpc>
              <a:spcPct val="30000"/>
            </a:lnSpc>
          </a:pPr>
          <a:endParaRPr lang="ko-KR" altLang="en-US" sz="1800"/>
        </a:p>
      </dgm:t>
    </dgm:pt>
    <dgm:pt modelId="{9C1BF6FE-A543-4EF0-A855-9A775ADC72BF}">
      <dgm:prSet phldrT="[텍스트]" custT="1"/>
      <dgm:spPr/>
      <dgm:t>
        <a:bodyPr/>
        <a:lstStyle/>
        <a:p>
          <a:pPr latinLnBrk="1">
            <a:lnSpc>
              <a:spcPct val="30000"/>
            </a:lnSpc>
          </a:pPr>
          <a:r>
            <a:rPr lang="ko-KR" altLang="en-US" sz="1800" dirty="0"/>
            <a:t>수행</a:t>
          </a:r>
        </a:p>
      </dgm:t>
    </dgm:pt>
    <dgm:pt modelId="{CBBB2EF8-225D-4995-82D7-3FE7327EB89A}" type="parTrans" cxnId="{DACE8409-4514-4803-A194-359006FE810D}">
      <dgm:prSet/>
      <dgm:spPr/>
      <dgm:t>
        <a:bodyPr/>
        <a:lstStyle/>
        <a:p>
          <a:pPr latinLnBrk="1">
            <a:lnSpc>
              <a:spcPct val="30000"/>
            </a:lnSpc>
          </a:pPr>
          <a:endParaRPr lang="ko-KR" altLang="en-US" sz="1800"/>
        </a:p>
      </dgm:t>
    </dgm:pt>
    <dgm:pt modelId="{B6CFE8A3-FDC2-4D48-9B01-0EECDBEF4E13}" type="sibTrans" cxnId="{DACE8409-4514-4803-A194-359006FE810D}">
      <dgm:prSet/>
      <dgm:spPr/>
      <dgm:t>
        <a:bodyPr/>
        <a:lstStyle/>
        <a:p>
          <a:pPr latinLnBrk="1">
            <a:lnSpc>
              <a:spcPct val="30000"/>
            </a:lnSpc>
          </a:pPr>
          <a:endParaRPr lang="ko-KR" altLang="en-US" sz="1800"/>
        </a:p>
      </dgm:t>
    </dgm:pt>
    <dgm:pt modelId="{39E0330E-558F-4DB4-9053-B9F9F966AF3D}">
      <dgm:prSet phldrT="[텍스트]" custT="1"/>
      <dgm:spPr/>
      <dgm:t>
        <a:bodyPr/>
        <a:lstStyle/>
        <a:p>
          <a:pPr latinLnBrk="1">
            <a:lnSpc>
              <a:spcPct val="30000"/>
            </a:lnSpc>
          </a:pPr>
          <a:r>
            <a:rPr lang="ko-KR" altLang="en-US" sz="1800" dirty="0"/>
            <a:t>평가</a:t>
          </a:r>
        </a:p>
      </dgm:t>
    </dgm:pt>
    <dgm:pt modelId="{1C90B0DE-559E-4A66-9C8A-F76818E4D39A}" type="parTrans" cxnId="{DD6CADA3-5BA3-4DB5-9A28-0D5246023604}">
      <dgm:prSet/>
      <dgm:spPr/>
      <dgm:t>
        <a:bodyPr/>
        <a:lstStyle/>
        <a:p>
          <a:pPr latinLnBrk="1">
            <a:lnSpc>
              <a:spcPct val="30000"/>
            </a:lnSpc>
          </a:pPr>
          <a:endParaRPr lang="ko-KR" altLang="en-US" sz="1800"/>
        </a:p>
      </dgm:t>
    </dgm:pt>
    <dgm:pt modelId="{18BB40A3-3E1F-4FF3-99A0-2B5C797C9FB2}" type="sibTrans" cxnId="{DD6CADA3-5BA3-4DB5-9A28-0D5246023604}">
      <dgm:prSet/>
      <dgm:spPr/>
      <dgm:t>
        <a:bodyPr/>
        <a:lstStyle/>
        <a:p>
          <a:pPr latinLnBrk="1">
            <a:lnSpc>
              <a:spcPct val="30000"/>
            </a:lnSpc>
          </a:pPr>
          <a:endParaRPr lang="ko-KR" altLang="en-US" sz="1800"/>
        </a:p>
      </dgm:t>
    </dgm:pt>
    <dgm:pt modelId="{7AF54E4C-0B7F-4799-A303-9693405B2D92}" type="pres">
      <dgm:prSet presAssocID="{E2BF82DE-5C25-4321-AD07-032C0F193BD9}" presName="Name0" presStyleCnt="0">
        <dgm:presLayoutVars>
          <dgm:dir/>
          <dgm:animLvl val="lvl"/>
          <dgm:resizeHandles val="exact"/>
        </dgm:presLayoutVars>
      </dgm:prSet>
      <dgm:spPr/>
    </dgm:pt>
    <dgm:pt modelId="{996F9942-CE9D-4F4D-A6DF-325B405DEB86}" type="pres">
      <dgm:prSet presAssocID="{0D5D28CB-F7DA-4E03-A70F-CFF50186CCF1}" presName="parTxOnly" presStyleLbl="node1" presStyleIdx="0" presStyleCnt="6">
        <dgm:presLayoutVars>
          <dgm:chMax val="0"/>
          <dgm:chPref val="0"/>
          <dgm:bulletEnabled val="1"/>
        </dgm:presLayoutVars>
      </dgm:prSet>
      <dgm:spPr/>
    </dgm:pt>
    <dgm:pt modelId="{53FACD9A-21EA-4D0F-8DB9-FA007741493F}" type="pres">
      <dgm:prSet presAssocID="{99A380C8-666B-43AB-A193-D65D11F320A8}" presName="parTxOnlySpace" presStyleCnt="0"/>
      <dgm:spPr/>
    </dgm:pt>
    <dgm:pt modelId="{5849F0CF-3EAC-4397-BA31-10A5BC3D8F89}" type="pres">
      <dgm:prSet presAssocID="{AB6E5F79-A880-43DE-B9BA-AB702D129584}" presName="parTxOnly" presStyleLbl="node1" presStyleIdx="1" presStyleCnt="6">
        <dgm:presLayoutVars>
          <dgm:chMax val="0"/>
          <dgm:chPref val="0"/>
          <dgm:bulletEnabled val="1"/>
        </dgm:presLayoutVars>
      </dgm:prSet>
      <dgm:spPr/>
    </dgm:pt>
    <dgm:pt modelId="{43BDEC00-F396-42CA-B193-D0F275BA4194}" type="pres">
      <dgm:prSet presAssocID="{87479714-E478-4459-9736-D7D826DB212F}" presName="parTxOnlySpace" presStyleCnt="0"/>
      <dgm:spPr/>
    </dgm:pt>
    <dgm:pt modelId="{634EF613-D124-4067-89F4-26267ECB39BC}" type="pres">
      <dgm:prSet presAssocID="{9B7FFC16-1DC9-44DF-81F6-2ECA61989BFD}" presName="parTxOnly" presStyleLbl="node1" presStyleIdx="2" presStyleCnt="6">
        <dgm:presLayoutVars>
          <dgm:chMax val="0"/>
          <dgm:chPref val="0"/>
          <dgm:bulletEnabled val="1"/>
        </dgm:presLayoutVars>
      </dgm:prSet>
      <dgm:spPr/>
    </dgm:pt>
    <dgm:pt modelId="{F7D2F0F1-63F5-46FD-BAF0-6A3C236BA88A}" type="pres">
      <dgm:prSet presAssocID="{0C04872B-8095-4D08-AD39-698F12A67510}" presName="parTxOnlySpace" presStyleCnt="0"/>
      <dgm:spPr/>
    </dgm:pt>
    <dgm:pt modelId="{199D0EEA-3A28-4651-9790-406383B1B766}" type="pres">
      <dgm:prSet presAssocID="{CEC36644-1F1C-4FCF-8AC8-502737F0BFB7}" presName="parTxOnly" presStyleLbl="node1" presStyleIdx="3" presStyleCnt="6">
        <dgm:presLayoutVars>
          <dgm:chMax val="0"/>
          <dgm:chPref val="0"/>
          <dgm:bulletEnabled val="1"/>
        </dgm:presLayoutVars>
      </dgm:prSet>
      <dgm:spPr/>
    </dgm:pt>
    <dgm:pt modelId="{63A52A2F-DCED-4E28-ACA7-0D732FC6C23C}" type="pres">
      <dgm:prSet presAssocID="{676B17F0-C34B-4D05-BAB3-CD51E92FC4FF}" presName="parTxOnlySpace" presStyleCnt="0"/>
      <dgm:spPr/>
    </dgm:pt>
    <dgm:pt modelId="{981CAEF9-A589-4F47-930B-AF07AA242F9D}" type="pres">
      <dgm:prSet presAssocID="{9C1BF6FE-A543-4EF0-A855-9A775ADC72BF}" presName="parTxOnly" presStyleLbl="node1" presStyleIdx="4" presStyleCnt="6">
        <dgm:presLayoutVars>
          <dgm:chMax val="0"/>
          <dgm:chPref val="0"/>
          <dgm:bulletEnabled val="1"/>
        </dgm:presLayoutVars>
      </dgm:prSet>
      <dgm:spPr/>
    </dgm:pt>
    <dgm:pt modelId="{09C3736D-CE7D-49C7-8E7C-D91A18A1F14B}" type="pres">
      <dgm:prSet presAssocID="{B6CFE8A3-FDC2-4D48-9B01-0EECDBEF4E13}" presName="parTxOnlySpace" presStyleCnt="0"/>
      <dgm:spPr/>
    </dgm:pt>
    <dgm:pt modelId="{07A8913E-4C67-4064-9D04-B4DAD7A58E88}" type="pres">
      <dgm:prSet presAssocID="{39E0330E-558F-4DB4-9053-B9F9F966AF3D}" presName="parTxOnly" presStyleLbl="node1" presStyleIdx="5" presStyleCnt="6">
        <dgm:presLayoutVars>
          <dgm:chMax val="0"/>
          <dgm:chPref val="0"/>
          <dgm:bulletEnabled val="1"/>
        </dgm:presLayoutVars>
      </dgm:prSet>
      <dgm:spPr/>
    </dgm:pt>
  </dgm:ptLst>
  <dgm:cxnLst>
    <dgm:cxn modelId="{DACE8409-4514-4803-A194-359006FE810D}" srcId="{E2BF82DE-5C25-4321-AD07-032C0F193BD9}" destId="{9C1BF6FE-A543-4EF0-A855-9A775ADC72BF}" srcOrd="4" destOrd="0" parTransId="{CBBB2EF8-225D-4995-82D7-3FE7327EB89A}" sibTransId="{B6CFE8A3-FDC2-4D48-9B01-0EECDBEF4E13}"/>
    <dgm:cxn modelId="{759E142C-6A75-46E7-A0CD-A4D4515302B9}" type="presOf" srcId="{9B7FFC16-1DC9-44DF-81F6-2ECA61989BFD}" destId="{634EF613-D124-4067-89F4-26267ECB39BC}" srcOrd="0" destOrd="0" presId="urn:microsoft.com/office/officeart/2005/8/layout/chevron1"/>
    <dgm:cxn modelId="{C099D139-BB28-4E2F-9ADA-BD2F121FEF04}" type="presOf" srcId="{CEC36644-1F1C-4FCF-8AC8-502737F0BFB7}" destId="{199D0EEA-3A28-4651-9790-406383B1B766}" srcOrd="0" destOrd="0" presId="urn:microsoft.com/office/officeart/2005/8/layout/chevron1"/>
    <dgm:cxn modelId="{CE64E961-69BA-47FA-A0D0-4F9B789036FF}" srcId="{E2BF82DE-5C25-4321-AD07-032C0F193BD9}" destId="{CEC36644-1F1C-4FCF-8AC8-502737F0BFB7}" srcOrd="3" destOrd="0" parTransId="{05458318-1F95-42AB-8CF5-2F92963D6BD4}" sibTransId="{676B17F0-C34B-4D05-BAB3-CD51E92FC4FF}"/>
    <dgm:cxn modelId="{470C0F45-F5B6-4A91-BF05-3ECF68825033}" srcId="{E2BF82DE-5C25-4321-AD07-032C0F193BD9}" destId="{0D5D28CB-F7DA-4E03-A70F-CFF50186CCF1}" srcOrd="0" destOrd="0" parTransId="{AA88D681-8FE0-45A5-BCBB-CBDEA88A3310}" sibTransId="{99A380C8-666B-43AB-A193-D65D11F320A8}"/>
    <dgm:cxn modelId="{E8E49F65-4C66-470D-B680-DF8E4DFC7452}" srcId="{E2BF82DE-5C25-4321-AD07-032C0F193BD9}" destId="{AB6E5F79-A880-43DE-B9BA-AB702D129584}" srcOrd="1" destOrd="0" parTransId="{1322394D-2C5D-41C0-A3CE-978CB7E938B2}" sibTransId="{87479714-E478-4459-9736-D7D826DB212F}"/>
    <dgm:cxn modelId="{DD43F067-2B4C-4EB7-9FDD-0249FA6EB26A}" type="presOf" srcId="{39E0330E-558F-4DB4-9053-B9F9F966AF3D}" destId="{07A8913E-4C67-4064-9D04-B4DAD7A58E88}" srcOrd="0" destOrd="0" presId="urn:microsoft.com/office/officeart/2005/8/layout/chevron1"/>
    <dgm:cxn modelId="{84DD2D78-A220-45B1-8155-6A8320A26F5A}" type="presOf" srcId="{9C1BF6FE-A543-4EF0-A855-9A775ADC72BF}" destId="{981CAEF9-A589-4F47-930B-AF07AA242F9D}" srcOrd="0" destOrd="0" presId="urn:microsoft.com/office/officeart/2005/8/layout/chevron1"/>
    <dgm:cxn modelId="{DA3BAA7A-DDD9-43DA-B9A9-88760FAC86CE}" srcId="{E2BF82DE-5C25-4321-AD07-032C0F193BD9}" destId="{9B7FFC16-1DC9-44DF-81F6-2ECA61989BFD}" srcOrd="2" destOrd="0" parTransId="{67987776-8260-4008-96D7-88714CC826BD}" sibTransId="{0C04872B-8095-4D08-AD39-698F12A67510}"/>
    <dgm:cxn modelId="{65C92C8B-1E5E-4DC5-9AB6-1FA78EFC1CAA}" type="presOf" srcId="{AB6E5F79-A880-43DE-B9BA-AB702D129584}" destId="{5849F0CF-3EAC-4397-BA31-10A5BC3D8F89}" srcOrd="0" destOrd="0" presId="urn:microsoft.com/office/officeart/2005/8/layout/chevron1"/>
    <dgm:cxn modelId="{DD6CADA3-5BA3-4DB5-9A28-0D5246023604}" srcId="{E2BF82DE-5C25-4321-AD07-032C0F193BD9}" destId="{39E0330E-558F-4DB4-9053-B9F9F966AF3D}" srcOrd="5" destOrd="0" parTransId="{1C90B0DE-559E-4A66-9C8A-F76818E4D39A}" sibTransId="{18BB40A3-3E1F-4FF3-99A0-2B5C797C9FB2}"/>
    <dgm:cxn modelId="{5AE562A7-4D1E-489B-8A83-B3FDAC76FC9F}" type="presOf" srcId="{E2BF82DE-5C25-4321-AD07-032C0F193BD9}" destId="{7AF54E4C-0B7F-4799-A303-9693405B2D92}" srcOrd="0" destOrd="0" presId="urn:microsoft.com/office/officeart/2005/8/layout/chevron1"/>
    <dgm:cxn modelId="{23B5D4DE-7416-4B15-9AA3-9D41CE91FFF8}" type="presOf" srcId="{0D5D28CB-F7DA-4E03-A70F-CFF50186CCF1}" destId="{996F9942-CE9D-4F4D-A6DF-325B405DEB86}" srcOrd="0" destOrd="0" presId="urn:microsoft.com/office/officeart/2005/8/layout/chevron1"/>
    <dgm:cxn modelId="{8EEF427C-0EFC-4528-8542-7307BCA43F40}" type="presParOf" srcId="{7AF54E4C-0B7F-4799-A303-9693405B2D92}" destId="{996F9942-CE9D-4F4D-A6DF-325B405DEB86}" srcOrd="0" destOrd="0" presId="urn:microsoft.com/office/officeart/2005/8/layout/chevron1"/>
    <dgm:cxn modelId="{170EFB82-12A8-44EF-8131-46A32C0AB825}" type="presParOf" srcId="{7AF54E4C-0B7F-4799-A303-9693405B2D92}" destId="{53FACD9A-21EA-4D0F-8DB9-FA007741493F}" srcOrd="1" destOrd="0" presId="urn:microsoft.com/office/officeart/2005/8/layout/chevron1"/>
    <dgm:cxn modelId="{6D7AF37D-F460-462F-9522-691EA750CF7B}" type="presParOf" srcId="{7AF54E4C-0B7F-4799-A303-9693405B2D92}" destId="{5849F0CF-3EAC-4397-BA31-10A5BC3D8F89}" srcOrd="2" destOrd="0" presId="urn:microsoft.com/office/officeart/2005/8/layout/chevron1"/>
    <dgm:cxn modelId="{E4807681-4E17-40FB-B729-F928CAFE5A80}" type="presParOf" srcId="{7AF54E4C-0B7F-4799-A303-9693405B2D92}" destId="{43BDEC00-F396-42CA-B193-D0F275BA4194}" srcOrd="3" destOrd="0" presId="urn:microsoft.com/office/officeart/2005/8/layout/chevron1"/>
    <dgm:cxn modelId="{601B9980-57C1-43CF-A3C8-222C726B8D2D}" type="presParOf" srcId="{7AF54E4C-0B7F-4799-A303-9693405B2D92}" destId="{634EF613-D124-4067-89F4-26267ECB39BC}" srcOrd="4" destOrd="0" presId="urn:microsoft.com/office/officeart/2005/8/layout/chevron1"/>
    <dgm:cxn modelId="{0C5876C9-CF9B-412A-A3AA-9BE2CE93096B}" type="presParOf" srcId="{7AF54E4C-0B7F-4799-A303-9693405B2D92}" destId="{F7D2F0F1-63F5-46FD-BAF0-6A3C236BA88A}" srcOrd="5" destOrd="0" presId="urn:microsoft.com/office/officeart/2005/8/layout/chevron1"/>
    <dgm:cxn modelId="{1E5B657D-1C3D-41FB-91FA-58DD11414FC9}" type="presParOf" srcId="{7AF54E4C-0B7F-4799-A303-9693405B2D92}" destId="{199D0EEA-3A28-4651-9790-406383B1B766}" srcOrd="6" destOrd="0" presId="urn:microsoft.com/office/officeart/2005/8/layout/chevron1"/>
    <dgm:cxn modelId="{C8E0BD78-F1F7-42D1-A9DE-07E44DFE0D62}" type="presParOf" srcId="{7AF54E4C-0B7F-4799-A303-9693405B2D92}" destId="{63A52A2F-DCED-4E28-ACA7-0D732FC6C23C}" srcOrd="7" destOrd="0" presId="urn:microsoft.com/office/officeart/2005/8/layout/chevron1"/>
    <dgm:cxn modelId="{515D2337-7938-491C-98A8-23C75F42D0F5}" type="presParOf" srcId="{7AF54E4C-0B7F-4799-A303-9693405B2D92}" destId="{981CAEF9-A589-4F47-930B-AF07AA242F9D}" srcOrd="8" destOrd="0" presId="urn:microsoft.com/office/officeart/2005/8/layout/chevron1"/>
    <dgm:cxn modelId="{6CD41D0F-0CF0-44FC-84FE-FDCEA95ED652}" type="presParOf" srcId="{7AF54E4C-0B7F-4799-A303-9693405B2D92}" destId="{09C3736D-CE7D-49C7-8E7C-D91A18A1F14B}" srcOrd="9" destOrd="0" presId="urn:microsoft.com/office/officeart/2005/8/layout/chevron1"/>
    <dgm:cxn modelId="{4C23C7F8-34F7-4D91-AC50-58495B85B826}" type="presParOf" srcId="{7AF54E4C-0B7F-4799-A303-9693405B2D92}" destId="{07A8913E-4C67-4064-9D04-B4DAD7A58E88}" srcOrd="10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13C68183-91C1-48AC-991A-E52B1D897876}" type="doc">
      <dgm:prSet loTypeId="urn:microsoft.com/office/officeart/2005/8/layout/chevron1" loCatId="process" qsTypeId="urn:microsoft.com/office/officeart/2005/8/quickstyle/simple1" qsCatId="simple" csTypeId="urn:microsoft.com/office/officeart/2005/8/colors/accent1_2" csCatId="accent1" phldr="1"/>
      <dgm:spPr/>
    </dgm:pt>
    <dgm:pt modelId="{C0044A9B-A54F-4945-8008-42A478E6F0A9}">
      <dgm:prSet phldrT="[텍스트]" custT="1"/>
      <dgm:spPr/>
      <dgm:t>
        <a:bodyPr/>
        <a:lstStyle/>
        <a:p>
          <a:pPr latinLnBrk="1">
            <a:lnSpc>
              <a:spcPct val="70000"/>
            </a:lnSpc>
          </a:pPr>
          <a:r>
            <a:rPr lang="ko-KR" altLang="en-US" sz="1600" b="1" dirty="0"/>
            <a:t>사정 내용 숙고</a:t>
          </a:r>
        </a:p>
      </dgm:t>
    </dgm:pt>
    <dgm:pt modelId="{F96F713F-19CB-4199-BB64-C6B5595E9A81}" type="parTrans" cxnId="{1CC42BAF-00BA-4B2A-B703-49D03DB0FEDA}">
      <dgm:prSet/>
      <dgm:spPr/>
      <dgm:t>
        <a:bodyPr/>
        <a:lstStyle/>
        <a:p>
          <a:pPr latinLnBrk="1">
            <a:lnSpc>
              <a:spcPct val="70000"/>
            </a:lnSpc>
          </a:pPr>
          <a:endParaRPr lang="ko-KR" altLang="en-US" sz="1600" b="1"/>
        </a:p>
      </dgm:t>
    </dgm:pt>
    <dgm:pt modelId="{AFE4276C-FD25-47ED-A426-C3F8E1F6FFF5}" type="sibTrans" cxnId="{1CC42BAF-00BA-4B2A-B703-49D03DB0FEDA}">
      <dgm:prSet/>
      <dgm:spPr/>
      <dgm:t>
        <a:bodyPr/>
        <a:lstStyle/>
        <a:p>
          <a:pPr latinLnBrk="1">
            <a:lnSpc>
              <a:spcPct val="70000"/>
            </a:lnSpc>
          </a:pPr>
          <a:endParaRPr lang="ko-KR" altLang="en-US" sz="1600" b="1"/>
        </a:p>
      </dgm:t>
    </dgm:pt>
    <dgm:pt modelId="{89BBDCA9-07C6-4150-8095-4AEBD35F6C3A}">
      <dgm:prSet phldrT="[텍스트]" custT="1"/>
      <dgm:spPr/>
      <dgm:t>
        <a:bodyPr/>
        <a:lstStyle/>
        <a:p>
          <a:pPr latinLnBrk="1">
            <a:lnSpc>
              <a:spcPct val="70000"/>
            </a:lnSpc>
          </a:pPr>
          <a:r>
            <a:rPr lang="ko-KR" altLang="en-US" sz="1600" b="1" dirty="0" err="1"/>
            <a:t>우선순위정하기</a:t>
          </a:r>
          <a:endParaRPr lang="ko-KR" altLang="en-US" sz="1600" b="1" dirty="0"/>
        </a:p>
      </dgm:t>
    </dgm:pt>
    <dgm:pt modelId="{1EDF44A1-5DDB-4C90-A31D-F3BF5E0E3BC5}" type="parTrans" cxnId="{7B977201-8F6E-4B3A-A6EE-693369002266}">
      <dgm:prSet/>
      <dgm:spPr/>
      <dgm:t>
        <a:bodyPr/>
        <a:lstStyle/>
        <a:p>
          <a:pPr latinLnBrk="1">
            <a:lnSpc>
              <a:spcPct val="70000"/>
            </a:lnSpc>
          </a:pPr>
          <a:endParaRPr lang="ko-KR" altLang="en-US" sz="1600" b="1"/>
        </a:p>
      </dgm:t>
    </dgm:pt>
    <dgm:pt modelId="{7AF0A03A-7BDA-4D14-87DD-7F6357C312C0}" type="sibTrans" cxnId="{7B977201-8F6E-4B3A-A6EE-693369002266}">
      <dgm:prSet/>
      <dgm:spPr/>
      <dgm:t>
        <a:bodyPr/>
        <a:lstStyle/>
        <a:p>
          <a:pPr latinLnBrk="1">
            <a:lnSpc>
              <a:spcPct val="70000"/>
            </a:lnSpc>
          </a:pPr>
          <a:endParaRPr lang="ko-KR" altLang="en-US" sz="1600" b="1"/>
        </a:p>
      </dgm:t>
    </dgm:pt>
    <dgm:pt modelId="{2733E47D-AC99-4F56-B54A-EF0F782C0455}">
      <dgm:prSet phldrT="[텍스트]" custT="1"/>
      <dgm:spPr/>
      <dgm:t>
        <a:bodyPr/>
        <a:lstStyle/>
        <a:p>
          <a:pPr latinLnBrk="1">
            <a:lnSpc>
              <a:spcPct val="70000"/>
            </a:lnSpc>
          </a:pPr>
          <a:r>
            <a:rPr lang="ko-KR" altLang="en-US" sz="1600" b="1" dirty="0"/>
            <a:t>계획수행자 선정</a:t>
          </a:r>
        </a:p>
      </dgm:t>
    </dgm:pt>
    <dgm:pt modelId="{166BD73C-5275-45D1-AE34-965CA1AC22BB}" type="parTrans" cxnId="{BE8765B2-D0F0-4961-ACB6-50B428606F8A}">
      <dgm:prSet/>
      <dgm:spPr/>
      <dgm:t>
        <a:bodyPr/>
        <a:lstStyle/>
        <a:p>
          <a:pPr latinLnBrk="1">
            <a:lnSpc>
              <a:spcPct val="70000"/>
            </a:lnSpc>
          </a:pPr>
          <a:endParaRPr lang="ko-KR" altLang="en-US" sz="1600" b="1"/>
        </a:p>
      </dgm:t>
    </dgm:pt>
    <dgm:pt modelId="{BDBF5ADF-394A-4A0F-9EEC-2D35BF6412A1}" type="sibTrans" cxnId="{BE8765B2-D0F0-4961-ACB6-50B428606F8A}">
      <dgm:prSet/>
      <dgm:spPr/>
      <dgm:t>
        <a:bodyPr/>
        <a:lstStyle/>
        <a:p>
          <a:pPr latinLnBrk="1">
            <a:lnSpc>
              <a:spcPct val="70000"/>
            </a:lnSpc>
          </a:pPr>
          <a:endParaRPr lang="ko-KR" altLang="en-US" sz="1600" b="1"/>
        </a:p>
      </dgm:t>
    </dgm:pt>
    <dgm:pt modelId="{465E5A01-6A78-47CC-8822-8BEF96EDA135}">
      <dgm:prSet phldrT="[텍스트]" custT="1"/>
      <dgm:spPr/>
      <dgm:t>
        <a:bodyPr/>
        <a:lstStyle/>
        <a:p>
          <a:pPr latinLnBrk="1">
            <a:lnSpc>
              <a:spcPct val="70000"/>
            </a:lnSpc>
          </a:pPr>
          <a:r>
            <a:rPr lang="ko-KR" altLang="en-US" sz="1600" b="1" dirty="0"/>
            <a:t>변화목표수립</a:t>
          </a:r>
        </a:p>
      </dgm:t>
    </dgm:pt>
    <dgm:pt modelId="{129C180D-470E-4827-9C5B-F0CD94BEEDA3}" type="parTrans" cxnId="{30A97A2E-6DAE-4DBF-A1E6-3BDF2F2075A0}">
      <dgm:prSet/>
      <dgm:spPr/>
      <dgm:t>
        <a:bodyPr/>
        <a:lstStyle/>
        <a:p>
          <a:pPr latinLnBrk="1">
            <a:lnSpc>
              <a:spcPct val="70000"/>
            </a:lnSpc>
          </a:pPr>
          <a:endParaRPr lang="ko-KR" altLang="en-US" sz="1600"/>
        </a:p>
      </dgm:t>
    </dgm:pt>
    <dgm:pt modelId="{778444D5-D04D-47D9-9CD1-B3DA433DBBA2}" type="sibTrans" cxnId="{30A97A2E-6DAE-4DBF-A1E6-3BDF2F2075A0}">
      <dgm:prSet/>
      <dgm:spPr/>
      <dgm:t>
        <a:bodyPr/>
        <a:lstStyle/>
        <a:p>
          <a:pPr latinLnBrk="1">
            <a:lnSpc>
              <a:spcPct val="70000"/>
            </a:lnSpc>
          </a:pPr>
          <a:endParaRPr lang="ko-KR" altLang="en-US" sz="1600"/>
        </a:p>
      </dgm:t>
    </dgm:pt>
    <dgm:pt modelId="{F1CF9622-4F7B-40DC-8837-E3743FD461B3}">
      <dgm:prSet phldrT="[텍스트]" custT="1"/>
      <dgm:spPr/>
      <dgm:t>
        <a:bodyPr/>
        <a:lstStyle/>
        <a:p>
          <a:pPr latinLnBrk="1">
            <a:lnSpc>
              <a:spcPct val="70000"/>
            </a:lnSpc>
          </a:pPr>
          <a:r>
            <a:rPr lang="ko-KR" altLang="en-US" sz="1600" b="1" dirty="0"/>
            <a:t>시간계획수립</a:t>
          </a:r>
        </a:p>
      </dgm:t>
    </dgm:pt>
    <dgm:pt modelId="{5FF7CE01-51A4-486F-AFB6-891EA2FC3D8E}" type="parTrans" cxnId="{3183CEB1-219C-46CE-B0A6-8C233D02C12F}">
      <dgm:prSet/>
      <dgm:spPr/>
      <dgm:t>
        <a:bodyPr/>
        <a:lstStyle/>
        <a:p>
          <a:pPr latinLnBrk="1">
            <a:lnSpc>
              <a:spcPct val="70000"/>
            </a:lnSpc>
          </a:pPr>
          <a:endParaRPr lang="ko-KR" altLang="en-US" sz="1600"/>
        </a:p>
      </dgm:t>
    </dgm:pt>
    <dgm:pt modelId="{215AE9C8-1B88-4412-9DF2-BAAD9F38AD09}" type="sibTrans" cxnId="{3183CEB1-219C-46CE-B0A6-8C233D02C12F}">
      <dgm:prSet/>
      <dgm:spPr/>
      <dgm:t>
        <a:bodyPr/>
        <a:lstStyle/>
        <a:p>
          <a:pPr latinLnBrk="1">
            <a:lnSpc>
              <a:spcPct val="70000"/>
            </a:lnSpc>
          </a:pPr>
          <a:endParaRPr lang="ko-KR" altLang="en-US" sz="1600"/>
        </a:p>
      </dgm:t>
    </dgm:pt>
    <dgm:pt modelId="{2ED02C38-CC44-4A32-BFFC-13BAAE9FB081}">
      <dgm:prSet phldrT="[텍스트]" custT="1"/>
      <dgm:spPr/>
      <dgm:t>
        <a:bodyPr/>
        <a:lstStyle/>
        <a:p>
          <a:pPr latinLnBrk="1">
            <a:lnSpc>
              <a:spcPct val="70000"/>
            </a:lnSpc>
          </a:pPr>
          <a:r>
            <a:rPr lang="ko-KR" altLang="en-US" sz="1600" b="1" dirty="0"/>
            <a:t>계약</a:t>
          </a:r>
        </a:p>
      </dgm:t>
    </dgm:pt>
    <dgm:pt modelId="{8451BEC5-1B32-405E-86AC-55CACECBAF67}" type="parTrans" cxnId="{70D5F5E6-0C31-4DEB-996D-AD9B8B034678}">
      <dgm:prSet/>
      <dgm:spPr/>
      <dgm:t>
        <a:bodyPr/>
        <a:lstStyle/>
        <a:p>
          <a:pPr latinLnBrk="1">
            <a:lnSpc>
              <a:spcPct val="70000"/>
            </a:lnSpc>
          </a:pPr>
          <a:endParaRPr lang="ko-KR" altLang="en-US" sz="1600"/>
        </a:p>
      </dgm:t>
    </dgm:pt>
    <dgm:pt modelId="{E8C62C26-FE65-474D-B45C-4F6638741DD5}" type="sibTrans" cxnId="{70D5F5E6-0C31-4DEB-996D-AD9B8B034678}">
      <dgm:prSet/>
      <dgm:spPr/>
      <dgm:t>
        <a:bodyPr/>
        <a:lstStyle/>
        <a:p>
          <a:pPr latinLnBrk="1">
            <a:lnSpc>
              <a:spcPct val="70000"/>
            </a:lnSpc>
          </a:pPr>
          <a:endParaRPr lang="ko-KR" altLang="en-US" sz="1600"/>
        </a:p>
      </dgm:t>
    </dgm:pt>
    <dgm:pt modelId="{24EE7020-29D9-4D06-87F5-CD18318A1ED2}" type="pres">
      <dgm:prSet presAssocID="{13C68183-91C1-48AC-991A-E52B1D897876}" presName="Name0" presStyleCnt="0">
        <dgm:presLayoutVars>
          <dgm:dir/>
          <dgm:animLvl val="lvl"/>
          <dgm:resizeHandles val="exact"/>
        </dgm:presLayoutVars>
      </dgm:prSet>
      <dgm:spPr/>
    </dgm:pt>
    <dgm:pt modelId="{DD0B9BBC-1D2C-483C-BFAC-00F45F7D085B}" type="pres">
      <dgm:prSet presAssocID="{C0044A9B-A54F-4945-8008-42A478E6F0A9}" presName="parTxOnly" presStyleLbl="node1" presStyleIdx="0" presStyleCnt="6">
        <dgm:presLayoutVars>
          <dgm:chMax val="0"/>
          <dgm:chPref val="0"/>
          <dgm:bulletEnabled val="1"/>
        </dgm:presLayoutVars>
      </dgm:prSet>
      <dgm:spPr/>
    </dgm:pt>
    <dgm:pt modelId="{3BA97E2F-5DBA-4828-916E-EDF311C0A69D}" type="pres">
      <dgm:prSet presAssocID="{AFE4276C-FD25-47ED-A426-C3F8E1F6FFF5}" presName="parTxOnlySpace" presStyleCnt="0"/>
      <dgm:spPr/>
    </dgm:pt>
    <dgm:pt modelId="{ADA0A2D3-8C54-4DD4-9AB3-ADF4185D347E}" type="pres">
      <dgm:prSet presAssocID="{89BBDCA9-07C6-4150-8095-4AEBD35F6C3A}" presName="parTxOnly" presStyleLbl="node1" presStyleIdx="1" presStyleCnt="6">
        <dgm:presLayoutVars>
          <dgm:chMax val="0"/>
          <dgm:chPref val="0"/>
          <dgm:bulletEnabled val="1"/>
        </dgm:presLayoutVars>
      </dgm:prSet>
      <dgm:spPr/>
    </dgm:pt>
    <dgm:pt modelId="{5E339CC5-4997-4C75-876F-A90D2AF554E5}" type="pres">
      <dgm:prSet presAssocID="{7AF0A03A-7BDA-4D14-87DD-7F6357C312C0}" presName="parTxOnlySpace" presStyleCnt="0"/>
      <dgm:spPr/>
    </dgm:pt>
    <dgm:pt modelId="{E07A62B3-D87E-4ED6-A370-B8A705F3B7E5}" type="pres">
      <dgm:prSet presAssocID="{465E5A01-6A78-47CC-8822-8BEF96EDA135}" presName="parTxOnly" presStyleLbl="node1" presStyleIdx="2" presStyleCnt="6">
        <dgm:presLayoutVars>
          <dgm:chMax val="0"/>
          <dgm:chPref val="0"/>
          <dgm:bulletEnabled val="1"/>
        </dgm:presLayoutVars>
      </dgm:prSet>
      <dgm:spPr/>
    </dgm:pt>
    <dgm:pt modelId="{94DE5AAA-4331-4353-8EF7-8225E0779BF3}" type="pres">
      <dgm:prSet presAssocID="{778444D5-D04D-47D9-9CD1-B3DA433DBBA2}" presName="parTxOnlySpace" presStyleCnt="0"/>
      <dgm:spPr/>
    </dgm:pt>
    <dgm:pt modelId="{5E385EB4-8D69-42FB-88F9-69982E89FF6A}" type="pres">
      <dgm:prSet presAssocID="{2733E47D-AC99-4F56-B54A-EF0F782C0455}" presName="parTxOnly" presStyleLbl="node1" presStyleIdx="3" presStyleCnt="6">
        <dgm:presLayoutVars>
          <dgm:chMax val="0"/>
          <dgm:chPref val="0"/>
          <dgm:bulletEnabled val="1"/>
        </dgm:presLayoutVars>
      </dgm:prSet>
      <dgm:spPr/>
    </dgm:pt>
    <dgm:pt modelId="{EDB09C1D-B238-4F68-8A31-4EE88C6287B1}" type="pres">
      <dgm:prSet presAssocID="{BDBF5ADF-394A-4A0F-9EEC-2D35BF6412A1}" presName="parTxOnlySpace" presStyleCnt="0"/>
      <dgm:spPr/>
    </dgm:pt>
    <dgm:pt modelId="{44B1D5B8-A39C-43BE-80E5-78A959C915E4}" type="pres">
      <dgm:prSet presAssocID="{F1CF9622-4F7B-40DC-8837-E3743FD461B3}" presName="parTxOnly" presStyleLbl="node1" presStyleIdx="4" presStyleCnt="6">
        <dgm:presLayoutVars>
          <dgm:chMax val="0"/>
          <dgm:chPref val="0"/>
          <dgm:bulletEnabled val="1"/>
        </dgm:presLayoutVars>
      </dgm:prSet>
      <dgm:spPr/>
    </dgm:pt>
    <dgm:pt modelId="{B76ACA77-C48F-4E5E-8C2C-968B7846C16A}" type="pres">
      <dgm:prSet presAssocID="{215AE9C8-1B88-4412-9DF2-BAAD9F38AD09}" presName="parTxOnlySpace" presStyleCnt="0"/>
      <dgm:spPr/>
    </dgm:pt>
    <dgm:pt modelId="{7C861537-17A3-4A00-A5EA-19C807C408E5}" type="pres">
      <dgm:prSet presAssocID="{2ED02C38-CC44-4A32-BFFC-13BAAE9FB081}" presName="parTxOnly" presStyleLbl="node1" presStyleIdx="5" presStyleCnt="6">
        <dgm:presLayoutVars>
          <dgm:chMax val="0"/>
          <dgm:chPref val="0"/>
          <dgm:bulletEnabled val="1"/>
        </dgm:presLayoutVars>
      </dgm:prSet>
      <dgm:spPr/>
    </dgm:pt>
  </dgm:ptLst>
  <dgm:cxnLst>
    <dgm:cxn modelId="{7B977201-8F6E-4B3A-A6EE-693369002266}" srcId="{13C68183-91C1-48AC-991A-E52B1D897876}" destId="{89BBDCA9-07C6-4150-8095-4AEBD35F6C3A}" srcOrd="1" destOrd="0" parTransId="{1EDF44A1-5DDB-4C90-A31D-F3BF5E0E3BC5}" sibTransId="{7AF0A03A-7BDA-4D14-87DD-7F6357C312C0}"/>
    <dgm:cxn modelId="{82430D1F-093B-4AC0-BDE5-0B922CE266EF}" type="presOf" srcId="{89BBDCA9-07C6-4150-8095-4AEBD35F6C3A}" destId="{ADA0A2D3-8C54-4DD4-9AB3-ADF4185D347E}" srcOrd="0" destOrd="0" presId="urn:microsoft.com/office/officeart/2005/8/layout/chevron1"/>
    <dgm:cxn modelId="{30A97A2E-6DAE-4DBF-A1E6-3BDF2F2075A0}" srcId="{13C68183-91C1-48AC-991A-E52B1D897876}" destId="{465E5A01-6A78-47CC-8822-8BEF96EDA135}" srcOrd="2" destOrd="0" parTransId="{129C180D-470E-4827-9C5B-F0CD94BEEDA3}" sibTransId="{778444D5-D04D-47D9-9CD1-B3DA433DBBA2}"/>
    <dgm:cxn modelId="{887A9476-CB54-46C0-AEAE-5DF722FCB0C9}" type="presOf" srcId="{C0044A9B-A54F-4945-8008-42A478E6F0A9}" destId="{DD0B9BBC-1D2C-483C-BFAC-00F45F7D085B}" srcOrd="0" destOrd="0" presId="urn:microsoft.com/office/officeart/2005/8/layout/chevron1"/>
    <dgm:cxn modelId="{1C938358-6EEC-43FB-B460-AD59FF69CE75}" type="presOf" srcId="{2733E47D-AC99-4F56-B54A-EF0F782C0455}" destId="{5E385EB4-8D69-42FB-88F9-69982E89FF6A}" srcOrd="0" destOrd="0" presId="urn:microsoft.com/office/officeart/2005/8/layout/chevron1"/>
    <dgm:cxn modelId="{F406875A-B0A8-4D04-80BB-179520B3A6D4}" type="presOf" srcId="{465E5A01-6A78-47CC-8822-8BEF96EDA135}" destId="{E07A62B3-D87E-4ED6-A370-B8A705F3B7E5}" srcOrd="0" destOrd="0" presId="urn:microsoft.com/office/officeart/2005/8/layout/chevron1"/>
    <dgm:cxn modelId="{0249FAA5-9826-4838-827B-31C487028004}" type="presOf" srcId="{F1CF9622-4F7B-40DC-8837-E3743FD461B3}" destId="{44B1D5B8-A39C-43BE-80E5-78A959C915E4}" srcOrd="0" destOrd="0" presId="urn:microsoft.com/office/officeart/2005/8/layout/chevron1"/>
    <dgm:cxn modelId="{1CC42BAF-00BA-4B2A-B703-49D03DB0FEDA}" srcId="{13C68183-91C1-48AC-991A-E52B1D897876}" destId="{C0044A9B-A54F-4945-8008-42A478E6F0A9}" srcOrd="0" destOrd="0" parTransId="{F96F713F-19CB-4199-BB64-C6B5595E9A81}" sibTransId="{AFE4276C-FD25-47ED-A426-C3F8E1F6FFF5}"/>
    <dgm:cxn modelId="{3183CEB1-219C-46CE-B0A6-8C233D02C12F}" srcId="{13C68183-91C1-48AC-991A-E52B1D897876}" destId="{F1CF9622-4F7B-40DC-8837-E3743FD461B3}" srcOrd="4" destOrd="0" parTransId="{5FF7CE01-51A4-486F-AFB6-891EA2FC3D8E}" sibTransId="{215AE9C8-1B88-4412-9DF2-BAAD9F38AD09}"/>
    <dgm:cxn modelId="{BE8765B2-D0F0-4961-ACB6-50B428606F8A}" srcId="{13C68183-91C1-48AC-991A-E52B1D897876}" destId="{2733E47D-AC99-4F56-B54A-EF0F782C0455}" srcOrd="3" destOrd="0" parTransId="{166BD73C-5275-45D1-AE34-965CA1AC22BB}" sibTransId="{BDBF5ADF-394A-4A0F-9EEC-2D35BF6412A1}"/>
    <dgm:cxn modelId="{8D17ABB5-6F8D-40AF-B24B-134AB336DC29}" type="presOf" srcId="{13C68183-91C1-48AC-991A-E52B1D897876}" destId="{24EE7020-29D9-4D06-87F5-CD18318A1ED2}" srcOrd="0" destOrd="0" presId="urn:microsoft.com/office/officeart/2005/8/layout/chevron1"/>
    <dgm:cxn modelId="{70D5F5E6-0C31-4DEB-996D-AD9B8B034678}" srcId="{13C68183-91C1-48AC-991A-E52B1D897876}" destId="{2ED02C38-CC44-4A32-BFFC-13BAAE9FB081}" srcOrd="5" destOrd="0" parTransId="{8451BEC5-1B32-405E-86AC-55CACECBAF67}" sibTransId="{E8C62C26-FE65-474D-B45C-4F6638741DD5}"/>
    <dgm:cxn modelId="{2C6831EB-7773-45A6-8BA4-2A8E6CD5F49F}" type="presOf" srcId="{2ED02C38-CC44-4A32-BFFC-13BAAE9FB081}" destId="{7C861537-17A3-4A00-A5EA-19C807C408E5}" srcOrd="0" destOrd="0" presId="urn:microsoft.com/office/officeart/2005/8/layout/chevron1"/>
    <dgm:cxn modelId="{CA597F21-D791-4A12-8D3F-91C4C1F0F771}" type="presParOf" srcId="{24EE7020-29D9-4D06-87F5-CD18318A1ED2}" destId="{DD0B9BBC-1D2C-483C-BFAC-00F45F7D085B}" srcOrd="0" destOrd="0" presId="urn:microsoft.com/office/officeart/2005/8/layout/chevron1"/>
    <dgm:cxn modelId="{62C47A1D-7688-4BA2-A16B-0D1259B2BFBB}" type="presParOf" srcId="{24EE7020-29D9-4D06-87F5-CD18318A1ED2}" destId="{3BA97E2F-5DBA-4828-916E-EDF311C0A69D}" srcOrd="1" destOrd="0" presId="urn:microsoft.com/office/officeart/2005/8/layout/chevron1"/>
    <dgm:cxn modelId="{36B62A8A-F624-4036-B373-23DD2020293C}" type="presParOf" srcId="{24EE7020-29D9-4D06-87F5-CD18318A1ED2}" destId="{ADA0A2D3-8C54-4DD4-9AB3-ADF4185D347E}" srcOrd="2" destOrd="0" presId="urn:microsoft.com/office/officeart/2005/8/layout/chevron1"/>
    <dgm:cxn modelId="{F148F5C4-4598-47F0-A610-9DC720238CFA}" type="presParOf" srcId="{24EE7020-29D9-4D06-87F5-CD18318A1ED2}" destId="{5E339CC5-4997-4C75-876F-A90D2AF554E5}" srcOrd="3" destOrd="0" presId="urn:microsoft.com/office/officeart/2005/8/layout/chevron1"/>
    <dgm:cxn modelId="{A0E81884-784C-435E-8453-498A2BAFE257}" type="presParOf" srcId="{24EE7020-29D9-4D06-87F5-CD18318A1ED2}" destId="{E07A62B3-D87E-4ED6-A370-B8A705F3B7E5}" srcOrd="4" destOrd="0" presId="urn:microsoft.com/office/officeart/2005/8/layout/chevron1"/>
    <dgm:cxn modelId="{B7B0FDB9-3A40-4356-855F-CA1B7EEC7961}" type="presParOf" srcId="{24EE7020-29D9-4D06-87F5-CD18318A1ED2}" destId="{94DE5AAA-4331-4353-8EF7-8225E0779BF3}" srcOrd="5" destOrd="0" presId="urn:microsoft.com/office/officeart/2005/8/layout/chevron1"/>
    <dgm:cxn modelId="{4EC4897B-90CF-493F-9F6B-F034A6466797}" type="presParOf" srcId="{24EE7020-29D9-4D06-87F5-CD18318A1ED2}" destId="{5E385EB4-8D69-42FB-88F9-69982E89FF6A}" srcOrd="6" destOrd="0" presId="urn:microsoft.com/office/officeart/2005/8/layout/chevron1"/>
    <dgm:cxn modelId="{3F5D7B2C-3CE4-48B0-ABEE-F182CDB804EA}" type="presParOf" srcId="{24EE7020-29D9-4D06-87F5-CD18318A1ED2}" destId="{EDB09C1D-B238-4F68-8A31-4EE88C6287B1}" srcOrd="7" destOrd="0" presId="urn:microsoft.com/office/officeart/2005/8/layout/chevron1"/>
    <dgm:cxn modelId="{1271818C-7D07-4776-9086-19DC6FE5300C}" type="presParOf" srcId="{24EE7020-29D9-4D06-87F5-CD18318A1ED2}" destId="{44B1D5B8-A39C-43BE-80E5-78A959C915E4}" srcOrd="8" destOrd="0" presId="urn:microsoft.com/office/officeart/2005/8/layout/chevron1"/>
    <dgm:cxn modelId="{681C1872-8350-4CD3-A942-6CB14232F324}" type="presParOf" srcId="{24EE7020-29D9-4D06-87F5-CD18318A1ED2}" destId="{B76ACA77-C48F-4E5E-8C2C-968B7846C16A}" srcOrd="9" destOrd="0" presId="urn:microsoft.com/office/officeart/2005/8/layout/chevron1"/>
    <dgm:cxn modelId="{1D82459A-C0B7-48DC-B6CA-8CF781FAA5A9}" type="presParOf" srcId="{24EE7020-29D9-4D06-87F5-CD18318A1ED2}" destId="{7C861537-17A3-4A00-A5EA-19C807C408E5}" srcOrd="10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50BF03FD-5820-4C0D-AF96-2AC7FD8B1FD5}" type="doc">
      <dgm:prSet loTypeId="urn:microsoft.com/office/officeart/2005/8/layout/list1" loCatId="list" qsTypeId="urn:microsoft.com/office/officeart/2005/8/quickstyle/simple1" qsCatId="simple" csTypeId="urn:microsoft.com/office/officeart/2005/8/colors/accent0_2" csCatId="mainScheme" phldr="1"/>
      <dgm:spPr/>
      <dgm:t>
        <a:bodyPr/>
        <a:lstStyle/>
        <a:p>
          <a:pPr latinLnBrk="1"/>
          <a:endParaRPr lang="ko-KR" altLang="en-US"/>
        </a:p>
      </dgm:t>
    </dgm:pt>
    <dgm:pt modelId="{043D7833-252A-492D-9317-E14F54AE0A47}">
      <dgm:prSet phldrT="[텍스트]"/>
      <dgm:spPr/>
      <dgm:t>
        <a:bodyPr/>
        <a:lstStyle/>
        <a:p>
          <a:pPr latinLnBrk="1"/>
          <a:r>
            <a:rPr lang="ko-KR" altLang="en-US" dirty="0"/>
            <a:t>장기목표</a:t>
          </a:r>
        </a:p>
      </dgm:t>
    </dgm:pt>
    <dgm:pt modelId="{AD7FF808-C563-40C8-87EC-678A507CC62C}" type="parTrans" cxnId="{949977DB-5169-4126-8317-214BF45D7146}">
      <dgm:prSet/>
      <dgm:spPr/>
      <dgm:t>
        <a:bodyPr/>
        <a:lstStyle/>
        <a:p>
          <a:pPr latinLnBrk="1"/>
          <a:endParaRPr lang="ko-KR" altLang="en-US"/>
        </a:p>
      </dgm:t>
    </dgm:pt>
    <dgm:pt modelId="{5AED6EAC-D897-43C0-8CD9-36C8FC3FE9F9}" type="sibTrans" cxnId="{949977DB-5169-4126-8317-214BF45D7146}">
      <dgm:prSet/>
      <dgm:spPr/>
      <dgm:t>
        <a:bodyPr/>
        <a:lstStyle/>
        <a:p>
          <a:pPr latinLnBrk="1"/>
          <a:endParaRPr lang="ko-KR" altLang="en-US"/>
        </a:p>
      </dgm:t>
    </dgm:pt>
    <dgm:pt modelId="{D33B92EE-EB11-4B74-ACED-0063E57B5D44}">
      <dgm:prSet phldrT="[텍스트]"/>
      <dgm:spPr/>
      <dgm:t>
        <a:bodyPr/>
        <a:lstStyle/>
        <a:p>
          <a:pPr latinLnBrk="1"/>
          <a:r>
            <a:rPr lang="ko-KR" altLang="en-US" dirty="0"/>
            <a:t>단기목표</a:t>
          </a:r>
        </a:p>
      </dgm:t>
    </dgm:pt>
    <dgm:pt modelId="{071CA937-24BC-43B6-A661-8C34CC5AEECF}" type="parTrans" cxnId="{E17E9C19-B6BD-4B70-BA53-B7138B21B738}">
      <dgm:prSet/>
      <dgm:spPr/>
      <dgm:t>
        <a:bodyPr/>
        <a:lstStyle/>
        <a:p>
          <a:pPr latinLnBrk="1"/>
          <a:endParaRPr lang="ko-KR" altLang="en-US"/>
        </a:p>
      </dgm:t>
    </dgm:pt>
    <dgm:pt modelId="{3E07EA45-26A1-42D0-949D-612817561367}" type="sibTrans" cxnId="{E17E9C19-B6BD-4B70-BA53-B7138B21B738}">
      <dgm:prSet/>
      <dgm:spPr/>
      <dgm:t>
        <a:bodyPr/>
        <a:lstStyle/>
        <a:p>
          <a:pPr latinLnBrk="1"/>
          <a:endParaRPr lang="ko-KR" altLang="en-US"/>
        </a:p>
      </dgm:t>
    </dgm:pt>
    <dgm:pt modelId="{7B5BB584-2336-4F19-BBFF-38ACA4695E26}">
      <dgm:prSet phldrT="[텍스트]"/>
      <dgm:spPr/>
      <dgm:t>
        <a:bodyPr/>
        <a:lstStyle/>
        <a:p>
          <a:pPr latinLnBrk="1"/>
          <a:r>
            <a:rPr lang="ko-KR" altLang="en-US" dirty="0"/>
            <a:t>목표에 따른 구체적인 과업</a:t>
          </a:r>
        </a:p>
      </dgm:t>
    </dgm:pt>
    <dgm:pt modelId="{55D0DDFF-3E30-4C27-91CD-9B439C339B75}" type="parTrans" cxnId="{92032902-A0E3-49AA-BC86-6336FA17343D}">
      <dgm:prSet/>
      <dgm:spPr/>
      <dgm:t>
        <a:bodyPr/>
        <a:lstStyle/>
        <a:p>
          <a:pPr latinLnBrk="1"/>
          <a:endParaRPr lang="ko-KR" altLang="en-US"/>
        </a:p>
      </dgm:t>
    </dgm:pt>
    <dgm:pt modelId="{DAEE2F09-37A7-4FE8-A8D7-AD63BAE77B88}" type="sibTrans" cxnId="{92032902-A0E3-49AA-BC86-6336FA17343D}">
      <dgm:prSet/>
      <dgm:spPr/>
      <dgm:t>
        <a:bodyPr/>
        <a:lstStyle/>
        <a:p>
          <a:pPr latinLnBrk="1"/>
          <a:endParaRPr lang="ko-KR" altLang="en-US"/>
        </a:p>
      </dgm:t>
    </dgm:pt>
    <dgm:pt modelId="{6D1BF092-9341-4CDF-9426-AB50AA2ED068}" type="pres">
      <dgm:prSet presAssocID="{50BF03FD-5820-4C0D-AF96-2AC7FD8B1FD5}" presName="linear" presStyleCnt="0">
        <dgm:presLayoutVars>
          <dgm:dir/>
          <dgm:animLvl val="lvl"/>
          <dgm:resizeHandles val="exact"/>
        </dgm:presLayoutVars>
      </dgm:prSet>
      <dgm:spPr/>
    </dgm:pt>
    <dgm:pt modelId="{C79D2BF7-3B7E-4443-89B8-EC416DE7D519}" type="pres">
      <dgm:prSet presAssocID="{043D7833-252A-492D-9317-E14F54AE0A47}" presName="parentLin" presStyleCnt="0"/>
      <dgm:spPr/>
    </dgm:pt>
    <dgm:pt modelId="{A8E7097E-1458-4BAB-846B-10F18303AB2E}" type="pres">
      <dgm:prSet presAssocID="{043D7833-252A-492D-9317-E14F54AE0A47}" presName="parentLeftMargin" presStyleLbl="node1" presStyleIdx="0" presStyleCnt="3"/>
      <dgm:spPr/>
    </dgm:pt>
    <dgm:pt modelId="{82E6FD8E-EAA7-44EF-A47B-25260F8794EC}" type="pres">
      <dgm:prSet presAssocID="{043D7833-252A-492D-9317-E14F54AE0A47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3DB73F7E-6B63-4483-83BD-0C6376F7CAAD}" type="pres">
      <dgm:prSet presAssocID="{043D7833-252A-492D-9317-E14F54AE0A47}" presName="negativeSpace" presStyleCnt="0"/>
      <dgm:spPr/>
    </dgm:pt>
    <dgm:pt modelId="{DFC649A3-D794-460C-9A91-93455F842B52}" type="pres">
      <dgm:prSet presAssocID="{043D7833-252A-492D-9317-E14F54AE0A47}" presName="childText" presStyleLbl="conFgAcc1" presStyleIdx="0" presStyleCnt="3">
        <dgm:presLayoutVars>
          <dgm:bulletEnabled val="1"/>
        </dgm:presLayoutVars>
      </dgm:prSet>
      <dgm:spPr/>
    </dgm:pt>
    <dgm:pt modelId="{0CA11965-B029-4674-9692-7B9D460CCA83}" type="pres">
      <dgm:prSet presAssocID="{5AED6EAC-D897-43C0-8CD9-36C8FC3FE9F9}" presName="spaceBetweenRectangles" presStyleCnt="0"/>
      <dgm:spPr/>
    </dgm:pt>
    <dgm:pt modelId="{B8C64584-2406-45C7-81EB-750B86DB44DB}" type="pres">
      <dgm:prSet presAssocID="{D33B92EE-EB11-4B74-ACED-0063E57B5D44}" presName="parentLin" presStyleCnt="0"/>
      <dgm:spPr/>
    </dgm:pt>
    <dgm:pt modelId="{2AAFB19F-EF5B-47EF-B560-9E751912C757}" type="pres">
      <dgm:prSet presAssocID="{D33B92EE-EB11-4B74-ACED-0063E57B5D44}" presName="parentLeftMargin" presStyleLbl="node1" presStyleIdx="0" presStyleCnt="3"/>
      <dgm:spPr/>
    </dgm:pt>
    <dgm:pt modelId="{D0D6CB72-EBB3-4543-A13C-6EF8BF171831}" type="pres">
      <dgm:prSet presAssocID="{D33B92EE-EB11-4B74-ACED-0063E57B5D44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F3724999-0D98-4101-9486-F881C2C4F68C}" type="pres">
      <dgm:prSet presAssocID="{D33B92EE-EB11-4B74-ACED-0063E57B5D44}" presName="negativeSpace" presStyleCnt="0"/>
      <dgm:spPr/>
    </dgm:pt>
    <dgm:pt modelId="{0AF0254F-6721-4E20-B9C5-34AA35A49A5E}" type="pres">
      <dgm:prSet presAssocID="{D33B92EE-EB11-4B74-ACED-0063E57B5D44}" presName="childText" presStyleLbl="conFgAcc1" presStyleIdx="1" presStyleCnt="3">
        <dgm:presLayoutVars>
          <dgm:bulletEnabled val="1"/>
        </dgm:presLayoutVars>
      </dgm:prSet>
      <dgm:spPr/>
    </dgm:pt>
    <dgm:pt modelId="{11A2EECC-5595-413E-9F46-9929A7EE7088}" type="pres">
      <dgm:prSet presAssocID="{3E07EA45-26A1-42D0-949D-612817561367}" presName="spaceBetweenRectangles" presStyleCnt="0"/>
      <dgm:spPr/>
    </dgm:pt>
    <dgm:pt modelId="{6E483B1E-B29C-4D85-9C37-BE1AD5274CA6}" type="pres">
      <dgm:prSet presAssocID="{7B5BB584-2336-4F19-BBFF-38ACA4695E26}" presName="parentLin" presStyleCnt="0"/>
      <dgm:spPr/>
    </dgm:pt>
    <dgm:pt modelId="{C344843A-702C-4110-B4FE-0CEC885B3A29}" type="pres">
      <dgm:prSet presAssocID="{7B5BB584-2336-4F19-BBFF-38ACA4695E26}" presName="parentLeftMargin" presStyleLbl="node1" presStyleIdx="1" presStyleCnt="3"/>
      <dgm:spPr/>
    </dgm:pt>
    <dgm:pt modelId="{63B437B0-D84E-4947-8A4D-76EBBC8FE191}" type="pres">
      <dgm:prSet presAssocID="{7B5BB584-2336-4F19-BBFF-38ACA4695E26}" presName="parentText" presStyleLbl="node1" presStyleIdx="2" presStyleCnt="3">
        <dgm:presLayoutVars>
          <dgm:chMax val="0"/>
          <dgm:bulletEnabled val="1"/>
        </dgm:presLayoutVars>
      </dgm:prSet>
      <dgm:spPr/>
    </dgm:pt>
    <dgm:pt modelId="{F5496D1F-5CCC-4BB2-9B3D-EA99DBF87CB9}" type="pres">
      <dgm:prSet presAssocID="{7B5BB584-2336-4F19-BBFF-38ACA4695E26}" presName="negativeSpace" presStyleCnt="0"/>
      <dgm:spPr/>
    </dgm:pt>
    <dgm:pt modelId="{E9DD17CE-FC8E-4E2F-86D1-54C71361477A}" type="pres">
      <dgm:prSet presAssocID="{7B5BB584-2336-4F19-BBFF-38ACA4695E26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92032902-A0E3-49AA-BC86-6336FA17343D}" srcId="{50BF03FD-5820-4C0D-AF96-2AC7FD8B1FD5}" destId="{7B5BB584-2336-4F19-BBFF-38ACA4695E26}" srcOrd="2" destOrd="0" parTransId="{55D0DDFF-3E30-4C27-91CD-9B439C339B75}" sibTransId="{DAEE2F09-37A7-4FE8-A8D7-AD63BAE77B88}"/>
    <dgm:cxn modelId="{67302A04-2892-470B-8655-27A453FDFB9C}" type="presOf" srcId="{7B5BB584-2336-4F19-BBFF-38ACA4695E26}" destId="{63B437B0-D84E-4947-8A4D-76EBBC8FE191}" srcOrd="1" destOrd="0" presId="urn:microsoft.com/office/officeart/2005/8/layout/list1"/>
    <dgm:cxn modelId="{E17E9C19-B6BD-4B70-BA53-B7138B21B738}" srcId="{50BF03FD-5820-4C0D-AF96-2AC7FD8B1FD5}" destId="{D33B92EE-EB11-4B74-ACED-0063E57B5D44}" srcOrd="1" destOrd="0" parTransId="{071CA937-24BC-43B6-A661-8C34CC5AEECF}" sibTransId="{3E07EA45-26A1-42D0-949D-612817561367}"/>
    <dgm:cxn modelId="{799CD627-280F-4F6F-B55C-20FEAF903EF2}" type="presOf" srcId="{043D7833-252A-492D-9317-E14F54AE0A47}" destId="{82E6FD8E-EAA7-44EF-A47B-25260F8794EC}" srcOrd="1" destOrd="0" presId="urn:microsoft.com/office/officeart/2005/8/layout/list1"/>
    <dgm:cxn modelId="{42A32A36-EF8B-4992-9A2D-80F821D344E8}" type="presOf" srcId="{043D7833-252A-492D-9317-E14F54AE0A47}" destId="{A8E7097E-1458-4BAB-846B-10F18303AB2E}" srcOrd="0" destOrd="0" presId="urn:microsoft.com/office/officeart/2005/8/layout/list1"/>
    <dgm:cxn modelId="{49411D38-7E76-41D6-B0D1-D373CF44FDBC}" type="presOf" srcId="{D33B92EE-EB11-4B74-ACED-0063E57B5D44}" destId="{D0D6CB72-EBB3-4543-A13C-6EF8BF171831}" srcOrd="1" destOrd="0" presId="urn:microsoft.com/office/officeart/2005/8/layout/list1"/>
    <dgm:cxn modelId="{109FDF7C-3230-42C1-8E6E-20299FCF28A4}" type="presOf" srcId="{50BF03FD-5820-4C0D-AF96-2AC7FD8B1FD5}" destId="{6D1BF092-9341-4CDF-9426-AB50AA2ED068}" srcOrd="0" destOrd="0" presId="urn:microsoft.com/office/officeart/2005/8/layout/list1"/>
    <dgm:cxn modelId="{9A99CFB1-AADD-4CB2-8141-476924D05504}" type="presOf" srcId="{7B5BB584-2336-4F19-BBFF-38ACA4695E26}" destId="{C344843A-702C-4110-B4FE-0CEC885B3A29}" srcOrd="0" destOrd="0" presId="urn:microsoft.com/office/officeart/2005/8/layout/list1"/>
    <dgm:cxn modelId="{145D70B5-963B-4A81-8B68-E4384ABEA5AF}" type="presOf" srcId="{D33B92EE-EB11-4B74-ACED-0063E57B5D44}" destId="{2AAFB19F-EF5B-47EF-B560-9E751912C757}" srcOrd="0" destOrd="0" presId="urn:microsoft.com/office/officeart/2005/8/layout/list1"/>
    <dgm:cxn modelId="{949977DB-5169-4126-8317-214BF45D7146}" srcId="{50BF03FD-5820-4C0D-AF96-2AC7FD8B1FD5}" destId="{043D7833-252A-492D-9317-E14F54AE0A47}" srcOrd="0" destOrd="0" parTransId="{AD7FF808-C563-40C8-87EC-678A507CC62C}" sibTransId="{5AED6EAC-D897-43C0-8CD9-36C8FC3FE9F9}"/>
    <dgm:cxn modelId="{26142B53-6CDC-41A2-BB4D-C71F894DF52D}" type="presParOf" srcId="{6D1BF092-9341-4CDF-9426-AB50AA2ED068}" destId="{C79D2BF7-3B7E-4443-89B8-EC416DE7D519}" srcOrd="0" destOrd="0" presId="urn:microsoft.com/office/officeart/2005/8/layout/list1"/>
    <dgm:cxn modelId="{CEB9D138-A9B8-4178-A5D5-F10E320DAC23}" type="presParOf" srcId="{C79D2BF7-3B7E-4443-89B8-EC416DE7D519}" destId="{A8E7097E-1458-4BAB-846B-10F18303AB2E}" srcOrd="0" destOrd="0" presId="urn:microsoft.com/office/officeart/2005/8/layout/list1"/>
    <dgm:cxn modelId="{C7B99B44-AAB0-4944-A909-9D73306261B2}" type="presParOf" srcId="{C79D2BF7-3B7E-4443-89B8-EC416DE7D519}" destId="{82E6FD8E-EAA7-44EF-A47B-25260F8794EC}" srcOrd="1" destOrd="0" presId="urn:microsoft.com/office/officeart/2005/8/layout/list1"/>
    <dgm:cxn modelId="{E7AA6053-EAB4-4386-AE59-F103331EB999}" type="presParOf" srcId="{6D1BF092-9341-4CDF-9426-AB50AA2ED068}" destId="{3DB73F7E-6B63-4483-83BD-0C6376F7CAAD}" srcOrd="1" destOrd="0" presId="urn:microsoft.com/office/officeart/2005/8/layout/list1"/>
    <dgm:cxn modelId="{DDA0B1E8-4195-4D36-9418-C5CF7D82F2F2}" type="presParOf" srcId="{6D1BF092-9341-4CDF-9426-AB50AA2ED068}" destId="{DFC649A3-D794-460C-9A91-93455F842B52}" srcOrd="2" destOrd="0" presId="urn:microsoft.com/office/officeart/2005/8/layout/list1"/>
    <dgm:cxn modelId="{2F59EA64-0E19-4EE7-9D6B-AB8412CAFBFA}" type="presParOf" srcId="{6D1BF092-9341-4CDF-9426-AB50AA2ED068}" destId="{0CA11965-B029-4674-9692-7B9D460CCA83}" srcOrd="3" destOrd="0" presId="urn:microsoft.com/office/officeart/2005/8/layout/list1"/>
    <dgm:cxn modelId="{90E42B33-B2E9-4FB4-89A7-50B4F904BA40}" type="presParOf" srcId="{6D1BF092-9341-4CDF-9426-AB50AA2ED068}" destId="{B8C64584-2406-45C7-81EB-750B86DB44DB}" srcOrd="4" destOrd="0" presId="urn:microsoft.com/office/officeart/2005/8/layout/list1"/>
    <dgm:cxn modelId="{3CBFD378-19C6-44F9-8C13-68D62EF94D99}" type="presParOf" srcId="{B8C64584-2406-45C7-81EB-750B86DB44DB}" destId="{2AAFB19F-EF5B-47EF-B560-9E751912C757}" srcOrd="0" destOrd="0" presId="urn:microsoft.com/office/officeart/2005/8/layout/list1"/>
    <dgm:cxn modelId="{A552AE2B-78BB-4AAE-A5D0-8967C37A8A00}" type="presParOf" srcId="{B8C64584-2406-45C7-81EB-750B86DB44DB}" destId="{D0D6CB72-EBB3-4543-A13C-6EF8BF171831}" srcOrd="1" destOrd="0" presId="urn:microsoft.com/office/officeart/2005/8/layout/list1"/>
    <dgm:cxn modelId="{7EA343B7-0663-459C-AD78-7FD374C1FB1C}" type="presParOf" srcId="{6D1BF092-9341-4CDF-9426-AB50AA2ED068}" destId="{F3724999-0D98-4101-9486-F881C2C4F68C}" srcOrd="5" destOrd="0" presId="urn:microsoft.com/office/officeart/2005/8/layout/list1"/>
    <dgm:cxn modelId="{3107F671-8D58-435A-968B-41E8DBB97272}" type="presParOf" srcId="{6D1BF092-9341-4CDF-9426-AB50AA2ED068}" destId="{0AF0254F-6721-4E20-B9C5-34AA35A49A5E}" srcOrd="6" destOrd="0" presId="urn:microsoft.com/office/officeart/2005/8/layout/list1"/>
    <dgm:cxn modelId="{351C5B26-16DA-4A64-B7C3-A56CEC1F4E81}" type="presParOf" srcId="{6D1BF092-9341-4CDF-9426-AB50AA2ED068}" destId="{11A2EECC-5595-413E-9F46-9929A7EE7088}" srcOrd="7" destOrd="0" presId="urn:microsoft.com/office/officeart/2005/8/layout/list1"/>
    <dgm:cxn modelId="{AF705F96-4B1D-4695-97D0-26898710EB15}" type="presParOf" srcId="{6D1BF092-9341-4CDF-9426-AB50AA2ED068}" destId="{6E483B1E-B29C-4D85-9C37-BE1AD5274CA6}" srcOrd="8" destOrd="0" presId="urn:microsoft.com/office/officeart/2005/8/layout/list1"/>
    <dgm:cxn modelId="{33B4C1E5-83F8-4A3A-AF8B-2F0D1051AC48}" type="presParOf" srcId="{6E483B1E-B29C-4D85-9C37-BE1AD5274CA6}" destId="{C344843A-702C-4110-B4FE-0CEC885B3A29}" srcOrd="0" destOrd="0" presId="urn:microsoft.com/office/officeart/2005/8/layout/list1"/>
    <dgm:cxn modelId="{E9656B1A-933A-48CF-AF75-0CA414DD2DEA}" type="presParOf" srcId="{6E483B1E-B29C-4D85-9C37-BE1AD5274CA6}" destId="{63B437B0-D84E-4947-8A4D-76EBBC8FE191}" srcOrd="1" destOrd="0" presId="urn:microsoft.com/office/officeart/2005/8/layout/list1"/>
    <dgm:cxn modelId="{0600B7BF-8929-4F3F-B70F-819490141B05}" type="presParOf" srcId="{6D1BF092-9341-4CDF-9426-AB50AA2ED068}" destId="{F5496D1F-5CCC-4BB2-9B3D-EA99DBF87CB9}" srcOrd="9" destOrd="0" presId="urn:microsoft.com/office/officeart/2005/8/layout/list1"/>
    <dgm:cxn modelId="{C62D7602-AC0C-49CF-93FB-AFCBD554C294}" type="presParOf" srcId="{6D1BF092-9341-4CDF-9426-AB50AA2ED068}" destId="{E9DD17CE-FC8E-4E2F-86D1-54C71361477A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1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DC7720E7-0866-4180-A7DE-010E8DE4D8B9}" type="doc">
      <dgm:prSet loTypeId="urn:microsoft.com/office/officeart/2005/8/layout/cycle4#1" loCatId="cycle" qsTypeId="urn:microsoft.com/office/officeart/2005/8/quickstyle/simple1" qsCatId="simple" csTypeId="urn:microsoft.com/office/officeart/2005/8/colors/accent0_2" csCatId="mainScheme" phldr="1"/>
      <dgm:spPr/>
      <dgm:t>
        <a:bodyPr/>
        <a:lstStyle/>
        <a:p>
          <a:pPr latinLnBrk="1"/>
          <a:endParaRPr lang="ko-KR" altLang="en-US"/>
        </a:p>
      </dgm:t>
    </dgm:pt>
    <dgm:pt modelId="{0872A2F4-F70C-461C-A2CF-F9E26B8F1287}">
      <dgm:prSet phldrT="[텍스트]" custT="1"/>
      <dgm:spPr/>
      <dgm:t>
        <a:bodyPr/>
        <a:lstStyle/>
        <a:p>
          <a:pPr latinLnBrk="1"/>
          <a:r>
            <a:rPr lang="ko-KR" altLang="en-US" sz="1200" dirty="0"/>
            <a:t>공식   자원</a:t>
          </a:r>
        </a:p>
      </dgm:t>
    </dgm:pt>
    <dgm:pt modelId="{DD4C33CE-28CE-4C4F-BF60-83DC553B4E20}" type="parTrans" cxnId="{DC91319D-24D8-443E-87E1-175002629FD3}">
      <dgm:prSet/>
      <dgm:spPr/>
      <dgm:t>
        <a:bodyPr/>
        <a:lstStyle/>
        <a:p>
          <a:pPr latinLnBrk="1"/>
          <a:endParaRPr lang="ko-KR" altLang="en-US" sz="1200"/>
        </a:p>
      </dgm:t>
    </dgm:pt>
    <dgm:pt modelId="{286D2939-981C-40D7-BD31-54EF5A2BFB28}" type="sibTrans" cxnId="{DC91319D-24D8-443E-87E1-175002629FD3}">
      <dgm:prSet/>
      <dgm:spPr/>
      <dgm:t>
        <a:bodyPr/>
        <a:lstStyle/>
        <a:p>
          <a:pPr latinLnBrk="1"/>
          <a:endParaRPr lang="ko-KR" altLang="en-US" sz="1200"/>
        </a:p>
      </dgm:t>
    </dgm:pt>
    <dgm:pt modelId="{C47B8C06-8524-4204-927E-036E11280399}">
      <dgm:prSet phldrT="[텍스트]" custT="1"/>
      <dgm:spPr/>
      <dgm:t>
        <a:bodyPr/>
        <a:lstStyle/>
        <a:p>
          <a:pPr latinLnBrk="1"/>
          <a:r>
            <a:rPr lang="ko-KR" altLang="en-US" sz="1200" dirty="0"/>
            <a:t>사회</a:t>
          </a:r>
          <a:r>
            <a:rPr lang="en-US" altLang="ko-KR" sz="1200" dirty="0"/>
            <a:t>, </a:t>
          </a:r>
          <a:r>
            <a:rPr lang="ko-KR" altLang="en-US" sz="1200" dirty="0"/>
            <a:t>제도적 자원</a:t>
          </a:r>
        </a:p>
      </dgm:t>
    </dgm:pt>
    <dgm:pt modelId="{64B17E58-CB55-4BB8-BE66-078345244C01}" type="parTrans" cxnId="{E6A6A96F-B1D3-444F-9892-C55D68168345}">
      <dgm:prSet/>
      <dgm:spPr/>
      <dgm:t>
        <a:bodyPr/>
        <a:lstStyle/>
        <a:p>
          <a:pPr latinLnBrk="1"/>
          <a:endParaRPr lang="ko-KR" altLang="en-US" sz="1200"/>
        </a:p>
      </dgm:t>
    </dgm:pt>
    <dgm:pt modelId="{BAEB2137-38BB-4644-BE55-84EBE4CEE563}" type="sibTrans" cxnId="{E6A6A96F-B1D3-444F-9892-C55D68168345}">
      <dgm:prSet/>
      <dgm:spPr/>
      <dgm:t>
        <a:bodyPr/>
        <a:lstStyle/>
        <a:p>
          <a:pPr latinLnBrk="1"/>
          <a:endParaRPr lang="ko-KR" altLang="en-US" sz="1200"/>
        </a:p>
      </dgm:t>
    </dgm:pt>
    <dgm:pt modelId="{4D454BCD-6A5B-4BB6-B5AA-4A6847451398}">
      <dgm:prSet phldrT="[텍스트]" custT="1"/>
      <dgm:spPr>
        <a:solidFill>
          <a:schemeClr val="accent5">
            <a:lumMod val="60000"/>
            <a:lumOff val="40000"/>
          </a:schemeClr>
        </a:solidFill>
      </dgm:spPr>
      <dgm:t>
        <a:bodyPr/>
        <a:lstStyle/>
        <a:p>
          <a:pPr latinLnBrk="1"/>
          <a:r>
            <a:rPr lang="ko-KR" altLang="en-US" sz="1200" dirty="0"/>
            <a:t>비공식 자원</a:t>
          </a:r>
        </a:p>
      </dgm:t>
    </dgm:pt>
    <dgm:pt modelId="{0F2D55D4-5B33-425E-B261-D79D944B3FB9}" type="parTrans" cxnId="{A8C9EAEE-CADA-46AA-B140-680D19938AE7}">
      <dgm:prSet/>
      <dgm:spPr/>
      <dgm:t>
        <a:bodyPr/>
        <a:lstStyle/>
        <a:p>
          <a:pPr latinLnBrk="1"/>
          <a:endParaRPr lang="ko-KR" altLang="en-US" sz="1200"/>
        </a:p>
      </dgm:t>
    </dgm:pt>
    <dgm:pt modelId="{8368BFAF-B0A1-4412-9BC8-DB53B692019A}" type="sibTrans" cxnId="{A8C9EAEE-CADA-46AA-B140-680D19938AE7}">
      <dgm:prSet/>
      <dgm:spPr/>
      <dgm:t>
        <a:bodyPr/>
        <a:lstStyle/>
        <a:p>
          <a:pPr latinLnBrk="1"/>
          <a:endParaRPr lang="ko-KR" altLang="en-US" sz="1200"/>
        </a:p>
      </dgm:t>
    </dgm:pt>
    <dgm:pt modelId="{0B7A0974-31DB-4B7D-86F6-C57B12A2D6BF}">
      <dgm:prSet phldrT="[텍스트]" custT="1"/>
      <dgm:spPr/>
      <dgm:t>
        <a:bodyPr/>
        <a:lstStyle/>
        <a:p>
          <a:pPr latinLnBrk="1"/>
          <a:r>
            <a:rPr lang="ko-KR" altLang="en-US" sz="1200" dirty="0" err="1"/>
            <a:t>비제도적자원</a:t>
          </a:r>
          <a:endParaRPr lang="ko-KR" altLang="en-US" sz="1200" dirty="0"/>
        </a:p>
      </dgm:t>
    </dgm:pt>
    <dgm:pt modelId="{11484971-FCFA-4F93-8A2D-0AC386CE9D5C}" type="parTrans" cxnId="{D747C39C-3D5B-434B-848F-B3893E5576D3}">
      <dgm:prSet/>
      <dgm:spPr/>
      <dgm:t>
        <a:bodyPr/>
        <a:lstStyle/>
        <a:p>
          <a:pPr latinLnBrk="1"/>
          <a:endParaRPr lang="ko-KR" altLang="en-US" sz="1200"/>
        </a:p>
      </dgm:t>
    </dgm:pt>
    <dgm:pt modelId="{7AEF73E6-0E70-4EDC-A563-2B2375C0CAA9}" type="sibTrans" cxnId="{D747C39C-3D5B-434B-848F-B3893E5576D3}">
      <dgm:prSet/>
      <dgm:spPr/>
      <dgm:t>
        <a:bodyPr/>
        <a:lstStyle/>
        <a:p>
          <a:pPr latinLnBrk="1"/>
          <a:endParaRPr lang="ko-KR" altLang="en-US" sz="1200"/>
        </a:p>
      </dgm:t>
    </dgm:pt>
    <dgm:pt modelId="{DAC8FC35-E390-4215-8AB8-D7CE9BABE70D}">
      <dgm:prSet phldrT="[텍스트]" custT="1"/>
      <dgm:spPr>
        <a:solidFill>
          <a:schemeClr val="accent6">
            <a:lumMod val="60000"/>
            <a:lumOff val="40000"/>
          </a:schemeClr>
        </a:solidFill>
      </dgm:spPr>
      <dgm:t>
        <a:bodyPr/>
        <a:lstStyle/>
        <a:p>
          <a:pPr latinLnBrk="1"/>
          <a:r>
            <a:rPr lang="ko-KR" altLang="en-US" sz="1200" dirty="0"/>
            <a:t>인적   자원</a:t>
          </a:r>
        </a:p>
      </dgm:t>
    </dgm:pt>
    <dgm:pt modelId="{136CEBD1-BD17-465A-94A4-28677F3DBB9D}" type="parTrans" cxnId="{DAF6E563-3532-4519-B55D-5E5F9A8DBF56}">
      <dgm:prSet/>
      <dgm:spPr/>
      <dgm:t>
        <a:bodyPr/>
        <a:lstStyle/>
        <a:p>
          <a:pPr latinLnBrk="1"/>
          <a:endParaRPr lang="ko-KR" altLang="en-US" sz="1200"/>
        </a:p>
      </dgm:t>
    </dgm:pt>
    <dgm:pt modelId="{4CC3282E-CFF7-43F0-900A-A0905E28BA0E}" type="sibTrans" cxnId="{DAF6E563-3532-4519-B55D-5E5F9A8DBF56}">
      <dgm:prSet/>
      <dgm:spPr/>
      <dgm:t>
        <a:bodyPr/>
        <a:lstStyle/>
        <a:p>
          <a:pPr latinLnBrk="1"/>
          <a:endParaRPr lang="ko-KR" altLang="en-US" sz="1200"/>
        </a:p>
      </dgm:t>
    </dgm:pt>
    <dgm:pt modelId="{3E4BF4E6-A046-437A-B85C-F900FB22E62C}">
      <dgm:prSet phldrT="[텍스트]" custT="1"/>
      <dgm:spPr/>
      <dgm:t>
        <a:bodyPr/>
        <a:lstStyle/>
        <a:p>
          <a:pPr algn="r" latinLnBrk="1"/>
          <a:r>
            <a:rPr lang="ko-KR" altLang="en-US" sz="1200" dirty="0" err="1"/>
            <a:t>관계자원</a:t>
          </a:r>
          <a:endParaRPr lang="ko-KR" altLang="en-US" sz="1200" dirty="0"/>
        </a:p>
      </dgm:t>
    </dgm:pt>
    <dgm:pt modelId="{B74E9B9E-3955-4B4A-B76B-91712C38A9AA}" type="parTrans" cxnId="{B4BEE757-1213-485C-918E-D68233640759}">
      <dgm:prSet/>
      <dgm:spPr/>
      <dgm:t>
        <a:bodyPr/>
        <a:lstStyle/>
        <a:p>
          <a:pPr latinLnBrk="1"/>
          <a:endParaRPr lang="ko-KR" altLang="en-US" sz="1200"/>
        </a:p>
      </dgm:t>
    </dgm:pt>
    <dgm:pt modelId="{DAAAC927-8D3C-4B50-BB2C-F80FC9490275}" type="sibTrans" cxnId="{B4BEE757-1213-485C-918E-D68233640759}">
      <dgm:prSet/>
      <dgm:spPr/>
      <dgm:t>
        <a:bodyPr/>
        <a:lstStyle/>
        <a:p>
          <a:pPr latinLnBrk="1"/>
          <a:endParaRPr lang="ko-KR" altLang="en-US" sz="1200"/>
        </a:p>
      </dgm:t>
    </dgm:pt>
    <dgm:pt modelId="{9A4FCCA7-53BA-4492-85E0-DA21DEC0A1DB}">
      <dgm:prSet phldrT="[텍스트]" custT="1"/>
      <dgm:spPr/>
      <dgm:t>
        <a:bodyPr/>
        <a:lstStyle/>
        <a:p>
          <a:pPr latinLnBrk="1"/>
          <a:r>
            <a:rPr lang="ko-KR" altLang="en-US" sz="1200" dirty="0"/>
            <a:t>물적   자원</a:t>
          </a:r>
        </a:p>
      </dgm:t>
    </dgm:pt>
    <dgm:pt modelId="{BF413345-E419-448C-8123-699E2B099EE2}" type="parTrans" cxnId="{F7E3081A-1DD6-41C9-A5E2-1D8FD3DEFE7B}">
      <dgm:prSet/>
      <dgm:spPr/>
      <dgm:t>
        <a:bodyPr/>
        <a:lstStyle/>
        <a:p>
          <a:pPr latinLnBrk="1"/>
          <a:endParaRPr lang="ko-KR" altLang="en-US" sz="1200"/>
        </a:p>
      </dgm:t>
    </dgm:pt>
    <dgm:pt modelId="{09002444-58D7-4591-9AAB-E4CD26A877B5}" type="sibTrans" cxnId="{F7E3081A-1DD6-41C9-A5E2-1D8FD3DEFE7B}">
      <dgm:prSet/>
      <dgm:spPr/>
      <dgm:t>
        <a:bodyPr/>
        <a:lstStyle/>
        <a:p>
          <a:pPr latinLnBrk="1"/>
          <a:endParaRPr lang="ko-KR" altLang="en-US" sz="1200"/>
        </a:p>
      </dgm:t>
    </dgm:pt>
    <dgm:pt modelId="{53475248-E77D-4002-A2D2-501333B966E7}">
      <dgm:prSet phldrT="[텍스트]" custT="1"/>
      <dgm:spPr/>
      <dgm:t>
        <a:bodyPr/>
        <a:lstStyle/>
        <a:p>
          <a:pPr latinLnBrk="1"/>
          <a:r>
            <a:rPr lang="ko-KR" altLang="en-US" sz="1200" dirty="0"/>
            <a:t>도구적  자원</a:t>
          </a:r>
        </a:p>
      </dgm:t>
    </dgm:pt>
    <dgm:pt modelId="{8ED42F08-02C4-45F6-A979-FB60ADCAD711}" type="parTrans" cxnId="{E712DD0C-C5C1-4BB5-AA73-3CD295016961}">
      <dgm:prSet/>
      <dgm:spPr/>
      <dgm:t>
        <a:bodyPr/>
        <a:lstStyle/>
        <a:p>
          <a:pPr latinLnBrk="1"/>
          <a:endParaRPr lang="ko-KR" altLang="en-US" sz="1200"/>
        </a:p>
      </dgm:t>
    </dgm:pt>
    <dgm:pt modelId="{7358C514-792B-4847-BDD7-15A365643AE7}" type="sibTrans" cxnId="{E712DD0C-C5C1-4BB5-AA73-3CD295016961}">
      <dgm:prSet/>
      <dgm:spPr/>
      <dgm:t>
        <a:bodyPr/>
        <a:lstStyle/>
        <a:p>
          <a:pPr latinLnBrk="1"/>
          <a:endParaRPr lang="ko-KR" altLang="en-US" sz="1200"/>
        </a:p>
      </dgm:t>
    </dgm:pt>
    <dgm:pt modelId="{407FB804-9D55-4177-A37E-9F4BA24F77BF}" type="pres">
      <dgm:prSet presAssocID="{DC7720E7-0866-4180-A7DE-010E8DE4D8B9}" presName="cycleMatrixDiagram" presStyleCnt="0">
        <dgm:presLayoutVars>
          <dgm:chMax val="1"/>
          <dgm:dir/>
          <dgm:animLvl val="lvl"/>
          <dgm:resizeHandles val="exact"/>
        </dgm:presLayoutVars>
      </dgm:prSet>
      <dgm:spPr/>
    </dgm:pt>
    <dgm:pt modelId="{801A47FC-B08E-497B-A8E5-58B985588263}" type="pres">
      <dgm:prSet presAssocID="{DC7720E7-0866-4180-A7DE-010E8DE4D8B9}" presName="children" presStyleCnt="0"/>
      <dgm:spPr/>
    </dgm:pt>
    <dgm:pt modelId="{4C282EB2-0927-4561-87AA-C7A364DAB722}" type="pres">
      <dgm:prSet presAssocID="{DC7720E7-0866-4180-A7DE-010E8DE4D8B9}" presName="child1group" presStyleCnt="0"/>
      <dgm:spPr/>
    </dgm:pt>
    <dgm:pt modelId="{FF2DDA06-1EBB-4978-B3AC-47EC60754BE3}" type="pres">
      <dgm:prSet presAssocID="{DC7720E7-0866-4180-A7DE-010E8DE4D8B9}" presName="child1" presStyleLbl="bgAcc1" presStyleIdx="0" presStyleCnt="4" custScaleX="141569" custLinFactNeighborX="-11568" custLinFactNeighborY="1907"/>
      <dgm:spPr/>
    </dgm:pt>
    <dgm:pt modelId="{FF5C20C9-2059-42FD-873B-A05F8B1AA66C}" type="pres">
      <dgm:prSet presAssocID="{DC7720E7-0866-4180-A7DE-010E8DE4D8B9}" presName="child1Text" presStyleLbl="bgAcc1" presStyleIdx="0" presStyleCnt="4">
        <dgm:presLayoutVars>
          <dgm:bulletEnabled val="1"/>
        </dgm:presLayoutVars>
      </dgm:prSet>
      <dgm:spPr/>
    </dgm:pt>
    <dgm:pt modelId="{FFBC9529-5046-4839-B181-62586FF520AF}" type="pres">
      <dgm:prSet presAssocID="{DC7720E7-0866-4180-A7DE-010E8DE4D8B9}" presName="child2group" presStyleCnt="0"/>
      <dgm:spPr/>
    </dgm:pt>
    <dgm:pt modelId="{51D968EB-5D30-48FD-BB9E-90194F26D468}" type="pres">
      <dgm:prSet presAssocID="{DC7720E7-0866-4180-A7DE-010E8DE4D8B9}" presName="child2" presStyleLbl="bgAcc1" presStyleIdx="1" presStyleCnt="4" custScaleX="136149" custLinFactNeighborX="12161" custLinFactNeighborY="1907"/>
      <dgm:spPr/>
    </dgm:pt>
    <dgm:pt modelId="{77ACEDBA-5E09-408F-BB07-8BFB9C38E6C5}" type="pres">
      <dgm:prSet presAssocID="{DC7720E7-0866-4180-A7DE-010E8DE4D8B9}" presName="child2Text" presStyleLbl="bgAcc1" presStyleIdx="1" presStyleCnt="4">
        <dgm:presLayoutVars>
          <dgm:bulletEnabled val="1"/>
        </dgm:presLayoutVars>
      </dgm:prSet>
      <dgm:spPr/>
    </dgm:pt>
    <dgm:pt modelId="{A108F070-0420-4742-824D-AF3018D7162A}" type="pres">
      <dgm:prSet presAssocID="{DC7720E7-0866-4180-A7DE-010E8DE4D8B9}" presName="child3group" presStyleCnt="0"/>
      <dgm:spPr/>
    </dgm:pt>
    <dgm:pt modelId="{0EEE3876-F869-4AF9-BFE1-8544F9D2E27D}" type="pres">
      <dgm:prSet presAssocID="{DC7720E7-0866-4180-A7DE-010E8DE4D8B9}" presName="child3" presStyleLbl="bgAcc1" presStyleIdx="2" presStyleCnt="4" custScaleX="131088" custLinFactNeighborX="9631" custLinFactNeighborY="1786"/>
      <dgm:spPr/>
    </dgm:pt>
    <dgm:pt modelId="{8BAB6F4E-5D28-426A-B07A-393D60D73A47}" type="pres">
      <dgm:prSet presAssocID="{DC7720E7-0866-4180-A7DE-010E8DE4D8B9}" presName="child3Text" presStyleLbl="bgAcc1" presStyleIdx="2" presStyleCnt="4">
        <dgm:presLayoutVars>
          <dgm:bulletEnabled val="1"/>
        </dgm:presLayoutVars>
      </dgm:prSet>
      <dgm:spPr/>
    </dgm:pt>
    <dgm:pt modelId="{AD5BCD89-FB5E-4E4C-BAAA-8E4590740577}" type="pres">
      <dgm:prSet presAssocID="{DC7720E7-0866-4180-A7DE-010E8DE4D8B9}" presName="child4group" presStyleCnt="0"/>
      <dgm:spPr/>
    </dgm:pt>
    <dgm:pt modelId="{88C07E1B-0165-4EA9-9F8C-821BD1CD1033}" type="pres">
      <dgm:prSet presAssocID="{DC7720E7-0866-4180-A7DE-010E8DE4D8B9}" presName="child4" presStyleLbl="bgAcc1" presStyleIdx="3" presStyleCnt="4" custScaleX="144100" custLinFactNeighborX="-11567" custLinFactNeighborY="1786"/>
      <dgm:spPr/>
    </dgm:pt>
    <dgm:pt modelId="{14109C22-3A06-46E1-80AC-C5517996DC74}" type="pres">
      <dgm:prSet presAssocID="{DC7720E7-0866-4180-A7DE-010E8DE4D8B9}" presName="child4Text" presStyleLbl="bgAcc1" presStyleIdx="3" presStyleCnt="4">
        <dgm:presLayoutVars>
          <dgm:bulletEnabled val="1"/>
        </dgm:presLayoutVars>
      </dgm:prSet>
      <dgm:spPr/>
    </dgm:pt>
    <dgm:pt modelId="{E46864F9-46F8-487A-86D6-63582F0DAD51}" type="pres">
      <dgm:prSet presAssocID="{DC7720E7-0866-4180-A7DE-010E8DE4D8B9}" presName="childPlaceholder" presStyleCnt="0"/>
      <dgm:spPr/>
    </dgm:pt>
    <dgm:pt modelId="{F4AC39B0-7FDE-41FC-8A42-BB13A9C59F31}" type="pres">
      <dgm:prSet presAssocID="{DC7720E7-0866-4180-A7DE-010E8DE4D8B9}" presName="circle" presStyleCnt="0"/>
      <dgm:spPr/>
    </dgm:pt>
    <dgm:pt modelId="{23473BC4-953E-4D8E-853A-32DA00040DCB}" type="pres">
      <dgm:prSet presAssocID="{DC7720E7-0866-4180-A7DE-010E8DE4D8B9}" presName="quadrant1" presStyleLbl="node1" presStyleIdx="0" presStyleCnt="4">
        <dgm:presLayoutVars>
          <dgm:chMax val="1"/>
          <dgm:bulletEnabled val="1"/>
        </dgm:presLayoutVars>
      </dgm:prSet>
      <dgm:spPr/>
    </dgm:pt>
    <dgm:pt modelId="{F4083FB1-9C0A-4F76-8022-161BEAF1DAF5}" type="pres">
      <dgm:prSet presAssocID="{DC7720E7-0866-4180-A7DE-010E8DE4D8B9}" presName="quadrant2" presStyleLbl="node1" presStyleIdx="1" presStyleCnt="4">
        <dgm:presLayoutVars>
          <dgm:chMax val="1"/>
          <dgm:bulletEnabled val="1"/>
        </dgm:presLayoutVars>
      </dgm:prSet>
      <dgm:spPr/>
    </dgm:pt>
    <dgm:pt modelId="{D3E9BF29-6A99-4E82-A29A-98110DA20293}" type="pres">
      <dgm:prSet presAssocID="{DC7720E7-0866-4180-A7DE-010E8DE4D8B9}" presName="quadrant3" presStyleLbl="node1" presStyleIdx="2" presStyleCnt="4">
        <dgm:presLayoutVars>
          <dgm:chMax val="1"/>
          <dgm:bulletEnabled val="1"/>
        </dgm:presLayoutVars>
      </dgm:prSet>
      <dgm:spPr/>
    </dgm:pt>
    <dgm:pt modelId="{D16EAA68-CD6D-4FB0-8FF8-1D29B24E5189}" type="pres">
      <dgm:prSet presAssocID="{DC7720E7-0866-4180-A7DE-010E8DE4D8B9}" presName="quadrant4" presStyleLbl="node1" presStyleIdx="3" presStyleCnt="4">
        <dgm:presLayoutVars>
          <dgm:chMax val="1"/>
          <dgm:bulletEnabled val="1"/>
        </dgm:presLayoutVars>
      </dgm:prSet>
      <dgm:spPr/>
    </dgm:pt>
    <dgm:pt modelId="{50E128F0-5B50-44BA-A74A-08AA6BA050D1}" type="pres">
      <dgm:prSet presAssocID="{DC7720E7-0866-4180-A7DE-010E8DE4D8B9}" presName="quadrantPlaceholder" presStyleCnt="0"/>
      <dgm:spPr/>
    </dgm:pt>
    <dgm:pt modelId="{DF913D87-F031-4848-8998-1EE7E3798E7E}" type="pres">
      <dgm:prSet presAssocID="{DC7720E7-0866-4180-A7DE-010E8DE4D8B9}" presName="center1" presStyleLbl="fgShp" presStyleIdx="0" presStyleCnt="2"/>
      <dgm:spPr/>
    </dgm:pt>
    <dgm:pt modelId="{707EF267-5330-417E-8C05-EB7B8BB5B03C}" type="pres">
      <dgm:prSet presAssocID="{DC7720E7-0866-4180-A7DE-010E8DE4D8B9}" presName="center2" presStyleLbl="fgShp" presStyleIdx="1" presStyleCnt="2"/>
      <dgm:spPr/>
    </dgm:pt>
  </dgm:ptLst>
  <dgm:cxnLst>
    <dgm:cxn modelId="{E712DD0C-C5C1-4BB5-AA73-3CD295016961}" srcId="{9A4FCCA7-53BA-4492-85E0-DA21DEC0A1DB}" destId="{53475248-E77D-4002-A2D2-501333B966E7}" srcOrd="0" destOrd="0" parTransId="{8ED42F08-02C4-45F6-A979-FB60ADCAD711}" sibTransId="{7358C514-792B-4847-BDD7-15A365643AE7}"/>
    <dgm:cxn modelId="{F7E3081A-1DD6-41C9-A5E2-1D8FD3DEFE7B}" srcId="{DC7720E7-0866-4180-A7DE-010E8DE4D8B9}" destId="{9A4FCCA7-53BA-4492-85E0-DA21DEC0A1DB}" srcOrd="3" destOrd="0" parTransId="{BF413345-E419-448C-8123-699E2B099EE2}" sibTransId="{09002444-58D7-4591-9AAB-E4CD26A877B5}"/>
    <dgm:cxn modelId="{E1745821-F48C-4F47-ACF9-7E484693CDCA}" type="presOf" srcId="{0872A2F4-F70C-461C-A2CF-F9E26B8F1287}" destId="{23473BC4-953E-4D8E-853A-32DA00040DCB}" srcOrd="0" destOrd="0" presId="urn:microsoft.com/office/officeart/2005/8/layout/cycle4#1"/>
    <dgm:cxn modelId="{C078B92C-74A1-4E92-B593-91CA070EEFBA}" type="presOf" srcId="{53475248-E77D-4002-A2D2-501333B966E7}" destId="{88C07E1B-0165-4EA9-9F8C-821BD1CD1033}" srcOrd="0" destOrd="0" presId="urn:microsoft.com/office/officeart/2005/8/layout/cycle4#1"/>
    <dgm:cxn modelId="{43462C39-EE63-4F30-A58A-E928151328D3}" type="presOf" srcId="{0B7A0974-31DB-4B7D-86F6-C57B12A2D6BF}" destId="{77ACEDBA-5E09-408F-BB07-8BFB9C38E6C5}" srcOrd="1" destOrd="0" presId="urn:microsoft.com/office/officeart/2005/8/layout/cycle4#1"/>
    <dgm:cxn modelId="{7445205E-DD6C-4496-8CB9-72AE4F38C4C2}" type="presOf" srcId="{3E4BF4E6-A046-437A-B85C-F900FB22E62C}" destId="{0EEE3876-F869-4AF9-BFE1-8544F9D2E27D}" srcOrd="0" destOrd="0" presId="urn:microsoft.com/office/officeart/2005/8/layout/cycle4#1"/>
    <dgm:cxn modelId="{DECDE261-B22B-4BF1-A76C-F0CA43946993}" type="presOf" srcId="{0B7A0974-31DB-4B7D-86F6-C57B12A2D6BF}" destId="{51D968EB-5D30-48FD-BB9E-90194F26D468}" srcOrd="0" destOrd="0" presId="urn:microsoft.com/office/officeart/2005/8/layout/cycle4#1"/>
    <dgm:cxn modelId="{DAF6E563-3532-4519-B55D-5E5F9A8DBF56}" srcId="{DC7720E7-0866-4180-A7DE-010E8DE4D8B9}" destId="{DAC8FC35-E390-4215-8AB8-D7CE9BABE70D}" srcOrd="2" destOrd="0" parTransId="{136CEBD1-BD17-465A-94A4-28677F3DBB9D}" sibTransId="{4CC3282E-CFF7-43F0-900A-A0905E28BA0E}"/>
    <dgm:cxn modelId="{26901744-F241-45D3-BA92-3CEB27C72AF3}" type="presOf" srcId="{53475248-E77D-4002-A2D2-501333B966E7}" destId="{14109C22-3A06-46E1-80AC-C5517996DC74}" srcOrd="1" destOrd="0" presId="urn:microsoft.com/office/officeart/2005/8/layout/cycle4#1"/>
    <dgm:cxn modelId="{E6A6A96F-B1D3-444F-9892-C55D68168345}" srcId="{0872A2F4-F70C-461C-A2CF-F9E26B8F1287}" destId="{C47B8C06-8524-4204-927E-036E11280399}" srcOrd="0" destOrd="0" parTransId="{64B17E58-CB55-4BB8-BE66-078345244C01}" sibTransId="{BAEB2137-38BB-4644-BE55-84EBE4CEE563}"/>
    <dgm:cxn modelId="{BDD8B24F-5185-49D4-A85F-F6ACA6EE4E8A}" type="presOf" srcId="{C47B8C06-8524-4204-927E-036E11280399}" destId="{FF2DDA06-1EBB-4978-B3AC-47EC60754BE3}" srcOrd="0" destOrd="0" presId="urn:microsoft.com/office/officeart/2005/8/layout/cycle4#1"/>
    <dgm:cxn modelId="{B4BEE757-1213-485C-918E-D68233640759}" srcId="{DAC8FC35-E390-4215-8AB8-D7CE9BABE70D}" destId="{3E4BF4E6-A046-437A-B85C-F900FB22E62C}" srcOrd="0" destOrd="0" parTransId="{B74E9B9E-3955-4B4A-B76B-91712C38A9AA}" sibTransId="{DAAAC927-8D3C-4B50-BB2C-F80FC9490275}"/>
    <dgm:cxn modelId="{98D4C798-9397-435B-8E7E-D6CC89088884}" type="presOf" srcId="{C47B8C06-8524-4204-927E-036E11280399}" destId="{FF5C20C9-2059-42FD-873B-A05F8B1AA66C}" srcOrd="1" destOrd="0" presId="urn:microsoft.com/office/officeart/2005/8/layout/cycle4#1"/>
    <dgm:cxn modelId="{D747C39C-3D5B-434B-848F-B3893E5576D3}" srcId="{4D454BCD-6A5B-4BB6-B5AA-4A6847451398}" destId="{0B7A0974-31DB-4B7D-86F6-C57B12A2D6BF}" srcOrd="0" destOrd="0" parTransId="{11484971-FCFA-4F93-8A2D-0AC386CE9D5C}" sibTransId="{7AEF73E6-0E70-4EDC-A563-2B2375C0CAA9}"/>
    <dgm:cxn modelId="{DC91319D-24D8-443E-87E1-175002629FD3}" srcId="{DC7720E7-0866-4180-A7DE-010E8DE4D8B9}" destId="{0872A2F4-F70C-461C-A2CF-F9E26B8F1287}" srcOrd="0" destOrd="0" parTransId="{DD4C33CE-28CE-4C4F-BF60-83DC553B4E20}" sibTransId="{286D2939-981C-40D7-BD31-54EF5A2BFB28}"/>
    <dgm:cxn modelId="{B4AC1EB4-E78F-4222-AF54-D8D507D2C0F9}" type="presOf" srcId="{9A4FCCA7-53BA-4492-85E0-DA21DEC0A1DB}" destId="{D16EAA68-CD6D-4FB0-8FF8-1D29B24E5189}" srcOrd="0" destOrd="0" presId="urn:microsoft.com/office/officeart/2005/8/layout/cycle4#1"/>
    <dgm:cxn modelId="{835387C7-7608-46A6-9681-A6B18405875A}" type="presOf" srcId="{DC7720E7-0866-4180-A7DE-010E8DE4D8B9}" destId="{407FB804-9D55-4177-A37E-9F4BA24F77BF}" srcOrd="0" destOrd="0" presId="urn:microsoft.com/office/officeart/2005/8/layout/cycle4#1"/>
    <dgm:cxn modelId="{E4EBFEC7-B574-44C1-9EDE-B759AE886EAE}" type="presOf" srcId="{DAC8FC35-E390-4215-8AB8-D7CE9BABE70D}" destId="{D3E9BF29-6A99-4E82-A29A-98110DA20293}" srcOrd="0" destOrd="0" presId="urn:microsoft.com/office/officeart/2005/8/layout/cycle4#1"/>
    <dgm:cxn modelId="{DF3FD2E4-6D13-402E-9527-FBFDE51351C4}" type="presOf" srcId="{4D454BCD-6A5B-4BB6-B5AA-4A6847451398}" destId="{F4083FB1-9C0A-4F76-8022-161BEAF1DAF5}" srcOrd="0" destOrd="0" presId="urn:microsoft.com/office/officeart/2005/8/layout/cycle4#1"/>
    <dgm:cxn modelId="{3DD0DAE6-6F67-4639-9CCE-6587893A28A3}" type="presOf" srcId="{3E4BF4E6-A046-437A-B85C-F900FB22E62C}" destId="{8BAB6F4E-5D28-426A-B07A-393D60D73A47}" srcOrd="1" destOrd="0" presId="urn:microsoft.com/office/officeart/2005/8/layout/cycle4#1"/>
    <dgm:cxn modelId="{A8C9EAEE-CADA-46AA-B140-680D19938AE7}" srcId="{DC7720E7-0866-4180-A7DE-010E8DE4D8B9}" destId="{4D454BCD-6A5B-4BB6-B5AA-4A6847451398}" srcOrd="1" destOrd="0" parTransId="{0F2D55D4-5B33-425E-B261-D79D944B3FB9}" sibTransId="{8368BFAF-B0A1-4412-9BC8-DB53B692019A}"/>
    <dgm:cxn modelId="{A16B0C69-6781-4CE2-BAAD-4837CC89A964}" type="presParOf" srcId="{407FB804-9D55-4177-A37E-9F4BA24F77BF}" destId="{801A47FC-B08E-497B-A8E5-58B985588263}" srcOrd="0" destOrd="0" presId="urn:microsoft.com/office/officeart/2005/8/layout/cycle4#1"/>
    <dgm:cxn modelId="{19E110CD-8965-44C7-B31C-D0E24CA68424}" type="presParOf" srcId="{801A47FC-B08E-497B-A8E5-58B985588263}" destId="{4C282EB2-0927-4561-87AA-C7A364DAB722}" srcOrd="0" destOrd="0" presId="urn:microsoft.com/office/officeart/2005/8/layout/cycle4#1"/>
    <dgm:cxn modelId="{840C7CC2-79B4-40BA-AB72-40057FE1D5B8}" type="presParOf" srcId="{4C282EB2-0927-4561-87AA-C7A364DAB722}" destId="{FF2DDA06-1EBB-4978-B3AC-47EC60754BE3}" srcOrd="0" destOrd="0" presId="urn:microsoft.com/office/officeart/2005/8/layout/cycle4#1"/>
    <dgm:cxn modelId="{9DDC1D6F-9C92-415B-B539-54FA4C2D5BEA}" type="presParOf" srcId="{4C282EB2-0927-4561-87AA-C7A364DAB722}" destId="{FF5C20C9-2059-42FD-873B-A05F8B1AA66C}" srcOrd="1" destOrd="0" presId="urn:microsoft.com/office/officeart/2005/8/layout/cycle4#1"/>
    <dgm:cxn modelId="{9C5180B7-0141-4714-B478-CE3A847106CE}" type="presParOf" srcId="{801A47FC-B08E-497B-A8E5-58B985588263}" destId="{FFBC9529-5046-4839-B181-62586FF520AF}" srcOrd="1" destOrd="0" presId="urn:microsoft.com/office/officeart/2005/8/layout/cycle4#1"/>
    <dgm:cxn modelId="{E6F0D37D-3821-4736-8A81-826771F66588}" type="presParOf" srcId="{FFBC9529-5046-4839-B181-62586FF520AF}" destId="{51D968EB-5D30-48FD-BB9E-90194F26D468}" srcOrd="0" destOrd="0" presId="urn:microsoft.com/office/officeart/2005/8/layout/cycle4#1"/>
    <dgm:cxn modelId="{4979979B-DBA3-475E-9781-A1D630910AF7}" type="presParOf" srcId="{FFBC9529-5046-4839-B181-62586FF520AF}" destId="{77ACEDBA-5E09-408F-BB07-8BFB9C38E6C5}" srcOrd="1" destOrd="0" presId="urn:microsoft.com/office/officeart/2005/8/layout/cycle4#1"/>
    <dgm:cxn modelId="{79A897C6-188F-4712-8F36-A6F228721871}" type="presParOf" srcId="{801A47FC-B08E-497B-A8E5-58B985588263}" destId="{A108F070-0420-4742-824D-AF3018D7162A}" srcOrd="2" destOrd="0" presId="urn:microsoft.com/office/officeart/2005/8/layout/cycle4#1"/>
    <dgm:cxn modelId="{39C0D54F-61A6-4F7C-B7E3-5D838234D6C2}" type="presParOf" srcId="{A108F070-0420-4742-824D-AF3018D7162A}" destId="{0EEE3876-F869-4AF9-BFE1-8544F9D2E27D}" srcOrd="0" destOrd="0" presId="urn:microsoft.com/office/officeart/2005/8/layout/cycle4#1"/>
    <dgm:cxn modelId="{BB87F92E-7C3F-469B-AF74-EB7442F136CA}" type="presParOf" srcId="{A108F070-0420-4742-824D-AF3018D7162A}" destId="{8BAB6F4E-5D28-426A-B07A-393D60D73A47}" srcOrd="1" destOrd="0" presId="urn:microsoft.com/office/officeart/2005/8/layout/cycle4#1"/>
    <dgm:cxn modelId="{E3E950DC-3D44-4A9B-ABF7-42D797149876}" type="presParOf" srcId="{801A47FC-B08E-497B-A8E5-58B985588263}" destId="{AD5BCD89-FB5E-4E4C-BAAA-8E4590740577}" srcOrd="3" destOrd="0" presId="urn:microsoft.com/office/officeart/2005/8/layout/cycle4#1"/>
    <dgm:cxn modelId="{3FAC16DA-8A40-4819-91AB-F83A63D6B7A6}" type="presParOf" srcId="{AD5BCD89-FB5E-4E4C-BAAA-8E4590740577}" destId="{88C07E1B-0165-4EA9-9F8C-821BD1CD1033}" srcOrd="0" destOrd="0" presId="urn:microsoft.com/office/officeart/2005/8/layout/cycle4#1"/>
    <dgm:cxn modelId="{E0974FC5-7440-452C-BE95-9CE7373BA0DF}" type="presParOf" srcId="{AD5BCD89-FB5E-4E4C-BAAA-8E4590740577}" destId="{14109C22-3A06-46E1-80AC-C5517996DC74}" srcOrd="1" destOrd="0" presId="urn:microsoft.com/office/officeart/2005/8/layout/cycle4#1"/>
    <dgm:cxn modelId="{3C383757-511A-42C1-A308-8849228FB8BC}" type="presParOf" srcId="{801A47FC-B08E-497B-A8E5-58B985588263}" destId="{E46864F9-46F8-487A-86D6-63582F0DAD51}" srcOrd="4" destOrd="0" presId="urn:microsoft.com/office/officeart/2005/8/layout/cycle4#1"/>
    <dgm:cxn modelId="{832B9104-E6B1-4410-A6F6-0C25E1081AEA}" type="presParOf" srcId="{407FB804-9D55-4177-A37E-9F4BA24F77BF}" destId="{F4AC39B0-7FDE-41FC-8A42-BB13A9C59F31}" srcOrd="1" destOrd="0" presId="urn:microsoft.com/office/officeart/2005/8/layout/cycle4#1"/>
    <dgm:cxn modelId="{07B907C4-5BEC-4527-B1A7-8300F2652A6C}" type="presParOf" srcId="{F4AC39B0-7FDE-41FC-8A42-BB13A9C59F31}" destId="{23473BC4-953E-4D8E-853A-32DA00040DCB}" srcOrd="0" destOrd="0" presId="urn:microsoft.com/office/officeart/2005/8/layout/cycle4#1"/>
    <dgm:cxn modelId="{2828443B-27F7-4AE6-B270-B27073326460}" type="presParOf" srcId="{F4AC39B0-7FDE-41FC-8A42-BB13A9C59F31}" destId="{F4083FB1-9C0A-4F76-8022-161BEAF1DAF5}" srcOrd="1" destOrd="0" presId="urn:microsoft.com/office/officeart/2005/8/layout/cycle4#1"/>
    <dgm:cxn modelId="{8C58E5A3-4661-48E3-B786-CFA06D152BE5}" type="presParOf" srcId="{F4AC39B0-7FDE-41FC-8A42-BB13A9C59F31}" destId="{D3E9BF29-6A99-4E82-A29A-98110DA20293}" srcOrd="2" destOrd="0" presId="urn:microsoft.com/office/officeart/2005/8/layout/cycle4#1"/>
    <dgm:cxn modelId="{8EDDE65C-BD3F-410C-BB7B-D720B4E54EDA}" type="presParOf" srcId="{F4AC39B0-7FDE-41FC-8A42-BB13A9C59F31}" destId="{D16EAA68-CD6D-4FB0-8FF8-1D29B24E5189}" srcOrd="3" destOrd="0" presId="urn:microsoft.com/office/officeart/2005/8/layout/cycle4#1"/>
    <dgm:cxn modelId="{879EC094-F7FA-4BEA-B35F-DD729AFAE112}" type="presParOf" srcId="{F4AC39B0-7FDE-41FC-8A42-BB13A9C59F31}" destId="{50E128F0-5B50-44BA-A74A-08AA6BA050D1}" srcOrd="4" destOrd="0" presId="urn:microsoft.com/office/officeart/2005/8/layout/cycle4#1"/>
    <dgm:cxn modelId="{761BDDC3-0178-4DC5-9525-FC4A8ABCA5DC}" type="presParOf" srcId="{407FB804-9D55-4177-A37E-9F4BA24F77BF}" destId="{DF913D87-F031-4848-8998-1EE7E3798E7E}" srcOrd="2" destOrd="0" presId="urn:microsoft.com/office/officeart/2005/8/layout/cycle4#1"/>
    <dgm:cxn modelId="{C022F8D7-4ED1-4A4D-8E89-338AF1103B83}" type="presParOf" srcId="{407FB804-9D55-4177-A37E-9F4BA24F77BF}" destId="{707EF267-5330-417E-8C05-EB7B8BB5B03C}" srcOrd="3" destOrd="0" presId="urn:microsoft.com/office/officeart/2005/8/layout/cycle4#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41CCF2A-6082-42E7-ABC0-4E309D7C1844}">
      <dsp:nvSpPr>
        <dsp:cNvPr id="0" name=""/>
        <dsp:cNvSpPr/>
      </dsp:nvSpPr>
      <dsp:spPr>
        <a:xfrm>
          <a:off x="3978558" y="708879"/>
          <a:ext cx="946228" cy="1008054"/>
        </a:xfrm>
        <a:prstGeom prst="roundRect">
          <a:avLst>
            <a:gd name="adj" fmla="val 10000"/>
          </a:avLst>
        </a:prstGeom>
        <a:solidFill>
          <a:schemeClr val="lt1"/>
        </a:solidFill>
        <a:ln w="25400" cap="flat" cmpd="dbl" algn="ctr">
          <a:solidFill>
            <a:schemeClr val="dk1"/>
          </a:solidFill>
          <a:prstDash val="solid"/>
        </a:ln>
        <a:effectLst>
          <a:innerShdw blurRad="63500" dist="50800">
            <a:prstClr val="black">
              <a:alpha val="50000"/>
            </a:prstClr>
          </a:innerShdw>
        </a:effectLst>
      </dsp:spPr>
      <dsp:style>
        <a:lnRef idx="2">
          <a:schemeClr val="dk1"/>
        </a:lnRef>
        <a:fillRef idx="1">
          <a:schemeClr val="lt1"/>
        </a:fillRef>
        <a:effectRef idx="0">
          <a:schemeClr val="dk1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200" b="1" kern="1200" dirty="0"/>
            <a:t>사정</a:t>
          </a:r>
        </a:p>
      </dsp:txBody>
      <dsp:txXfrm>
        <a:off x="4006272" y="736593"/>
        <a:ext cx="890800" cy="952626"/>
      </dsp:txXfrm>
    </dsp:sp>
    <dsp:sp modelId="{FDC8A778-8E7C-4A82-9A7F-A9E50ABA01A7}">
      <dsp:nvSpPr>
        <dsp:cNvPr id="0" name=""/>
        <dsp:cNvSpPr/>
      </dsp:nvSpPr>
      <dsp:spPr>
        <a:xfrm rot="10796304">
          <a:off x="3600067" y="1197459"/>
          <a:ext cx="378491" cy="31302"/>
        </a:xfrm>
        <a:custGeom>
          <a:avLst/>
          <a:gdLst/>
          <a:ahLst/>
          <a:cxnLst/>
          <a:rect l="0" t="0" r="0" b="0"/>
          <a:pathLst>
            <a:path>
              <a:moveTo>
                <a:pt x="0" y="15651"/>
              </a:moveTo>
              <a:lnTo>
                <a:pt x="378491" y="15651"/>
              </a:lnTo>
            </a:path>
          </a:pathLst>
        </a:custGeom>
        <a:noFill/>
        <a:ln w="25400" cap="flat" cmpd="sng" algn="ctr">
          <a:solidFill>
            <a:schemeClr val="dk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5334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ko-KR" altLang="en-US" sz="1200" b="1" kern="1200"/>
        </a:p>
      </dsp:txBody>
      <dsp:txXfrm rot="10800000">
        <a:off x="3779850" y="1203648"/>
        <a:ext cx="18924" cy="18924"/>
      </dsp:txXfrm>
    </dsp:sp>
    <dsp:sp modelId="{29783442-2BF9-40E9-8B4C-9A1B92B87D52}">
      <dsp:nvSpPr>
        <dsp:cNvPr id="0" name=""/>
        <dsp:cNvSpPr/>
      </dsp:nvSpPr>
      <dsp:spPr>
        <a:xfrm>
          <a:off x="2653839" y="976757"/>
          <a:ext cx="946228" cy="473114"/>
        </a:xfrm>
        <a:prstGeom prst="roundRect">
          <a:avLst>
            <a:gd name="adj" fmla="val 10000"/>
          </a:avLst>
        </a:prstGeom>
        <a:gradFill rotWithShape="1">
          <a:gsLst>
            <a:gs pos="0">
              <a:schemeClr val="accent3">
                <a:tint val="50000"/>
                <a:satMod val="300000"/>
              </a:schemeClr>
            </a:gs>
            <a:gs pos="35000">
              <a:schemeClr val="accent3">
                <a:tint val="37000"/>
                <a:satMod val="300000"/>
              </a:schemeClr>
            </a:gs>
            <a:gs pos="100000">
              <a:schemeClr val="accent3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3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3"/>
        </a:lnRef>
        <a:fillRef idx="2">
          <a:schemeClr val="accent3"/>
        </a:fillRef>
        <a:effectRef idx="1">
          <a:schemeClr val="accent3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200" b="1" kern="1200" dirty="0"/>
            <a:t>클라이언트관점</a:t>
          </a:r>
        </a:p>
      </dsp:txBody>
      <dsp:txXfrm>
        <a:off x="2667696" y="990614"/>
        <a:ext cx="918514" cy="445400"/>
      </dsp:txXfrm>
    </dsp:sp>
    <dsp:sp modelId="{4BBFB361-F3DE-467B-88A0-63B0EF86154B}">
      <dsp:nvSpPr>
        <dsp:cNvPr id="0" name=""/>
        <dsp:cNvSpPr/>
      </dsp:nvSpPr>
      <dsp:spPr>
        <a:xfrm rot="12942401">
          <a:off x="2231537" y="1061642"/>
          <a:ext cx="466113" cy="31302"/>
        </a:xfrm>
        <a:custGeom>
          <a:avLst/>
          <a:gdLst/>
          <a:ahLst/>
          <a:cxnLst/>
          <a:rect l="0" t="0" r="0" b="0"/>
          <a:pathLst>
            <a:path>
              <a:moveTo>
                <a:pt x="0" y="15651"/>
              </a:moveTo>
              <a:lnTo>
                <a:pt x="466113" y="15651"/>
              </a:lnTo>
            </a:path>
          </a:pathLst>
        </a:custGeom>
        <a:noFill/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ko-KR" altLang="en-US" sz="500" b="1" kern="1200"/>
        </a:p>
      </dsp:txBody>
      <dsp:txXfrm rot="10800000">
        <a:off x="2452941" y="1065641"/>
        <a:ext cx="23305" cy="23305"/>
      </dsp:txXfrm>
    </dsp:sp>
    <dsp:sp modelId="{8825262B-3657-4141-9EAB-F21C8C97D2FD}">
      <dsp:nvSpPr>
        <dsp:cNvPr id="0" name=""/>
        <dsp:cNvSpPr/>
      </dsp:nvSpPr>
      <dsp:spPr>
        <a:xfrm>
          <a:off x="1329120" y="704716"/>
          <a:ext cx="946228" cy="473114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000" b="1" kern="1200" dirty="0"/>
            <a:t>사회복지           지식체계</a:t>
          </a:r>
        </a:p>
      </dsp:txBody>
      <dsp:txXfrm>
        <a:off x="1342977" y="718573"/>
        <a:ext cx="918514" cy="445400"/>
      </dsp:txXfrm>
    </dsp:sp>
    <dsp:sp modelId="{BBD604B8-E42A-4E77-AD74-889248F2BABF}">
      <dsp:nvSpPr>
        <dsp:cNvPr id="0" name=""/>
        <dsp:cNvSpPr/>
      </dsp:nvSpPr>
      <dsp:spPr>
        <a:xfrm rot="8657599">
          <a:off x="2231537" y="1333683"/>
          <a:ext cx="466113" cy="31302"/>
        </a:xfrm>
        <a:custGeom>
          <a:avLst/>
          <a:gdLst/>
          <a:ahLst/>
          <a:cxnLst/>
          <a:rect l="0" t="0" r="0" b="0"/>
          <a:pathLst>
            <a:path>
              <a:moveTo>
                <a:pt x="0" y="15651"/>
              </a:moveTo>
              <a:lnTo>
                <a:pt x="466113" y="15651"/>
              </a:lnTo>
            </a:path>
          </a:pathLst>
        </a:custGeom>
        <a:noFill/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ko-KR" altLang="en-US" sz="500" b="1" kern="1200"/>
        </a:p>
      </dsp:txBody>
      <dsp:txXfrm rot="10800000">
        <a:off x="2452941" y="1337681"/>
        <a:ext cx="23305" cy="23305"/>
      </dsp:txXfrm>
    </dsp:sp>
    <dsp:sp modelId="{73E422DA-940F-4450-B0A4-1669076A25BE}">
      <dsp:nvSpPr>
        <dsp:cNvPr id="0" name=""/>
        <dsp:cNvSpPr/>
      </dsp:nvSpPr>
      <dsp:spPr>
        <a:xfrm>
          <a:off x="1329120" y="1248797"/>
          <a:ext cx="946228" cy="473114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000" b="1" kern="1200" dirty="0"/>
            <a:t>사회복지         기술체계</a:t>
          </a:r>
        </a:p>
      </dsp:txBody>
      <dsp:txXfrm>
        <a:off x="1342977" y="1262654"/>
        <a:ext cx="918514" cy="445400"/>
      </dsp:txXfrm>
    </dsp:sp>
    <dsp:sp modelId="{B9CF425B-113D-4C40-B33E-DC0D2EBDF499}">
      <dsp:nvSpPr>
        <dsp:cNvPr id="0" name=""/>
        <dsp:cNvSpPr/>
      </dsp:nvSpPr>
      <dsp:spPr>
        <a:xfrm rot="12970204">
          <a:off x="905447" y="1331348"/>
          <a:ext cx="468854" cy="31302"/>
        </a:xfrm>
        <a:custGeom>
          <a:avLst/>
          <a:gdLst/>
          <a:ahLst/>
          <a:cxnLst/>
          <a:rect l="0" t="0" r="0" b="0"/>
          <a:pathLst>
            <a:path>
              <a:moveTo>
                <a:pt x="0" y="15651"/>
              </a:moveTo>
              <a:lnTo>
                <a:pt x="468854" y="15651"/>
              </a:lnTo>
            </a:path>
          </a:pathLst>
        </a:custGeom>
        <a:noFill/>
        <a:ln w="25400" cap="flat" cmpd="thickThin" algn="ctr">
          <a:solidFill>
            <a:scrgbClr r="0" g="0" b="0"/>
          </a:solidFill>
          <a:prstDash val="solid"/>
          <a:headEnd type="triangle"/>
          <a:tailEnd type="none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5334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ko-KR" altLang="en-US" sz="1200" b="1" kern="1200"/>
        </a:p>
      </dsp:txBody>
      <dsp:txXfrm rot="10800000">
        <a:off x="1128153" y="1335278"/>
        <a:ext cx="23442" cy="23442"/>
      </dsp:txXfrm>
    </dsp:sp>
    <dsp:sp modelId="{6C3B77C8-FD23-4183-A861-8D68B8CF16DB}">
      <dsp:nvSpPr>
        <dsp:cNvPr id="0" name=""/>
        <dsp:cNvSpPr/>
      </dsp:nvSpPr>
      <dsp:spPr>
        <a:xfrm>
          <a:off x="4401" y="678141"/>
          <a:ext cx="946228" cy="1061005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 latinLnBrk="1">
            <a:lnSpc>
              <a:spcPct val="3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200" b="1" kern="1200" dirty="0"/>
            <a:t>정보수집</a:t>
          </a:r>
        </a:p>
      </dsp:txBody>
      <dsp:txXfrm>
        <a:off x="32115" y="705855"/>
        <a:ext cx="890800" cy="1005577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733AE14-9797-49C4-A1A0-B7108E2B000D}">
      <dsp:nvSpPr>
        <dsp:cNvPr id="0" name=""/>
        <dsp:cNvSpPr/>
      </dsp:nvSpPr>
      <dsp:spPr>
        <a:xfrm>
          <a:off x="306387" y="0"/>
          <a:ext cx="1673224" cy="863600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marL="0" lvl="0" indent="0" algn="ctr" defTabSz="57785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300" b="1" kern="1200" dirty="0"/>
            <a:t>클라이언트개인과 환경 정보공유</a:t>
          </a:r>
        </a:p>
      </dsp:txBody>
      <dsp:txXfrm>
        <a:off x="331681" y="25294"/>
        <a:ext cx="1622636" cy="813012"/>
      </dsp:txXfrm>
    </dsp:sp>
    <dsp:sp modelId="{37514CD8-C542-40E3-878D-4FB4B666111D}">
      <dsp:nvSpPr>
        <dsp:cNvPr id="0" name=""/>
        <dsp:cNvSpPr/>
      </dsp:nvSpPr>
      <dsp:spPr>
        <a:xfrm rot="5400000">
          <a:off x="981075" y="885190"/>
          <a:ext cx="323850" cy="388620"/>
        </a:xfrm>
        <a:prstGeom prst="righ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7785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ko-KR" altLang="en-US" sz="1300" b="1" kern="1200"/>
        </a:p>
      </dsp:txBody>
      <dsp:txXfrm rot="-5400000">
        <a:off x="1026415" y="917575"/>
        <a:ext cx="233172" cy="226695"/>
      </dsp:txXfrm>
    </dsp:sp>
    <dsp:sp modelId="{7A4FDDBF-F7A9-4501-AE35-7829FCD2AB7E}">
      <dsp:nvSpPr>
        <dsp:cNvPr id="0" name=""/>
        <dsp:cNvSpPr/>
      </dsp:nvSpPr>
      <dsp:spPr>
        <a:xfrm>
          <a:off x="306387" y="1295400"/>
          <a:ext cx="1673224" cy="863600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marL="0" lvl="0" indent="0" algn="ctr" defTabSz="57785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300" b="1" kern="1200" dirty="0"/>
            <a:t>신뢰</a:t>
          </a:r>
          <a:r>
            <a:rPr lang="en-US" altLang="ko-KR" sz="1300" b="1" kern="1200" dirty="0"/>
            <a:t>/</a:t>
          </a:r>
          <a:r>
            <a:rPr lang="ko-KR" altLang="en-US" sz="1300" b="1" kern="1200" dirty="0"/>
            <a:t>협력관계형성</a:t>
          </a:r>
        </a:p>
      </dsp:txBody>
      <dsp:txXfrm>
        <a:off x="331681" y="1320694"/>
        <a:ext cx="1622636" cy="813012"/>
      </dsp:txXfrm>
    </dsp:sp>
    <dsp:sp modelId="{2EE0EE2F-070E-4ED6-8FC4-3DC9DF611CF3}">
      <dsp:nvSpPr>
        <dsp:cNvPr id="0" name=""/>
        <dsp:cNvSpPr/>
      </dsp:nvSpPr>
      <dsp:spPr>
        <a:xfrm rot="5400000">
          <a:off x="981075" y="2180590"/>
          <a:ext cx="323850" cy="388620"/>
        </a:xfrm>
        <a:prstGeom prst="righ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7785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ko-KR" altLang="en-US" sz="1300" b="1" kern="1200"/>
        </a:p>
      </dsp:txBody>
      <dsp:txXfrm rot="-5400000">
        <a:off x="1026415" y="2212975"/>
        <a:ext cx="233172" cy="226695"/>
      </dsp:txXfrm>
    </dsp:sp>
    <dsp:sp modelId="{60576DFD-33AF-4729-B5C6-F9E2CF4ECE1E}">
      <dsp:nvSpPr>
        <dsp:cNvPr id="0" name=""/>
        <dsp:cNvSpPr/>
      </dsp:nvSpPr>
      <dsp:spPr>
        <a:xfrm>
          <a:off x="306387" y="2590800"/>
          <a:ext cx="1673224" cy="863600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marL="0" lvl="0" indent="0" algn="ctr" defTabSz="57785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300" b="1" kern="1200" dirty="0"/>
            <a:t>클라이언트 중심의 문제해결가능성확보</a:t>
          </a:r>
        </a:p>
      </dsp:txBody>
      <dsp:txXfrm>
        <a:off x="331681" y="2616094"/>
        <a:ext cx="1622636" cy="813012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96F9942-CE9D-4F4D-A6DF-325B405DEB86}">
      <dsp:nvSpPr>
        <dsp:cNvPr id="0" name=""/>
        <dsp:cNvSpPr/>
      </dsp:nvSpPr>
      <dsp:spPr>
        <a:xfrm>
          <a:off x="4018" y="169086"/>
          <a:ext cx="1494829" cy="597931"/>
        </a:xfrm>
        <a:prstGeom prst="chevr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009" tIns="24003" rIns="24003" bIns="24003" numCol="1" spcCol="1270" anchor="ctr" anchorCtr="0">
          <a:noAutofit/>
        </a:bodyPr>
        <a:lstStyle/>
        <a:p>
          <a:pPr marL="0" lvl="0" indent="0" algn="ctr" defTabSz="800100" latinLnBrk="1">
            <a:lnSpc>
              <a:spcPct val="3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800" kern="1200" dirty="0"/>
            <a:t>초기</a:t>
          </a:r>
          <a:endParaRPr lang="en-US" altLang="ko-KR" sz="1800" kern="1200" dirty="0"/>
        </a:p>
        <a:p>
          <a:pPr marL="0" lvl="0" indent="0" algn="ctr" defTabSz="800100" latinLnBrk="1">
            <a:lnSpc>
              <a:spcPct val="3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800" kern="1200" dirty="0"/>
            <a:t>면접</a:t>
          </a:r>
        </a:p>
      </dsp:txBody>
      <dsp:txXfrm>
        <a:off x="302984" y="169086"/>
        <a:ext cx="896898" cy="597931"/>
      </dsp:txXfrm>
    </dsp:sp>
    <dsp:sp modelId="{5849F0CF-3EAC-4397-BA31-10A5BC3D8F89}">
      <dsp:nvSpPr>
        <dsp:cNvPr id="0" name=""/>
        <dsp:cNvSpPr/>
      </dsp:nvSpPr>
      <dsp:spPr>
        <a:xfrm>
          <a:off x="1349365" y="169086"/>
          <a:ext cx="1494829" cy="597931"/>
        </a:xfrm>
        <a:prstGeom prst="chevr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009" tIns="24003" rIns="24003" bIns="24003" numCol="1" spcCol="1270" anchor="ctr" anchorCtr="0">
          <a:noAutofit/>
        </a:bodyPr>
        <a:lstStyle/>
        <a:p>
          <a:pPr marL="0" lvl="0" indent="0" algn="ctr" defTabSz="800100" latinLnBrk="1">
            <a:lnSpc>
              <a:spcPct val="3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800" kern="1200" dirty="0"/>
            <a:t>사정</a:t>
          </a:r>
        </a:p>
      </dsp:txBody>
      <dsp:txXfrm>
        <a:off x="1648331" y="169086"/>
        <a:ext cx="896898" cy="597931"/>
      </dsp:txXfrm>
    </dsp:sp>
    <dsp:sp modelId="{634EF613-D124-4067-89F4-26267ECB39BC}">
      <dsp:nvSpPr>
        <dsp:cNvPr id="0" name=""/>
        <dsp:cNvSpPr/>
      </dsp:nvSpPr>
      <dsp:spPr>
        <a:xfrm>
          <a:off x="2694711" y="169086"/>
          <a:ext cx="1494829" cy="597931"/>
        </a:xfrm>
        <a:prstGeom prst="chevr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009" tIns="24003" rIns="24003" bIns="24003" numCol="1" spcCol="1270" anchor="ctr" anchorCtr="0">
          <a:noAutofit/>
        </a:bodyPr>
        <a:lstStyle/>
        <a:p>
          <a:pPr marL="0" lvl="0" indent="0" algn="ctr" defTabSz="800100" latinLnBrk="1">
            <a:lnSpc>
              <a:spcPct val="3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800" kern="1200" dirty="0"/>
            <a:t>목표</a:t>
          </a:r>
          <a:endParaRPr lang="en-US" altLang="ko-KR" sz="1800" kern="1200" dirty="0"/>
        </a:p>
        <a:p>
          <a:pPr marL="0" lvl="0" indent="0" algn="ctr" defTabSz="800100" latinLnBrk="1">
            <a:lnSpc>
              <a:spcPct val="3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800" kern="1200" dirty="0"/>
            <a:t>수립</a:t>
          </a:r>
        </a:p>
      </dsp:txBody>
      <dsp:txXfrm>
        <a:off x="2993677" y="169086"/>
        <a:ext cx="896898" cy="597931"/>
      </dsp:txXfrm>
    </dsp:sp>
    <dsp:sp modelId="{199D0EEA-3A28-4651-9790-406383B1B766}">
      <dsp:nvSpPr>
        <dsp:cNvPr id="0" name=""/>
        <dsp:cNvSpPr/>
      </dsp:nvSpPr>
      <dsp:spPr>
        <a:xfrm>
          <a:off x="4040058" y="169086"/>
          <a:ext cx="1494829" cy="597931"/>
        </a:xfrm>
        <a:prstGeom prst="chevron">
          <a:avLst/>
        </a:prstGeom>
        <a:solidFill>
          <a:schemeClr val="accent1">
            <a:lumMod val="75000"/>
          </a:schemeClr>
        </a:solidFill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009" tIns="24003" rIns="24003" bIns="24003" numCol="1" spcCol="1270" anchor="ctr" anchorCtr="0">
          <a:noAutofit/>
        </a:bodyPr>
        <a:lstStyle/>
        <a:p>
          <a:pPr marL="0" lvl="0" indent="0" algn="ctr" defTabSz="800100" latinLnBrk="1">
            <a:lnSpc>
              <a:spcPct val="3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ko-KR" sz="1800" b="1" kern="1200" dirty="0">
              <a:solidFill>
                <a:schemeClr val="bg1"/>
              </a:solidFill>
            </a:rPr>
            <a:t>ISP</a:t>
          </a:r>
          <a:r>
            <a:rPr lang="ko-KR" altLang="en-US" sz="1800" b="1" kern="1200" dirty="0">
              <a:solidFill>
                <a:schemeClr val="bg1"/>
              </a:solidFill>
            </a:rPr>
            <a:t>수립</a:t>
          </a:r>
        </a:p>
      </dsp:txBody>
      <dsp:txXfrm>
        <a:off x="4339024" y="169086"/>
        <a:ext cx="896898" cy="597931"/>
      </dsp:txXfrm>
    </dsp:sp>
    <dsp:sp modelId="{981CAEF9-A589-4F47-930B-AF07AA242F9D}">
      <dsp:nvSpPr>
        <dsp:cNvPr id="0" name=""/>
        <dsp:cNvSpPr/>
      </dsp:nvSpPr>
      <dsp:spPr>
        <a:xfrm>
          <a:off x="5385405" y="169086"/>
          <a:ext cx="1494829" cy="597931"/>
        </a:xfrm>
        <a:prstGeom prst="chevr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009" tIns="24003" rIns="24003" bIns="24003" numCol="1" spcCol="1270" anchor="ctr" anchorCtr="0">
          <a:noAutofit/>
        </a:bodyPr>
        <a:lstStyle/>
        <a:p>
          <a:pPr marL="0" lvl="0" indent="0" algn="ctr" defTabSz="800100" latinLnBrk="1">
            <a:lnSpc>
              <a:spcPct val="3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800" kern="1200" dirty="0"/>
            <a:t>수행</a:t>
          </a:r>
        </a:p>
      </dsp:txBody>
      <dsp:txXfrm>
        <a:off x="5684371" y="169086"/>
        <a:ext cx="896898" cy="597931"/>
      </dsp:txXfrm>
    </dsp:sp>
    <dsp:sp modelId="{07A8913E-4C67-4064-9D04-B4DAD7A58E88}">
      <dsp:nvSpPr>
        <dsp:cNvPr id="0" name=""/>
        <dsp:cNvSpPr/>
      </dsp:nvSpPr>
      <dsp:spPr>
        <a:xfrm>
          <a:off x="6730751" y="169086"/>
          <a:ext cx="1494829" cy="597931"/>
        </a:xfrm>
        <a:prstGeom prst="chevr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009" tIns="24003" rIns="24003" bIns="24003" numCol="1" spcCol="1270" anchor="ctr" anchorCtr="0">
          <a:noAutofit/>
        </a:bodyPr>
        <a:lstStyle/>
        <a:p>
          <a:pPr marL="0" lvl="0" indent="0" algn="ctr" defTabSz="800100" latinLnBrk="1">
            <a:lnSpc>
              <a:spcPct val="3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800" kern="1200" dirty="0"/>
            <a:t>평가</a:t>
          </a:r>
        </a:p>
      </dsp:txBody>
      <dsp:txXfrm>
        <a:off x="7029717" y="169086"/>
        <a:ext cx="896898" cy="597931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D0B9BBC-1D2C-483C-BFAC-00F45F7D085B}">
      <dsp:nvSpPr>
        <dsp:cNvPr id="0" name=""/>
        <dsp:cNvSpPr/>
      </dsp:nvSpPr>
      <dsp:spPr>
        <a:xfrm>
          <a:off x="4113" y="414017"/>
          <a:ext cx="1530310" cy="612124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008" tIns="21336" rIns="21336" bIns="21336" numCol="1" spcCol="1270" anchor="ctr" anchorCtr="0">
          <a:noAutofit/>
        </a:bodyPr>
        <a:lstStyle/>
        <a:p>
          <a:pPr marL="0" lvl="0" indent="0" algn="ctr" defTabSz="711200" latinLnBrk="1">
            <a:lnSpc>
              <a:spcPct val="7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600" b="1" kern="1200" dirty="0"/>
            <a:t>사정 내용 숙고</a:t>
          </a:r>
        </a:p>
      </dsp:txBody>
      <dsp:txXfrm>
        <a:off x="310175" y="414017"/>
        <a:ext cx="918186" cy="612124"/>
      </dsp:txXfrm>
    </dsp:sp>
    <dsp:sp modelId="{ADA0A2D3-8C54-4DD4-9AB3-ADF4185D347E}">
      <dsp:nvSpPr>
        <dsp:cNvPr id="0" name=""/>
        <dsp:cNvSpPr/>
      </dsp:nvSpPr>
      <dsp:spPr>
        <a:xfrm>
          <a:off x="1381393" y="414017"/>
          <a:ext cx="1530310" cy="612124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008" tIns="21336" rIns="21336" bIns="21336" numCol="1" spcCol="1270" anchor="ctr" anchorCtr="0">
          <a:noAutofit/>
        </a:bodyPr>
        <a:lstStyle/>
        <a:p>
          <a:pPr marL="0" lvl="0" indent="0" algn="ctr" defTabSz="711200" latinLnBrk="1">
            <a:lnSpc>
              <a:spcPct val="7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600" b="1" kern="1200" dirty="0" err="1"/>
            <a:t>우선순위정하기</a:t>
          </a:r>
          <a:endParaRPr lang="ko-KR" altLang="en-US" sz="1600" b="1" kern="1200" dirty="0"/>
        </a:p>
      </dsp:txBody>
      <dsp:txXfrm>
        <a:off x="1687455" y="414017"/>
        <a:ext cx="918186" cy="612124"/>
      </dsp:txXfrm>
    </dsp:sp>
    <dsp:sp modelId="{E07A62B3-D87E-4ED6-A370-B8A705F3B7E5}">
      <dsp:nvSpPr>
        <dsp:cNvPr id="0" name=""/>
        <dsp:cNvSpPr/>
      </dsp:nvSpPr>
      <dsp:spPr>
        <a:xfrm>
          <a:off x="2758672" y="414017"/>
          <a:ext cx="1530310" cy="612124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008" tIns="21336" rIns="21336" bIns="21336" numCol="1" spcCol="1270" anchor="ctr" anchorCtr="0">
          <a:noAutofit/>
        </a:bodyPr>
        <a:lstStyle/>
        <a:p>
          <a:pPr marL="0" lvl="0" indent="0" algn="ctr" defTabSz="711200" latinLnBrk="1">
            <a:lnSpc>
              <a:spcPct val="7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600" b="1" kern="1200" dirty="0"/>
            <a:t>변화목표수립</a:t>
          </a:r>
        </a:p>
      </dsp:txBody>
      <dsp:txXfrm>
        <a:off x="3064734" y="414017"/>
        <a:ext cx="918186" cy="612124"/>
      </dsp:txXfrm>
    </dsp:sp>
    <dsp:sp modelId="{5E385EB4-8D69-42FB-88F9-69982E89FF6A}">
      <dsp:nvSpPr>
        <dsp:cNvPr id="0" name=""/>
        <dsp:cNvSpPr/>
      </dsp:nvSpPr>
      <dsp:spPr>
        <a:xfrm>
          <a:off x="4135952" y="414017"/>
          <a:ext cx="1530310" cy="612124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008" tIns="21336" rIns="21336" bIns="21336" numCol="1" spcCol="1270" anchor="ctr" anchorCtr="0">
          <a:noAutofit/>
        </a:bodyPr>
        <a:lstStyle/>
        <a:p>
          <a:pPr marL="0" lvl="0" indent="0" algn="ctr" defTabSz="711200" latinLnBrk="1">
            <a:lnSpc>
              <a:spcPct val="7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600" b="1" kern="1200" dirty="0"/>
            <a:t>계획수행자 선정</a:t>
          </a:r>
        </a:p>
      </dsp:txBody>
      <dsp:txXfrm>
        <a:off x="4442014" y="414017"/>
        <a:ext cx="918186" cy="612124"/>
      </dsp:txXfrm>
    </dsp:sp>
    <dsp:sp modelId="{44B1D5B8-A39C-43BE-80E5-78A959C915E4}">
      <dsp:nvSpPr>
        <dsp:cNvPr id="0" name=""/>
        <dsp:cNvSpPr/>
      </dsp:nvSpPr>
      <dsp:spPr>
        <a:xfrm>
          <a:off x="5513232" y="414017"/>
          <a:ext cx="1530310" cy="612124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008" tIns="21336" rIns="21336" bIns="21336" numCol="1" spcCol="1270" anchor="ctr" anchorCtr="0">
          <a:noAutofit/>
        </a:bodyPr>
        <a:lstStyle/>
        <a:p>
          <a:pPr marL="0" lvl="0" indent="0" algn="ctr" defTabSz="711200" latinLnBrk="1">
            <a:lnSpc>
              <a:spcPct val="7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600" b="1" kern="1200" dirty="0"/>
            <a:t>시간계획수립</a:t>
          </a:r>
        </a:p>
      </dsp:txBody>
      <dsp:txXfrm>
        <a:off x="5819294" y="414017"/>
        <a:ext cx="918186" cy="612124"/>
      </dsp:txXfrm>
    </dsp:sp>
    <dsp:sp modelId="{7C861537-17A3-4A00-A5EA-19C807C408E5}">
      <dsp:nvSpPr>
        <dsp:cNvPr id="0" name=""/>
        <dsp:cNvSpPr/>
      </dsp:nvSpPr>
      <dsp:spPr>
        <a:xfrm>
          <a:off x="6890511" y="414017"/>
          <a:ext cx="1530310" cy="612124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008" tIns="21336" rIns="21336" bIns="21336" numCol="1" spcCol="1270" anchor="ctr" anchorCtr="0">
          <a:noAutofit/>
        </a:bodyPr>
        <a:lstStyle/>
        <a:p>
          <a:pPr marL="0" lvl="0" indent="0" algn="ctr" defTabSz="711200" latinLnBrk="1">
            <a:lnSpc>
              <a:spcPct val="7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600" b="1" kern="1200" dirty="0"/>
            <a:t>계약</a:t>
          </a:r>
        </a:p>
      </dsp:txBody>
      <dsp:txXfrm>
        <a:off x="7196573" y="414017"/>
        <a:ext cx="918186" cy="612124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FC649A3-D794-460C-9A91-93455F842B52}">
      <dsp:nvSpPr>
        <dsp:cNvPr id="0" name=""/>
        <dsp:cNvSpPr/>
      </dsp:nvSpPr>
      <dsp:spPr>
        <a:xfrm>
          <a:off x="0" y="292268"/>
          <a:ext cx="4439816" cy="428400"/>
        </a:xfrm>
        <a:prstGeom prst="rect">
          <a:avLst/>
        </a:prstGeom>
        <a:solidFill>
          <a:schemeClr val="dk2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2E6FD8E-EAA7-44EF-A47B-25260F8794EC}">
      <dsp:nvSpPr>
        <dsp:cNvPr id="0" name=""/>
        <dsp:cNvSpPr/>
      </dsp:nvSpPr>
      <dsp:spPr>
        <a:xfrm>
          <a:off x="221990" y="41348"/>
          <a:ext cx="3107871" cy="50184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7470" tIns="0" rIns="117470" bIns="0" numCol="1" spcCol="1270" anchor="ctr" anchorCtr="0">
          <a:noAutofit/>
        </a:bodyPr>
        <a:lstStyle/>
        <a:p>
          <a:pPr marL="0" lvl="0" indent="0" algn="l" defTabSz="75565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700" kern="1200" dirty="0"/>
            <a:t>장기목표</a:t>
          </a:r>
        </a:p>
      </dsp:txBody>
      <dsp:txXfrm>
        <a:off x="246488" y="65846"/>
        <a:ext cx="3058875" cy="452844"/>
      </dsp:txXfrm>
    </dsp:sp>
    <dsp:sp modelId="{0AF0254F-6721-4E20-B9C5-34AA35A49A5E}">
      <dsp:nvSpPr>
        <dsp:cNvPr id="0" name=""/>
        <dsp:cNvSpPr/>
      </dsp:nvSpPr>
      <dsp:spPr>
        <a:xfrm>
          <a:off x="0" y="1063388"/>
          <a:ext cx="4439816" cy="428400"/>
        </a:xfrm>
        <a:prstGeom prst="rect">
          <a:avLst/>
        </a:prstGeom>
        <a:solidFill>
          <a:schemeClr val="dk2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0D6CB72-EBB3-4543-A13C-6EF8BF171831}">
      <dsp:nvSpPr>
        <dsp:cNvPr id="0" name=""/>
        <dsp:cNvSpPr/>
      </dsp:nvSpPr>
      <dsp:spPr>
        <a:xfrm>
          <a:off x="221990" y="812468"/>
          <a:ext cx="3107871" cy="50184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7470" tIns="0" rIns="117470" bIns="0" numCol="1" spcCol="1270" anchor="ctr" anchorCtr="0">
          <a:noAutofit/>
        </a:bodyPr>
        <a:lstStyle/>
        <a:p>
          <a:pPr marL="0" lvl="0" indent="0" algn="l" defTabSz="75565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700" kern="1200" dirty="0"/>
            <a:t>단기목표</a:t>
          </a:r>
        </a:p>
      </dsp:txBody>
      <dsp:txXfrm>
        <a:off x="246488" y="836966"/>
        <a:ext cx="3058875" cy="452844"/>
      </dsp:txXfrm>
    </dsp:sp>
    <dsp:sp modelId="{E9DD17CE-FC8E-4E2F-86D1-54C71361477A}">
      <dsp:nvSpPr>
        <dsp:cNvPr id="0" name=""/>
        <dsp:cNvSpPr/>
      </dsp:nvSpPr>
      <dsp:spPr>
        <a:xfrm>
          <a:off x="0" y="1834508"/>
          <a:ext cx="4439816" cy="428400"/>
        </a:xfrm>
        <a:prstGeom prst="rect">
          <a:avLst/>
        </a:prstGeom>
        <a:solidFill>
          <a:schemeClr val="dk2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3B437B0-D84E-4947-8A4D-76EBBC8FE191}">
      <dsp:nvSpPr>
        <dsp:cNvPr id="0" name=""/>
        <dsp:cNvSpPr/>
      </dsp:nvSpPr>
      <dsp:spPr>
        <a:xfrm>
          <a:off x="221990" y="1583587"/>
          <a:ext cx="3107871" cy="50184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7470" tIns="0" rIns="117470" bIns="0" numCol="1" spcCol="1270" anchor="ctr" anchorCtr="0">
          <a:noAutofit/>
        </a:bodyPr>
        <a:lstStyle/>
        <a:p>
          <a:pPr marL="0" lvl="0" indent="0" algn="l" defTabSz="75565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700" kern="1200" dirty="0"/>
            <a:t>목표에 따른 구체적인 과업</a:t>
          </a:r>
        </a:p>
      </dsp:txBody>
      <dsp:txXfrm>
        <a:off x="246488" y="1608085"/>
        <a:ext cx="3058875" cy="452844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EEE3876-F869-4AF9-BFE1-8544F9D2E27D}">
      <dsp:nvSpPr>
        <dsp:cNvPr id="0" name=""/>
        <dsp:cNvSpPr/>
      </dsp:nvSpPr>
      <dsp:spPr>
        <a:xfrm>
          <a:off x="2729472" y="1713790"/>
          <a:ext cx="1632069" cy="806489"/>
        </a:xfrm>
        <a:prstGeom prst="roundRect">
          <a:avLst>
            <a:gd name="adj" fmla="val 10000"/>
          </a:avLst>
        </a:prstGeom>
        <a:solidFill>
          <a:schemeClr val="dk2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t" anchorCtr="0">
          <a:noAutofit/>
        </a:bodyPr>
        <a:lstStyle/>
        <a:p>
          <a:pPr marL="114300" lvl="1" indent="-114300" algn="r" defTabSz="5334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ko-KR" altLang="en-US" sz="1200" kern="1200" dirty="0" err="1"/>
            <a:t>관계자원</a:t>
          </a:r>
          <a:endParaRPr lang="ko-KR" altLang="en-US" sz="1200" kern="1200" dirty="0"/>
        </a:p>
      </dsp:txBody>
      <dsp:txXfrm>
        <a:off x="3236808" y="1933128"/>
        <a:ext cx="1107016" cy="569435"/>
      </dsp:txXfrm>
    </dsp:sp>
    <dsp:sp modelId="{88C07E1B-0165-4EA9-9F8C-821BD1CD1033}">
      <dsp:nvSpPr>
        <dsp:cNvPr id="0" name=""/>
        <dsp:cNvSpPr/>
      </dsp:nvSpPr>
      <dsp:spPr>
        <a:xfrm>
          <a:off x="353206" y="1713790"/>
          <a:ext cx="1794071" cy="806489"/>
        </a:xfrm>
        <a:prstGeom prst="roundRect">
          <a:avLst>
            <a:gd name="adj" fmla="val 10000"/>
          </a:avLst>
        </a:prstGeom>
        <a:solidFill>
          <a:schemeClr val="dk2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t" anchorCtr="0">
          <a:noAutofit/>
        </a:bodyPr>
        <a:lstStyle/>
        <a:p>
          <a:pPr marL="114300" lvl="1" indent="-114300" algn="l" defTabSz="5334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ko-KR" altLang="en-US" sz="1200" kern="1200" dirty="0"/>
            <a:t>도구적  자원</a:t>
          </a:r>
        </a:p>
      </dsp:txBody>
      <dsp:txXfrm>
        <a:off x="370922" y="1933128"/>
        <a:ext cx="1220417" cy="569435"/>
      </dsp:txXfrm>
    </dsp:sp>
    <dsp:sp modelId="{51D968EB-5D30-48FD-BB9E-90194F26D468}">
      <dsp:nvSpPr>
        <dsp:cNvPr id="0" name=""/>
        <dsp:cNvSpPr/>
      </dsp:nvSpPr>
      <dsp:spPr>
        <a:xfrm>
          <a:off x="2729465" y="15379"/>
          <a:ext cx="1695079" cy="806489"/>
        </a:xfrm>
        <a:prstGeom prst="roundRect">
          <a:avLst>
            <a:gd name="adj" fmla="val 10000"/>
          </a:avLst>
        </a:prstGeom>
        <a:solidFill>
          <a:schemeClr val="dk2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t" anchorCtr="0">
          <a:noAutofit/>
        </a:bodyPr>
        <a:lstStyle/>
        <a:p>
          <a:pPr marL="114300" lvl="1" indent="-114300" algn="l" defTabSz="5334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ko-KR" altLang="en-US" sz="1200" kern="1200" dirty="0" err="1"/>
            <a:t>비제도적자원</a:t>
          </a:r>
          <a:endParaRPr lang="ko-KR" altLang="en-US" sz="1200" kern="1200" dirty="0"/>
        </a:p>
      </dsp:txBody>
      <dsp:txXfrm>
        <a:off x="3255705" y="33095"/>
        <a:ext cx="1151123" cy="569435"/>
      </dsp:txXfrm>
    </dsp:sp>
    <dsp:sp modelId="{FF2DDA06-1EBB-4978-B3AC-47EC60754BE3}">
      <dsp:nvSpPr>
        <dsp:cNvPr id="0" name=""/>
        <dsp:cNvSpPr/>
      </dsp:nvSpPr>
      <dsp:spPr>
        <a:xfrm>
          <a:off x="368949" y="15379"/>
          <a:ext cx="1762559" cy="806489"/>
        </a:xfrm>
        <a:prstGeom prst="roundRect">
          <a:avLst>
            <a:gd name="adj" fmla="val 10000"/>
          </a:avLst>
        </a:prstGeom>
        <a:solidFill>
          <a:schemeClr val="dk2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t" anchorCtr="0">
          <a:noAutofit/>
        </a:bodyPr>
        <a:lstStyle/>
        <a:p>
          <a:pPr marL="114300" lvl="1" indent="-114300" algn="l" defTabSz="5334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ko-KR" altLang="en-US" sz="1200" kern="1200" dirty="0"/>
            <a:t>사회</a:t>
          </a:r>
          <a:r>
            <a:rPr lang="en-US" altLang="ko-KR" sz="1200" kern="1200" dirty="0"/>
            <a:t>, </a:t>
          </a:r>
          <a:r>
            <a:rPr lang="ko-KR" altLang="en-US" sz="1200" kern="1200" dirty="0"/>
            <a:t>제도적 자원</a:t>
          </a:r>
        </a:p>
      </dsp:txBody>
      <dsp:txXfrm>
        <a:off x="386665" y="33095"/>
        <a:ext cx="1198359" cy="569435"/>
      </dsp:txXfrm>
    </dsp:sp>
    <dsp:sp modelId="{23473BC4-953E-4D8E-853A-32DA00040DCB}">
      <dsp:nvSpPr>
        <dsp:cNvPr id="0" name=""/>
        <dsp:cNvSpPr/>
      </dsp:nvSpPr>
      <dsp:spPr>
        <a:xfrm>
          <a:off x="1268694" y="143655"/>
          <a:ext cx="1091281" cy="1091281"/>
        </a:xfrm>
        <a:prstGeom prst="pieWedg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344" tIns="85344" rIns="85344" bIns="85344" numCol="1" spcCol="1270" anchor="ctr" anchorCtr="0">
          <a:noAutofit/>
        </a:bodyPr>
        <a:lstStyle/>
        <a:p>
          <a:pPr marL="0" lvl="0" indent="0" algn="ctr" defTabSz="5334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200" kern="1200" dirty="0"/>
            <a:t>공식   자원</a:t>
          </a:r>
        </a:p>
      </dsp:txBody>
      <dsp:txXfrm>
        <a:off x="1588323" y="463284"/>
        <a:ext cx="771652" cy="771652"/>
      </dsp:txXfrm>
    </dsp:sp>
    <dsp:sp modelId="{F4083FB1-9C0A-4F76-8022-161BEAF1DAF5}">
      <dsp:nvSpPr>
        <dsp:cNvPr id="0" name=""/>
        <dsp:cNvSpPr/>
      </dsp:nvSpPr>
      <dsp:spPr>
        <a:xfrm rot="5400000">
          <a:off x="2410381" y="143655"/>
          <a:ext cx="1091281" cy="1091281"/>
        </a:xfrm>
        <a:prstGeom prst="pieWedge">
          <a:avLst/>
        </a:prstGeom>
        <a:solidFill>
          <a:schemeClr val="accent5">
            <a:lumMod val="60000"/>
            <a:lumOff val="40000"/>
          </a:schemeClr>
        </a:solidFill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344" tIns="85344" rIns="85344" bIns="85344" numCol="1" spcCol="1270" anchor="ctr" anchorCtr="0">
          <a:noAutofit/>
        </a:bodyPr>
        <a:lstStyle/>
        <a:p>
          <a:pPr marL="0" lvl="0" indent="0" algn="ctr" defTabSz="5334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200" kern="1200" dirty="0"/>
            <a:t>비공식 자원</a:t>
          </a:r>
        </a:p>
      </dsp:txBody>
      <dsp:txXfrm rot="-5400000">
        <a:off x="2410381" y="463284"/>
        <a:ext cx="771652" cy="771652"/>
      </dsp:txXfrm>
    </dsp:sp>
    <dsp:sp modelId="{D3E9BF29-6A99-4E82-A29A-98110DA20293}">
      <dsp:nvSpPr>
        <dsp:cNvPr id="0" name=""/>
        <dsp:cNvSpPr/>
      </dsp:nvSpPr>
      <dsp:spPr>
        <a:xfrm rot="10800000">
          <a:off x="2410381" y="1285342"/>
          <a:ext cx="1091281" cy="1091281"/>
        </a:xfrm>
        <a:prstGeom prst="pieWedge">
          <a:avLst/>
        </a:prstGeom>
        <a:solidFill>
          <a:schemeClr val="accent6">
            <a:lumMod val="60000"/>
            <a:lumOff val="40000"/>
          </a:schemeClr>
        </a:solidFill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344" tIns="85344" rIns="85344" bIns="85344" numCol="1" spcCol="1270" anchor="ctr" anchorCtr="0">
          <a:noAutofit/>
        </a:bodyPr>
        <a:lstStyle/>
        <a:p>
          <a:pPr marL="0" lvl="0" indent="0" algn="ctr" defTabSz="5334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200" kern="1200" dirty="0"/>
            <a:t>인적   자원</a:t>
          </a:r>
        </a:p>
      </dsp:txBody>
      <dsp:txXfrm rot="10800000">
        <a:off x="2410381" y="1285342"/>
        <a:ext cx="771652" cy="771652"/>
      </dsp:txXfrm>
    </dsp:sp>
    <dsp:sp modelId="{D16EAA68-CD6D-4FB0-8FF8-1D29B24E5189}">
      <dsp:nvSpPr>
        <dsp:cNvPr id="0" name=""/>
        <dsp:cNvSpPr/>
      </dsp:nvSpPr>
      <dsp:spPr>
        <a:xfrm rot="16200000">
          <a:off x="1268694" y="1285342"/>
          <a:ext cx="1091281" cy="1091281"/>
        </a:xfrm>
        <a:prstGeom prst="pieWedg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344" tIns="85344" rIns="85344" bIns="85344" numCol="1" spcCol="1270" anchor="ctr" anchorCtr="0">
          <a:noAutofit/>
        </a:bodyPr>
        <a:lstStyle/>
        <a:p>
          <a:pPr marL="0" lvl="0" indent="0" algn="ctr" defTabSz="5334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200" kern="1200" dirty="0"/>
            <a:t>물적   자원</a:t>
          </a:r>
        </a:p>
      </dsp:txBody>
      <dsp:txXfrm rot="5400000">
        <a:off x="1588323" y="1285342"/>
        <a:ext cx="771652" cy="771652"/>
      </dsp:txXfrm>
    </dsp:sp>
    <dsp:sp modelId="{DF913D87-F031-4848-8998-1EE7E3798E7E}">
      <dsp:nvSpPr>
        <dsp:cNvPr id="0" name=""/>
        <dsp:cNvSpPr/>
      </dsp:nvSpPr>
      <dsp:spPr>
        <a:xfrm>
          <a:off x="2196787" y="1033314"/>
          <a:ext cx="376781" cy="327636"/>
        </a:xfrm>
        <a:prstGeom prst="circularArrow">
          <a:avLst/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07EF267-5330-417E-8C05-EB7B8BB5B03C}">
      <dsp:nvSpPr>
        <dsp:cNvPr id="0" name=""/>
        <dsp:cNvSpPr/>
      </dsp:nvSpPr>
      <dsp:spPr>
        <a:xfrm rot="10800000">
          <a:off x="2196787" y="1159328"/>
          <a:ext cx="376781" cy="327636"/>
        </a:xfrm>
        <a:prstGeom prst="circularArrow">
          <a:avLst/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rocess2">
  <dgm:title val=""/>
  <dgm:desc val=""/>
  <dgm:catLst>
    <dgm:cat type="process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resizeHandles val="exact"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h" for="ch" ptType="node" refType="h"/>
      <dgm:constr type="h" for="ch" ptType="sibTrans" refType="h" refFor="ch" refPtType="node" fact="0.5"/>
      <dgm:constr type="w" for="ch" ptType="node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choose name="Name0">
          <dgm:if name="Name1" axis="root des" ptType="all node" func="maxDepth" op="gt" val="1">
            <dgm:alg type="tx">
              <dgm:param type="parTxLTRAlign" val="l"/>
              <dgm:param type="parTxRTLAlign" val="r"/>
              <dgm:param type="txAnchorVertCh" val="mid"/>
            </dgm:alg>
          </dgm:if>
          <dgm:else name="Name2">
            <dgm:alg type="tx"/>
          </dgm:else>
        </dgm:choose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w" refType="h" fact="1.8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w" val="NaN" fact="4" max="NaN"/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w" refType="h" fact="0.9"/>
            <dgm:constr type="connDist"/>
            <dgm:constr type="wArH" refType="w" fact="0.5"/>
            <dgm:constr type="hArH" refType="w"/>
            <dgm:constr type="stemThick" refType="w" fact="0.6"/>
            <dgm:constr type="begPad" refType="connDist" fact="0.125"/>
            <dgm:constr type="endPad" refType="connDist" fact="0.125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cycle4#1">
  <dgm:title val=""/>
  <dgm:desc val=""/>
  <dgm:catLst>
    <dgm:cat type="relationship" pri="26000"/>
    <dgm:cat type="cycle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cycleMatrixDiagram">
    <dgm:varLst>
      <dgm:chMax val="1"/>
      <dgm:dir/>
      <dgm:animLvl val="lvl"/>
      <dgm:resizeHandles val="exact"/>
    </dgm:varLst>
    <dgm:alg type="composite">
      <dgm:param type="ar" val="1.3"/>
    </dgm:alg>
    <dgm:shape xmlns:r="http://schemas.openxmlformats.org/officeDocument/2006/relationships" r:blip="">
      <dgm:adjLst/>
    </dgm:shape>
    <dgm:presOf/>
    <dgm:constrLst>
      <dgm:constr type="w" for="ch" forName="children" refType="w"/>
      <dgm:constr type="h" for="ch" forName="children" refType="w" refFor="ch" refForName="children" fact="0.77"/>
      <dgm:constr type="ctrX" for="ch" forName="children" refType="w" fact="0.5"/>
      <dgm:constr type="ctrY" for="ch" forName="children" refType="h" fact="0.5"/>
      <dgm:constr type="w" for="ch" forName="circle" refType="w"/>
      <dgm:constr type="h" for="ch" forName="circle" refType="h"/>
      <dgm:constr type="ctrX" for="ch" forName="circle" refType="w" fact="0.5"/>
      <dgm:constr type="ctrY" for="ch" forName="circle" refType="h" fact="0.5"/>
      <dgm:constr type="w" for="ch" forName="center1" refType="w" fact="0.115"/>
      <dgm:constr type="h" for="ch" forName="center1" refType="w" fact="0.1"/>
      <dgm:constr type="ctrX" for="ch" forName="center1" refType="w" fact="0.5"/>
      <dgm:constr type="ctrY" for="ch" forName="center1" refType="h" fact="0.475"/>
      <dgm:constr type="w" for="ch" forName="center2" refType="w" fact="0.115"/>
      <dgm:constr type="h" for="ch" forName="center2" refType="w" fact="0.1"/>
      <dgm:constr type="ctrX" for="ch" forName="center2" refType="w" fact="0.5"/>
      <dgm:constr type="ctrY" for="ch" forName="center2" refType="h" fact="0.525"/>
    </dgm:constrLst>
    <dgm:ruleLst/>
    <dgm:choose name="Name0">
      <dgm:if name="Name1" axis="ch" ptType="node" func="cnt" op="gte" val="1">
        <dgm:layoutNode name="children">
          <dgm:alg type="composite">
            <dgm:param type="ar" val="1.3"/>
          </dgm:alg>
          <dgm:shape xmlns:r="http://schemas.openxmlformats.org/officeDocument/2006/relationships" r:blip="">
            <dgm:adjLst/>
          </dgm:shape>
          <dgm:presOf/>
          <dgm:choose name="Name2">
            <dgm:if name="Name3" func="var" arg="dir" op="equ" val="norm">
              <dgm:constrLst>
                <dgm:constr type="primFontSz" for="des" ptType="node" op="equ" val="65"/>
                <dgm:constr type="w" for="ch" forName="child1group" refType="w" fact="0.38"/>
                <dgm:constr type="h" for="ch" forName="child1group" refType="h" fact="0.32"/>
                <dgm:constr type="t" for="ch" forName="child1group"/>
                <dgm:constr type="l" for="ch" forName="child1group"/>
                <dgm:constr type="w" for="ch" forName="child2group" refType="w" fact="0.38"/>
                <dgm:constr type="h" for="ch" forName="child2group" refType="h" fact="0.32"/>
                <dgm:constr type="t" for="ch" forName="child2group"/>
                <dgm:constr type="r" for="ch" forName="child2group" refType="w"/>
                <dgm:constr type="w" for="ch" forName="child3group" refType="w" fact="0.38"/>
                <dgm:constr type="h" for="ch" forName="child3group" refType="h" fact="0.32"/>
                <dgm:constr type="b" for="ch" forName="child3group" refType="h"/>
                <dgm:constr type="r" for="ch" forName="child3group" refType="w"/>
                <dgm:constr type="w" for="ch" forName="child4group" refType="w" fact="0.38"/>
                <dgm:constr type="h" for="ch" forName="child4group" refType="h" fact="0.32"/>
                <dgm:constr type="b" for="ch" forName="child4group" refType="h"/>
                <dgm:constr type="l" for="ch" forName="child4group"/>
              </dgm:constrLst>
            </dgm:if>
            <dgm:else name="Name4">
              <dgm:constrLst>
                <dgm:constr type="primFontSz" for="des" ptType="node" op="equ" val="65"/>
                <dgm:constr type="w" for="ch" forName="child1group" refType="w" fact="0.38"/>
                <dgm:constr type="h" for="ch" forName="child1group" refType="h" fact="0.32"/>
                <dgm:constr type="t" for="ch" forName="child1group"/>
                <dgm:constr type="r" for="ch" forName="child1group" refType="w"/>
                <dgm:constr type="w" for="ch" forName="child2group" refType="w" fact="0.38"/>
                <dgm:constr type="h" for="ch" forName="child2group" refType="h" fact="0.32"/>
                <dgm:constr type="t" for="ch" forName="child2group"/>
                <dgm:constr type="l" for="ch" forName="child2group"/>
                <dgm:constr type="w" for="ch" forName="child3group" refType="w" fact="0.38"/>
                <dgm:constr type="h" for="ch" forName="child3group" refType="h" fact="0.32"/>
                <dgm:constr type="b" for="ch" forName="child3group" refType="h"/>
                <dgm:constr type="l" for="ch" forName="child3group"/>
                <dgm:constr type="w" for="ch" forName="child4group" refType="w" fact="0.38"/>
                <dgm:constr type="h" for="ch" forName="child4group" refType="h" fact="0.32"/>
                <dgm:constr type="b" for="ch" forName="child4group" refType="h"/>
                <dgm:constr type="r" for="ch" forName="child4group" refType="w"/>
              </dgm:constrLst>
            </dgm:else>
          </dgm:choose>
          <dgm:ruleLst/>
          <dgm:choose name="Name5">
            <dgm:if name="Name6" axis="ch ch" ptType="node node" st="1 1" cnt="1 0" func="cnt" op="gte" val="1">
              <dgm:layoutNode name="child1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7">
                  <dgm:if name="Name8" func="var" arg="dir" op="equ" val="norm">
                    <dgm:constrLst>
                      <dgm:constr type="w" for="ch" forName="child1" refType="w"/>
                      <dgm:constr type="h" for="ch" forName="child1" refType="h"/>
                      <dgm:constr type="t" for="ch" forName="child1"/>
                      <dgm:constr type="l" for="ch" forName="child1"/>
                      <dgm:constr type="w" for="ch" forName="child1Text" refType="w" fact="0.7"/>
                      <dgm:constr type="h" for="ch" forName="child1Text" refType="h" fact="0.75"/>
                      <dgm:constr type="t" for="ch" forName="child1Text"/>
                      <dgm:constr type="l" for="ch" forName="child1Text"/>
                    </dgm:constrLst>
                  </dgm:if>
                  <dgm:else name="Name9">
                    <dgm:constrLst>
                      <dgm:constr type="w" for="ch" forName="child1" refType="w"/>
                      <dgm:constr type="h" for="ch" forName="child1" refType="h"/>
                      <dgm:constr type="t" for="ch" forName="child1"/>
                      <dgm:constr type="r" for="ch" forName="child1" refType="w"/>
                      <dgm:constr type="w" for="ch" forName="child1Text" refType="w" fact="0.7"/>
                      <dgm:constr type="h" for="ch" forName="child1Text" refType="h" fact="0.75"/>
                      <dgm:constr type="t" for="ch" forName="child1Text"/>
                      <dgm:constr type="r" for="ch" forName="child1Text" refType="w"/>
                    </dgm:constrLst>
                  </dgm:else>
                </dgm:choose>
                <dgm:ruleLst/>
                <dgm:layoutNode name="child1" styleLbl="bgAcc1">
                  <dgm:alg type="sp"/>
                  <dgm:shape xmlns:r="http://schemas.openxmlformats.org/officeDocument/2006/relationships" type="roundRect" r:blip="" zOrderOff="-2">
                    <dgm:adjLst>
                      <dgm:adj idx="1" val="0.1"/>
                    </dgm:adjLst>
                  </dgm:shape>
                  <dgm:presOf axis="ch des" ptType="node node" st="1 1" cnt="1 0"/>
                  <dgm:constrLst/>
                  <dgm:ruleLst/>
                </dgm:layoutNode>
                <dgm:layoutNode name="child1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2" hideGeom="1">
                    <dgm:adjLst>
                      <dgm:adj idx="1" val="0.1"/>
                    </dgm:adjLst>
                  </dgm:shape>
                  <dgm:presOf axis="ch des" ptType="node node" st="1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10"/>
          </dgm:choose>
          <dgm:choose name="Name11">
            <dgm:if name="Name12" axis="ch ch" ptType="node node" st="2 1" cnt="1 0" func="cnt" op="gte" val="1">
              <dgm:layoutNode name="child2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choose name="Name13">
                  <dgm:if name="Name14" func="var" arg="dir" op="equ" val="norm">
                    <dgm:constrLst>
                      <dgm:constr type="w" for="ch" forName="child2" refType="w"/>
                      <dgm:constr type="h" for="ch" forName="child2" refType="h"/>
                      <dgm:constr type="t" for="ch" forName="child2"/>
                      <dgm:constr type="r" for="ch" forName="child2" refType="w"/>
                      <dgm:constr type="w" for="ch" forName="child2Text" refType="w" fact="0.7"/>
                      <dgm:constr type="h" for="ch" forName="child2Text" refType="h" fact="0.75"/>
                      <dgm:constr type="t" for="ch" forName="child2Text"/>
                      <dgm:constr type="r" for="ch" forName="child2Text" refType="w"/>
                    </dgm:constrLst>
                  </dgm:if>
                  <dgm:else name="Name15">
                    <dgm:constrLst>
                      <dgm:constr type="w" for="ch" forName="child2" refType="w"/>
                      <dgm:constr type="h" for="ch" forName="child2" refType="h"/>
                      <dgm:constr type="t" for="ch" forName="child2"/>
                      <dgm:constr type="l" for="ch" forName="child2"/>
                      <dgm:constr type="w" for="ch" forName="child2Text" refType="w" fact="0.7"/>
                      <dgm:constr type="h" for="ch" forName="child2Text" refType="h" fact="0.75"/>
                      <dgm:constr type="t" for="ch" forName="child2Text"/>
                      <dgm:constr type="l" for="ch" forName="child2Text"/>
                    </dgm:constrLst>
                  </dgm:else>
                </dgm:choose>
                <dgm:ruleLst/>
                <dgm:layoutNode name="child2" styleLbl="bgAcc1">
                  <dgm:alg type="sp"/>
                  <dgm:shape xmlns:r="http://schemas.openxmlformats.org/officeDocument/2006/relationships" type="roundRect" r:blip="" zOrderOff="-2">
                    <dgm:adjLst>
                      <dgm:adj idx="1" val="0.1"/>
                    </dgm:adjLst>
                  </dgm:shape>
                  <dgm:presOf axis="ch des" ptType="node node" st="2 1" cnt="1 0"/>
                  <dgm:constrLst/>
                  <dgm:ruleLst/>
                </dgm:layoutNode>
                <dgm:layoutNode name="child2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2" hideGeom="1">
                    <dgm:adjLst>
                      <dgm:adj idx="1" val="0.1"/>
                    </dgm:adjLst>
                  </dgm:shape>
                  <dgm:presOf axis="ch des" ptType="node node" st="2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16"/>
          </dgm:choose>
          <dgm:choose name="Name17">
            <dgm:if name="Name18" axis="ch ch" ptType="node node" st="3 1" cnt="1 0" func="cnt" op="gte" val="1">
              <dgm:layoutNode name="child3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19">
                  <dgm:if name="Name20" func="var" arg="dir" op="equ" val="norm">
                    <dgm:constrLst>
                      <dgm:constr type="w" for="ch" forName="child3" refType="w"/>
                      <dgm:constr type="h" for="ch" forName="child3" refType="h"/>
                      <dgm:constr type="b" for="ch" forName="child3" refType="h"/>
                      <dgm:constr type="r" for="ch" forName="child3" refType="w"/>
                      <dgm:constr type="w" for="ch" forName="child3Text" refType="w" fact="0.7"/>
                      <dgm:constr type="h" for="ch" forName="child3Text" refType="h" fact="0.75"/>
                      <dgm:constr type="b" for="ch" forName="child3Text" refType="h"/>
                      <dgm:constr type="r" for="ch" forName="child3Text" refType="w"/>
                    </dgm:constrLst>
                  </dgm:if>
                  <dgm:else name="Name21">
                    <dgm:constrLst>
                      <dgm:constr type="w" for="ch" forName="child3" refType="w"/>
                      <dgm:constr type="h" for="ch" forName="child3" refType="h"/>
                      <dgm:constr type="b" for="ch" forName="child3" refType="h"/>
                      <dgm:constr type="l" for="ch" forName="child3"/>
                      <dgm:constr type="w" for="ch" forName="child3Text" refType="w" fact="0.7"/>
                      <dgm:constr type="h" for="ch" forName="child3Text" refType="h" fact="0.75"/>
                      <dgm:constr type="b" for="ch" forName="child3Text" refType="h"/>
                      <dgm:constr type="l" for="ch" forName="child3Text"/>
                    </dgm:constrLst>
                  </dgm:else>
                </dgm:choose>
                <dgm:ruleLst/>
                <dgm:layoutNode name="child3" styleLbl="bgAcc1">
                  <dgm:alg type="sp"/>
                  <dgm:shape xmlns:r="http://schemas.openxmlformats.org/officeDocument/2006/relationships" type="roundRect" r:blip="" zOrderOff="-4">
                    <dgm:adjLst>
                      <dgm:adj idx="1" val="0.1"/>
                    </dgm:adjLst>
                  </dgm:shape>
                  <dgm:presOf axis="ch des" ptType="node node" st="3 1" cnt="1 0"/>
                  <dgm:constrLst/>
                  <dgm:ruleLst/>
                </dgm:layoutNode>
                <dgm:layoutNode name="child3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4" hideGeom="1">
                    <dgm:adjLst>
                      <dgm:adj idx="1" val="0.1"/>
                    </dgm:adjLst>
                  </dgm:shape>
                  <dgm:presOf axis="ch des" ptType="node node" st="3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22"/>
          </dgm:choose>
          <dgm:choose name="Name23">
            <dgm:if name="Name24" axis="ch ch" ptType="node node" st="4 1" cnt="1 0" func="cnt" op="gte" val="1">
              <dgm:layoutNode name="child4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25">
                  <dgm:if name="Name26" func="var" arg="dir" op="equ" val="norm">
                    <dgm:constrLst>
                      <dgm:constr type="w" for="ch" forName="child4" refType="w"/>
                      <dgm:constr type="h" for="ch" forName="child4" refType="h"/>
                      <dgm:constr type="b" for="ch" forName="child4" refType="h"/>
                      <dgm:constr type="l" for="ch" forName="child4"/>
                      <dgm:constr type="w" for="ch" forName="child4Text" refType="w" fact="0.7"/>
                      <dgm:constr type="h" for="ch" forName="child4Text" refType="h" fact="0.75"/>
                      <dgm:constr type="b" for="ch" forName="child4Text" refType="h"/>
                      <dgm:constr type="l" for="ch" forName="child4Text"/>
                    </dgm:constrLst>
                  </dgm:if>
                  <dgm:else name="Name27">
                    <dgm:constrLst>
                      <dgm:constr type="w" for="ch" forName="child4" refType="w"/>
                      <dgm:constr type="h" for="ch" forName="child4" refType="h"/>
                      <dgm:constr type="b" for="ch" forName="child4" refType="h"/>
                      <dgm:constr type="r" for="ch" forName="child4" refType="w"/>
                      <dgm:constr type="w" for="ch" forName="child4Text" refType="w" fact="0.7"/>
                      <dgm:constr type="h" for="ch" forName="child4Text" refType="h" fact="0.75"/>
                      <dgm:constr type="b" for="ch" forName="child4Text" refType="h"/>
                      <dgm:constr type="r" for="ch" forName="child4Text" refType="w"/>
                    </dgm:constrLst>
                  </dgm:else>
                </dgm:choose>
                <dgm:ruleLst/>
                <dgm:layoutNode name="child4" styleLbl="bgAcc1">
                  <dgm:alg type="sp"/>
                  <dgm:shape xmlns:r="http://schemas.openxmlformats.org/officeDocument/2006/relationships" type="roundRect" r:blip="" zOrderOff="-4">
                    <dgm:adjLst>
                      <dgm:adj idx="1" val="0.1"/>
                    </dgm:adjLst>
                  </dgm:shape>
                  <dgm:presOf axis="ch des" ptType="node node" st="4 1" cnt="1 0"/>
                  <dgm:constrLst/>
                  <dgm:ruleLst/>
                </dgm:layoutNode>
                <dgm:layoutNode name="child4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4" hideGeom="1">
                    <dgm:adjLst>
                      <dgm:adj idx="1" val="0.1"/>
                    </dgm:adjLst>
                  </dgm:shape>
                  <dgm:presOf axis="ch des" ptType="node node" st="4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28"/>
          </dgm:choose>
          <dgm:layoutNode name="childPlaceholder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circle">
          <dgm:alg type="composite">
            <dgm:param type="ar" val="1"/>
          </dgm:alg>
          <dgm:shape xmlns:r="http://schemas.openxmlformats.org/officeDocument/2006/relationships" r:blip="">
            <dgm:adjLst/>
          </dgm:shape>
          <dgm:presOf/>
          <dgm:choose name="Name29">
            <dgm:if name="Name30" func="var" arg="dir" op="equ" val="norm">
              <dgm:constrLst>
                <dgm:constr type="primFontSz" for="ch" ptType="node" op="equ" val="65"/>
                <dgm:constr type="w" for="ch" forName="quadrant1" refType="w" fact="0.433"/>
                <dgm:constr type="h" for="ch" forName="quadrant1" refType="h" fact="0.433"/>
                <dgm:constr type="b" for="ch" forName="quadrant1" refType="h" fact="0.5"/>
                <dgm:constr type="bOff" for="ch" forName="quadrant1" refType="h" fact="-0.01"/>
                <dgm:constr type="r" for="ch" forName="quadrant1" refType="w" fact="0.5"/>
                <dgm:constr type="rOff" for="ch" forName="quadrant1" refType="w" fact="-0.01"/>
                <dgm:constr type="w" for="ch" forName="quadrant2" refType="w" fact="0.433"/>
                <dgm:constr type="h" for="ch" forName="quadrant2" refType="h" fact="0.433"/>
                <dgm:constr type="b" for="ch" forName="quadrant2" refType="h" fact="0.5"/>
                <dgm:constr type="bOff" for="ch" forName="quadrant2" refType="h" fact="-0.01"/>
                <dgm:constr type="l" for="ch" forName="quadrant2" refType="w" fact="0.5"/>
                <dgm:constr type="lOff" for="ch" forName="quadrant2" refType="w" fact="0.01"/>
                <dgm:constr type="w" for="ch" forName="quadrant3" refType="w" fact="0.433"/>
                <dgm:constr type="h" for="ch" forName="quadrant3" refType="h" fact="0.433"/>
                <dgm:constr type="t" for="ch" forName="quadrant3" refType="h" fact="0.5"/>
                <dgm:constr type="tOff" for="ch" forName="quadrant3" refType="h" fact="0.01"/>
                <dgm:constr type="l" for="ch" forName="quadrant3" refType="w" fact="0.5"/>
                <dgm:constr type="lOff" for="ch" forName="quadrant3" refType="w" fact="0.01"/>
                <dgm:constr type="w" for="ch" forName="quadrant4" refType="w" fact="0.433"/>
                <dgm:constr type="h" for="ch" forName="quadrant4" refType="h" fact="0.433"/>
                <dgm:constr type="t" for="ch" forName="quadrant4" refType="h" fact="0.5"/>
                <dgm:constr type="tOff" for="ch" forName="quadrant4" refType="h" fact="0.01"/>
                <dgm:constr type="r" for="ch" forName="quadrant4" refType="w" fact="0.5"/>
                <dgm:constr type="rOff" for="ch" forName="quadrant4" refType="w" fact="-0.01"/>
              </dgm:constrLst>
            </dgm:if>
            <dgm:else name="Name31">
              <dgm:constrLst>
                <dgm:constr type="primFontSz" for="ch" ptType="node" op="equ" val="65"/>
                <dgm:constr type="w" for="ch" forName="quadrant1" refType="w" fact="0.433"/>
                <dgm:constr type="h" for="ch" forName="quadrant1" refType="h" fact="0.433"/>
                <dgm:constr type="b" for="ch" forName="quadrant1" refType="h" fact="0.5"/>
                <dgm:constr type="bOff" for="ch" forName="quadrant1" refType="h" fact="-0.01"/>
                <dgm:constr type="l" for="ch" forName="quadrant1" refType="w" fact="0.5"/>
                <dgm:constr type="lOff" for="ch" forName="quadrant1" refType="w" fact="0.01"/>
                <dgm:constr type="w" for="ch" forName="quadrant2" refType="w" fact="0.433"/>
                <dgm:constr type="h" for="ch" forName="quadrant2" refType="h" fact="0.433"/>
                <dgm:constr type="b" for="ch" forName="quadrant2" refType="h" fact="0.5"/>
                <dgm:constr type="bOff" for="ch" forName="quadrant2" refType="h" fact="-0.01"/>
                <dgm:constr type="r" for="ch" forName="quadrant2" refType="w" fact="0.5"/>
                <dgm:constr type="rOff" for="ch" forName="quadrant2" refType="w" fact="-0.01"/>
                <dgm:constr type="w" for="ch" forName="quadrant3" refType="w" fact="0.433"/>
                <dgm:constr type="h" for="ch" forName="quadrant3" refType="h" fact="0.433"/>
                <dgm:constr type="t" for="ch" forName="quadrant3" refType="h" fact="0.5"/>
                <dgm:constr type="tOff" for="ch" forName="quadrant3" refType="h" fact="0.01"/>
                <dgm:constr type="r" for="ch" forName="quadrant3" refType="w" fact="0.5"/>
                <dgm:constr type="rOff" for="ch" forName="quadrant3" refType="w" fact="-0.01"/>
                <dgm:constr type="w" for="ch" forName="quadrant4" refType="w" fact="0.433"/>
                <dgm:constr type="h" for="ch" forName="quadrant4" refType="h" fact="0.433"/>
                <dgm:constr type="t" for="ch" forName="quadrant4" refType="h" fact="0.5"/>
                <dgm:constr type="tOff" for="ch" forName="quadrant4" refType="h" fact="0.01"/>
                <dgm:constr type="l" for="ch" forName="quadrant4" refType="w" fact="0.5"/>
                <dgm:constr type="lOff" for="ch" forName="quadrant4" refType="w" fact="0.01"/>
              </dgm:constrLst>
            </dgm:else>
          </dgm:choose>
          <dgm:ruleLst/>
          <dgm:layoutNode name="quadrant1" styleLbl="node1">
            <dgm:varLst>
              <dgm:chMax val="1"/>
              <dgm:bulletEnabled val="1"/>
            </dgm:varLst>
            <dgm:alg type="tx"/>
            <dgm:choose name="Name32">
              <dgm:if name="Name33" func="var" arg="dir" op="equ" val="norm">
                <dgm:shape xmlns:r="http://schemas.openxmlformats.org/officeDocument/2006/relationships" type="pieWedge" r:blip="">
                  <dgm:adjLst/>
                </dgm:shape>
              </dgm:if>
              <dgm:else name="Name34">
                <dgm:shape xmlns:r="http://schemas.openxmlformats.org/officeDocument/2006/relationships" rot="90" type="pieWedge" r:blip="">
                  <dgm:adjLst/>
                </dgm:shape>
              </dgm:else>
            </dgm:choose>
            <dgm:presOf axis="ch" ptType="node" cnt="1"/>
            <dgm:constrLst/>
            <dgm:ruleLst>
              <dgm:rule type="primFontSz" val="5" fact="NaN" max="NaN"/>
            </dgm:ruleLst>
          </dgm:layoutNode>
          <dgm:layoutNode name="quadrant2" styleLbl="node1">
            <dgm:varLst>
              <dgm:chMax val="1"/>
              <dgm:bulletEnabled val="1"/>
            </dgm:varLst>
            <dgm:alg type="tx"/>
            <dgm:choose name="Name35">
              <dgm:if name="Name36" func="var" arg="dir" op="equ" val="norm">
                <dgm:shape xmlns:r="http://schemas.openxmlformats.org/officeDocument/2006/relationships" rot="90" type="pieWedge" r:blip="">
                  <dgm:adjLst/>
                </dgm:shape>
              </dgm:if>
              <dgm:else name="Name37">
                <dgm:shape xmlns:r="http://schemas.openxmlformats.org/officeDocument/2006/relationships" type="pieWedge" r:blip="">
                  <dgm:adjLst/>
                </dgm:shape>
              </dgm:else>
            </dgm:choose>
            <dgm:presOf axis="ch" ptType="node" st="2" cnt="1"/>
            <dgm:constrLst/>
            <dgm:ruleLst>
              <dgm:rule type="primFontSz" val="5" fact="NaN" max="NaN"/>
            </dgm:ruleLst>
          </dgm:layoutNode>
          <dgm:layoutNode name="quadrant3" styleLbl="node1">
            <dgm:varLst>
              <dgm:chMax val="1"/>
              <dgm:bulletEnabled val="1"/>
            </dgm:varLst>
            <dgm:alg type="tx"/>
            <dgm:choose name="Name38">
              <dgm:if name="Name39" func="var" arg="dir" op="equ" val="norm">
                <dgm:shape xmlns:r="http://schemas.openxmlformats.org/officeDocument/2006/relationships" rot="180" type="pieWedge" r:blip="">
                  <dgm:adjLst/>
                </dgm:shape>
              </dgm:if>
              <dgm:else name="Name40">
                <dgm:shape xmlns:r="http://schemas.openxmlformats.org/officeDocument/2006/relationships" rot="270" type="pieWedge" r:blip="">
                  <dgm:adjLst/>
                </dgm:shape>
              </dgm:else>
            </dgm:choose>
            <dgm:presOf axis="ch" ptType="node" st="3" cnt="1"/>
            <dgm:constrLst/>
            <dgm:ruleLst>
              <dgm:rule type="primFontSz" val="5" fact="NaN" max="NaN"/>
            </dgm:ruleLst>
          </dgm:layoutNode>
          <dgm:layoutNode name="quadrant4" styleLbl="node1">
            <dgm:varLst>
              <dgm:chMax val="1"/>
              <dgm:bulletEnabled val="1"/>
            </dgm:varLst>
            <dgm:alg type="tx"/>
            <dgm:choose name="Name41">
              <dgm:if name="Name42" func="var" arg="dir" op="equ" val="norm">
                <dgm:shape xmlns:r="http://schemas.openxmlformats.org/officeDocument/2006/relationships" rot="270" type="pieWedge" r:blip="">
                  <dgm:adjLst/>
                </dgm:shape>
              </dgm:if>
              <dgm:else name="Name43">
                <dgm:shape xmlns:r="http://schemas.openxmlformats.org/officeDocument/2006/relationships" rot="180" type="pieWedge" r:blip="">
                  <dgm:adjLst/>
                </dgm:shape>
              </dgm:else>
            </dgm:choose>
            <dgm:presOf axis="ch" ptType="node" st="4" cnt="1"/>
            <dgm:constrLst/>
            <dgm:ruleLst>
              <dgm:rule type="primFontSz" val="5" fact="NaN" max="NaN"/>
            </dgm:ruleLst>
          </dgm:layoutNode>
          <dgm:layoutNode name="quadrantPlaceholder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center1" styleLbl="fgShp">
          <dgm:alg type="sp"/>
          <dgm:choose name="Name44">
            <dgm:if name="Name45" func="var" arg="dir" op="equ" val="norm">
              <dgm:shape xmlns:r="http://schemas.openxmlformats.org/officeDocument/2006/relationships" type="circularArrow" r:blip="" zOrderOff="16">
                <dgm:adjLst/>
              </dgm:shape>
            </dgm:if>
            <dgm:else name="Name46">
              <dgm:shape xmlns:r="http://schemas.openxmlformats.org/officeDocument/2006/relationships" rot="180" type="leftCircularArrow" r:blip="" zOrderOff="16">
                <dgm:adjLst/>
              </dgm:shape>
            </dgm:else>
          </dgm:choose>
          <dgm:presOf/>
          <dgm:constrLst/>
          <dgm:ruleLst/>
        </dgm:layoutNode>
        <dgm:layoutNode name="center2" styleLbl="fgShp">
          <dgm:alg type="sp"/>
          <dgm:choose name="Name47">
            <dgm:if name="Name48" func="var" arg="dir" op="equ" val="norm">
              <dgm:shape xmlns:r="http://schemas.openxmlformats.org/officeDocument/2006/relationships" rot="180" type="circularArrow" r:blip="" zOrderOff="16">
                <dgm:adjLst/>
              </dgm:shape>
            </dgm:if>
            <dgm:else name="Name49">
              <dgm:shape xmlns:r="http://schemas.openxmlformats.org/officeDocument/2006/relationships" type="leftCircularArrow" r:blip="" zOrderOff="16">
                <dgm:adjLst/>
              </dgm:shape>
            </dgm:else>
          </dgm:choose>
          <dgm:presOf/>
          <dgm:constrLst/>
          <dgm:ruleLst/>
        </dgm:layoutNode>
      </dgm:if>
      <dgm:else name="Name50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6078" cy="496569"/>
          </a:xfrm>
          <a:prstGeom prst="rect">
            <a:avLst/>
          </a:prstGeom>
        </p:spPr>
        <p:txBody>
          <a:bodyPr vert="horz" lIns="90699" tIns="45350" rIns="90699" bIns="4535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026" y="0"/>
            <a:ext cx="2946078" cy="496569"/>
          </a:xfrm>
          <a:prstGeom prst="rect">
            <a:avLst/>
          </a:prstGeom>
        </p:spPr>
        <p:txBody>
          <a:bodyPr vert="horz" lIns="90699" tIns="45350" rIns="90699" bIns="45350" rtlCol="0"/>
          <a:lstStyle>
            <a:lvl1pPr algn="r">
              <a:defRPr sz="1200"/>
            </a:lvl1pPr>
          </a:lstStyle>
          <a:p>
            <a:fld id="{DB749ACB-2EB2-4656-A3FF-3D5754DA24F3}" type="datetimeFigureOut">
              <a:rPr lang="ko-KR" altLang="en-US" smtClean="0"/>
              <a:pPr/>
              <a:t>2025-09-25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0699" tIns="45350" rIns="90699" bIns="4535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139" y="4715035"/>
            <a:ext cx="5439398" cy="4467539"/>
          </a:xfrm>
          <a:prstGeom prst="rect">
            <a:avLst/>
          </a:prstGeom>
        </p:spPr>
        <p:txBody>
          <a:bodyPr vert="horz" lIns="90699" tIns="45350" rIns="90699" bIns="45350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1" y="9428493"/>
            <a:ext cx="2946078" cy="496568"/>
          </a:xfrm>
          <a:prstGeom prst="rect">
            <a:avLst/>
          </a:prstGeom>
        </p:spPr>
        <p:txBody>
          <a:bodyPr vert="horz" lIns="90699" tIns="45350" rIns="90699" bIns="4535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026" y="9428493"/>
            <a:ext cx="2946078" cy="496568"/>
          </a:xfrm>
          <a:prstGeom prst="rect">
            <a:avLst/>
          </a:prstGeom>
        </p:spPr>
        <p:txBody>
          <a:bodyPr vert="horz" lIns="90699" tIns="45350" rIns="90699" bIns="45350" rtlCol="0" anchor="b"/>
          <a:lstStyle>
            <a:lvl1pPr algn="r">
              <a:defRPr sz="1200"/>
            </a:lvl1pPr>
          </a:lstStyle>
          <a:p>
            <a:fld id="{6E65570E-C58C-4427-BCC8-C725EF3B0EE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194931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65570E-C58C-4427-BCC8-C725EF3B0EEF}" type="slidenum">
              <a:rPr lang="ko-KR" altLang="en-US" smtClean="0"/>
              <a:pPr/>
              <a:t>12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6728922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65570E-C58C-4427-BCC8-C725EF3B0EEF}" type="slidenum">
              <a:rPr lang="ko-KR" altLang="en-US" smtClean="0"/>
              <a:pPr/>
              <a:t>17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5003264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65570E-C58C-4427-BCC8-C725EF3B0EEF}" type="slidenum">
              <a:rPr lang="ko-KR" altLang="en-US" smtClean="0"/>
              <a:pPr/>
              <a:t>18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5003264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65570E-C58C-4427-BCC8-C725EF3B0EEF}" type="slidenum">
              <a:rPr lang="ko-KR" altLang="en-US" smtClean="0"/>
              <a:pPr/>
              <a:t>19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5003264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분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65570E-C58C-4427-BCC8-C725EF3B0EEF}" type="slidenum">
              <a:rPr lang="ko-KR" altLang="en-US" smtClean="0"/>
              <a:pPr/>
              <a:t>41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1629797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9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1F3D7A73-8D56-487B-AE47-A34CC5AA6463}" type="slidenum">
              <a:rPr lang="en-US" altLang="ko-KR" smtClean="0"/>
              <a:pPr/>
              <a:t>66</a:t>
            </a:fld>
            <a:endParaRPr lang="en-US" altLang="ko-KR"/>
          </a:p>
        </p:txBody>
      </p:sp>
      <p:sp>
        <p:nvSpPr>
          <p:cNvPr id="60419" name="Text Box 1"/>
          <p:cNvSpPr txBox="1">
            <a:spLocks noChangeArrowheads="1"/>
          </p:cNvSpPr>
          <p:nvPr/>
        </p:nvSpPr>
        <p:spPr bwMode="auto">
          <a:xfrm>
            <a:off x="1132947" y="744499"/>
            <a:ext cx="4531783" cy="3722489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</p:spPr>
        <p:txBody>
          <a:bodyPr wrap="none" lIns="95561" tIns="47781" rIns="95561" bIns="47781" anchor="ctr"/>
          <a:lstStyle/>
          <a:p>
            <a:pPr eaLnBrk="1" latinLnBrk="1" hangingPunct="1"/>
            <a:endParaRPr kumimoji="0" lang="ko-KR" altLang="en-US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60420" name="Rectangle 2"/>
          <p:cNvSpPr>
            <a:spLocks noGrp="1" noChangeArrowheads="1"/>
          </p:cNvSpPr>
          <p:nvPr>
            <p:ph type="body"/>
          </p:nvPr>
        </p:nvSpPr>
        <p:spPr bwMode="auto">
          <a:xfrm>
            <a:off x="679768" y="4715153"/>
            <a:ext cx="5434993" cy="4565220"/>
          </a:xfrm>
          <a:noFill/>
        </p:spPr>
        <p:txBody>
          <a:bodyPr wrap="none" numCol="1" anchor="ctr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ko-KR" altLang="ko-KR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65570E-C58C-4427-BCC8-C725EF3B0EEF}" type="slidenum">
              <a:rPr lang="ko-KR" altLang="en-US" smtClean="0"/>
              <a:pPr/>
              <a:t>70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7837688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9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210942BE-66ED-460B-AE6D-C8984FE23874}" type="slidenum">
              <a:rPr lang="en-US" altLang="ko-KR" smtClean="0"/>
              <a:pPr/>
              <a:t>71</a:t>
            </a:fld>
            <a:endParaRPr lang="en-US" altLang="ko-KR"/>
          </a:p>
        </p:txBody>
      </p:sp>
      <p:sp>
        <p:nvSpPr>
          <p:cNvPr id="62467" name="Text Box 1"/>
          <p:cNvSpPr txBox="1">
            <a:spLocks noChangeArrowheads="1"/>
          </p:cNvSpPr>
          <p:nvPr/>
        </p:nvSpPr>
        <p:spPr bwMode="auto">
          <a:xfrm>
            <a:off x="1132947" y="744499"/>
            <a:ext cx="4531783" cy="3722489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</p:spPr>
        <p:txBody>
          <a:bodyPr wrap="none" lIns="95561" tIns="47781" rIns="95561" bIns="47781" anchor="ctr"/>
          <a:lstStyle/>
          <a:p>
            <a:pPr eaLnBrk="1" latinLnBrk="1" hangingPunct="1"/>
            <a:endParaRPr kumimoji="0" lang="ko-KR" altLang="en-US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62468" name="Rectangle 2"/>
          <p:cNvSpPr>
            <a:spLocks noGrp="1" noChangeArrowheads="1"/>
          </p:cNvSpPr>
          <p:nvPr>
            <p:ph type="body"/>
          </p:nvPr>
        </p:nvSpPr>
        <p:spPr bwMode="auto">
          <a:xfrm>
            <a:off x="679768" y="4715153"/>
            <a:ext cx="5434993" cy="4565220"/>
          </a:xfrm>
          <a:noFill/>
        </p:spPr>
        <p:txBody>
          <a:bodyPr wrap="none" numCol="1" anchor="ctr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ko-KR" altLang="ko-K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그림 14" descr="B_04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7343800" y="1844825"/>
            <a:ext cx="1800200" cy="1728192"/>
          </a:xfrm>
          <a:prstGeom prst="rect">
            <a:avLst/>
          </a:prstGeom>
        </p:spPr>
      </p:pic>
      <p:pic>
        <p:nvPicPr>
          <p:cNvPr id="26" name="그림 25" descr="IMG_8635-pt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5508104" y="1844824"/>
            <a:ext cx="2016224" cy="1717524"/>
          </a:xfrm>
          <a:prstGeom prst="rect">
            <a:avLst/>
          </a:prstGeom>
        </p:spPr>
      </p:pic>
      <p:pic>
        <p:nvPicPr>
          <p:cNvPr id="13" name="Picture 5" descr="C:\Documents and Settings\N80-46\바탕 화면\2.png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-27384"/>
            <a:ext cx="9180512" cy="6896100"/>
          </a:xfrm>
          <a:prstGeom prst="rect">
            <a:avLst/>
          </a:prstGeom>
          <a:noFill/>
        </p:spPr>
      </p:pic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39552" y="3501008"/>
            <a:ext cx="7772400" cy="1470025"/>
          </a:xfrm>
        </p:spPr>
        <p:txBody>
          <a:bodyPr>
            <a:normAutofit/>
          </a:bodyPr>
          <a:lstStyle>
            <a:lvl1pPr>
              <a:defRPr sz="4800" b="1">
                <a:solidFill>
                  <a:srgbClr val="FF6600"/>
                </a:solidFill>
              </a:defRPr>
            </a:lvl1pPr>
          </a:lstStyle>
          <a:p>
            <a:endParaRPr lang="ko-KR" alt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 hasCustomPrompt="1"/>
          </p:nvPr>
        </p:nvSpPr>
        <p:spPr>
          <a:xfrm>
            <a:off x="1403648" y="5301208"/>
            <a:ext cx="6400800" cy="744488"/>
          </a:xfrm>
        </p:spPr>
        <p:txBody>
          <a:bodyPr>
            <a:normAutofit/>
          </a:bodyPr>
          <a:lstStyle>
            <a:lvl1pPr marL="0" indent="0" algn="ctr">
              <a:buNone/>
              <a:defRPr sz="1800" b="1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dirty="0"/>
              <a:t>날짜</a:t>
            </a:r>
            <a:r>
              <a:rPr lang="en-US" altLang="ko-KR" dirty="0"/>
              <a:t>,</a:t>
            </a:r>
            <a:r>
              <a:rPr lang="ko-KR" altLang="en-US" dirty="0"/>
              <a:t>장소</a:t>
            </a:r>
            <a:r>
              <a:rPr lang="en-US" altLang="ko-KR" dirty="0"/>
              <a:t>,</a:t>
            </a:r>
            <a:r>
              <a:rPr lang="ko-KR" altLang="en-US" dirty="0"/>
              <a:t>이름 등을 입력해주세요</a:t>
            </a:r>
          </a:p>
        </p:txBody>
      </p:sp>
      <p:pic>
        <p:nvPicPr>
          <p:cNvPr id="14" name="그림 13" descr="로고-테두리.jpg"/>
          <p:cNvPicPr>
            <a:picLocks noChangeAspect="1"/>
          </p:cNvPicPr>
          <p:nvPr userDrawn="1"/>
        </p:nvPicPr>
        <p:blipFill>
          <a:blip r:embed="rId5" cstate="print"/>
          <a:stretch>
            <a:fillRect/>
          </a:stretch>
        </p:blipFill>
        <p:spPr>
          <a:xfrm>
            <a:off x="7308304" y="188640"/>
            <a:ext cx="1656184" cy="702966"/>
          </a:xfrm>
          <a:prstGeom prst="rect">
            <a:avLst/>
          </a:prstGeom>
        </p:spPr>
      </p:pic>
      <p:sp>
        <p:nvSpPr>
          <p:cNvPr id="18" name="TextBox 17"/>
          <p:cNvSpPr txBox="1"/>
          <p:nvPr userDrawn="1"/>
        </p:nvSpPr>
        <p:spPr>
          <a:xfrm>
            <a:off x="1633226" y="6381328"/>
            <a:ext cx="621176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dirty="0">
                <a:solidFill>
                  <a:srgbClr val="95897D"/>
                </a:solidFill>
                <a:latin typeface="Gill Sans MT" pitchFamily="34" charset="0"/>
              </a:rPr>
              <a:t>Our vision for every child, life in all its fullness. Our prayer for every heart, the will to make it so.</a:t>
            </a:r>
            <a:endParaRPr lang="ko-KR" altLang="en-US" sz="1200" dirty="0">
              <a:solidFill>
                <a:srgbClr val="95897D"/>
              </a:solidFill>
              <a:latin typeface="Gill Sans MT" pitchFamily="34" charset="0"/>
            </a:endParaRPr>
          </a:p>
        </p:txBody>
      </p:sp>
      <p:pic>
        <p:nvPicPr>
          <p:cNvPr id="28" name="그림 27" descr="국내사업 가정개발센터-.jpg"/>
          <p:cNvPicPr>
            <a:picLocks noChangeAspect="1"/>
          </p:cNvPicPr>
          <p:nvPr userDrawn="1"/>
        </p:nvPicPr>
        <p:blipFill>
          <a:blip r:embed="rId6" cstate="print"/>
          <a:stretch>
            <a:fillRect/>
          </a:stretch>
        </p:blipFill>
        <p:spPr>
          <a:xfrm>
            <a:off x="0" y="1844825"/>
            <a:ext cx="2309328" cy="1656184"/>
          </a:xfrm>
          <a:prstGeom prst="rect">
            <a:avLst/>
          </a:prstGeom>
        </p:spPr>
      </p:pic>
      <p:pic>
        <p:nvPicPr>
          <p:cNvPr id="25" name="그림 24" descr="D305-0050-029_95071_.jpg"/>
          <p:cNvPicPr>
            <a:picLocks noChangeAspect="1"/>
          </p:cNvPicPr>
          <p:nvPr userDrawn="1"/>
        </p:nvPicPr>
        <p:blipFill>
          <a:blip r:embed="rId7" cstate="print"/>
          <a:stretch>
            <a:fillRect/>
          </a:stretch>
        </p:blipFill>
        <p:spPr>
          <a:xfrm>
            <a:off x="2267744" y="1844825"/>
            <a:ext cx="1416296" cy="1728192"/>
          </a:xfrm>
          <a:prstGeom prst="rect">
            <a:avLst/>
          </a:prstGeom>
        </p:spPr>
      </p:pic>
      <p:sp>
        <p:nvSpPr>
          <p:cNvPr id="30" name="직사각형 29"/>
          <p:cNvSpPr/>
          <p:nvPr userDrawn="1"/>
        </p:nvSpPr>
        <p:spPr>
          <a:xfrm>
            <a:off x="0" y="1772816"/>
            <a:ext cx="9144000" cy="72008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0" name="Picture 5" descr="C:\Documents and Settings\user\바탕 화면\_D222-0137-04_92199.jpg"/>
          <p:cNvPicPr>
            <a:picLocks noChangeAspect="1" noChangeArrowheads="1"/>
          </p:cNvPicPr>
          <p:nvPr userDrawn="1"/>
        </p:nvPicPr>
        <p:blipFill>
          <a:blip r:embed="rId8" cstate="print"/>
          <a:srcRect l="12963" r="3704"/>
          <a:stretch>
            <a:fillRect/>
          </a:stretch>
        </p:blipFill>
        <p:spPr bwMode="auto">
          <a:xfrm flipH="1">
            <a:off x="3650692" y="1844826"/>
            <a:ext cx="2145444" cy="1691835"/>
          </a:xfrm>
          <a:prstGeom prst="rect">
            <a:avLst/>
          </a:prstGeom>
          <a:noFill/>
        </p:spPr>
      </p:pic>
      <p:sp>
        <p:nvSpPr>
          <p:cNvPr id="24" name="직사각형 23"/>
          <p:cNvSpPr/>
          <p:nvPr userDrawn="1"/>
        </p:nvSpPr>
        <p:spPr>
          <a:xfrm>
            <a:off x="0" y="3501008"/>
            <a:ext cx="9144000" cy="72008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B1055C-DDDD-46B1-870E-29745249D7F9}" type="datetimeFigureOut">
              <a:rPr lang="ko-KR" altLang="en-US" smtClean="0"/>
              <a:pPr/>
              <a:t>2025-09-25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43B185-1BEC-477F-9D4F-D69ED8AB671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2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53752"/>
            <a:ext cx="8229600" cy="1143000"/>
          </a:xfrm>
        </p:spPr>
        <p:txBody>
          <a:bodyPr>
            <a:normAutofit/>
          </a:bodyPr>
          <a:lstStyle>
            <a:lvl1pPr algn="l">
              <a:defRPr sz="3200" b="1"/>
            </a:lvl1pPr>
          </a:lstStyle>
          <a:p>
            <a:r>
              <a:rPr lang="ko-KR" altLang="en-US" dirty="0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2200" b="1"/>
            </a:lvl1pPr>
            <a:lvl2pPr>
              <a:defRPr sz="2000" b="1"/>
            </a:lvl2pPr>
            <a:lvl3pPr>
              <a:defRPr sz="1800" b="1"/>
            </a:lvl3pPr>
            <a:lvl4pPr>
              <a:defRPr sz="1700" b="1"/>
            </a:lvl4pPr>
            <a:lvl5pPr>
              <a:defRPr sz="1600" b="1"/>
            </a:lvl5pPr>
          </a:lstStyle>
          <a:p>
            <a:pPr lvl="0"/>
            <a:r>
              <a:rPr lang="ko-KR" altLang="en-US" dirty="0"/>
              <a:t>마스터 텍스트 스타일을 편집합니다</a:t>
            </a:r>
          </a:p>
          <a:p>
            <a:pPr lvl="1"/>
            <a:r>
              <a:rPr lang="ko-KR" altLang="en-US" dirty="0"/>
              <a:t>둘째 수준</a:t>
            </a:r>
          </a:p>
          <a:p>
            <a:pPr lvl="2"/>
            <a:r>
              <a:rPr lang="ko-KR" altLang="en-US" dirty="0"/>
              <a:t>셋째 수준</a:t>
            </a:r>
          </a:p>
          <a:p>
            <a:pPr lvl="3"/>
            <a:r>
              <a:rPr lang="ko-KR" altLang="en-US" dirty="0"/>
              <a:t>넷째 수준</a:t>
            </a:r>
          </a:p>
          <a:p>
            <a:pPr lvl="4"/>
            <a:r>
              <a:rPr lang="ko-KR" altLang="en-US" dirty="0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D5267C-7AD4-4024-948B-796D03CB5ECB}" type="datetimeFigureOut">
              <a:rPr lang="ko-KR" altLang="en-US" smtClean="0"/>
              <a:pPr/>
              <a:t>2025-09-25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5FE79-3737-4444-B631-DB8880FC67C6}" type="slidenum">
              <a:rPr lang="ko-KR" altLang="en-US" smtClean="0"/>
              <a:pPr/>
              <a:t>‹#›</a:t>
            </a:fld>
            <a:endParaRPr lang="ko-KR" altLang="en-US"/>
          </a:p>
        </p:txBody>
      </p:sp>
      <p:cxnSp>
        <p:nvCxnSpPr>
          <p:cNvPr id="7" name="직선 연결선 6"/>
          <p:cNvCxnSpPr/>
          <p:nvPr userDrawn="1"/>
        </p:nvCxnSpPr>
        <p:spPr>
          <a:xfrm>
            <a:off x="539552" y="980728"/>
            <a:ext cx="8280920" cy="0"/>
          </a:xfrm>
          <a:prstGeom prst="line">
            <a:avLst/>
          </a:prstGeom>
          <a:ln w="22225">
            <a:solidFill>
              <a:srgbClr val="FF761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그림 7" descr="로고-테두리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7236296" y="260648"/>
            <a:ext cx="1656184" cy="702966"/>
          </a:xfrm>
          <a:prstGeom prst="rect">
            <a:avLst/>
          </a:prstGeom>
        </p:spPr>
      </p:pic>
      <p:cxnSp>
        <p:nvCxnSpPr>
          <p:cNvPr id="9" name="직선 연결선 8"/>
          <p:cNvCxnSpPr/>
          <p:nvPr userDrawn="1"/>
        </p:nvCxnSpPr>
        <p:spPr>
          <a:xfrm>
            <a:off x="395536" y="6309320"/>
            <a:ext cx="8280920" cy="0"/>
          </a:xfrm>
          <a:prstGeom prst="line">
            <a:avLst/>
          </a:prstGeom>
          <a:ln w="22225">
            <a:solidFill>
              <a:srgbClr val="FF761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직사각형 9"/>
          <p:cNvSpPr/>
          <p:nvPr userDrawn="1"/>
        </p:nvSpPr>
        <p:spPr>
          <a:xfrm>
            <a:off x="3707904" y="6381328"/>
            <a:ext cx="18737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dirty="0">
                <a:solidFill>
                  <a:srgbClr val="FE811A"/>
                </a:solidFill>
                <a:latin typeface="Gill Sans MT" pitchFamily="34" charset="0"/>
              </a:rPr>
              <a:t>WV KOREA  </a:t>
            </a:r>
            <a:r>
              <a:rPr lang="en-US" altLang="ko-KR" dirty="0">
                <a:solidFill>
                  <a:schemeClr val="tx1"/>
                </a:solidFill>
                <a:latin typeface="Gill Sans MT" pitchFamily="34" charset="0"/>
              </a:rPr>
              <a:t>l </a:t>
            </a:r>
            <a:fld id="{757D5B7B-F7E8-4A45-9E81-9402DE7D6225}" type="slidenum">
              <a:rPr lang="en-US" altLang="ko-KR" smtClean="0">
                <a:solidFill>
                  <a:schemeClr val="tx1"/>
                </a:solidFill>
                <a:latin typeface="Gill Sans MT" pitchFamily="34" charset="0"/>
              </a:rPr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마무리,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/>
          <p:cNvSpPr txBox="1"/>
          <p:nvPr userDrawn="1"/>
        </p:nvSpPr>
        <p:spPr>
          <a:xfrm>
            <a:off x="2411760" y="2428433"/>
            <a:ext cx="4869988" cy="280076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8800" dirty="0">
                <a:latin typeface="Gill Sans MT" pitchFamily="34" charset="0"/>
              </a:rPr>
              <a:t>Thank You</a:t>
            </a:r>
            <a:br>
              <a:rPr lang="en-US" altLang="ko-KR" sz="8800" dirty="0">
                <a:latin typeface="Gill Sans MT" pitchFamily="34" charset="0"/>
              </a:rPr>
            </a:br>
            <a:endParaRPr lang="ko-KR" altLang="en-US" sz="8800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1" name="직사각형 10"/>
          <p:cNvSpPr/>
          <p:nvPr userDrawn="1"/>
        </p:nvSpPr>
        <p:spPr>
          <a:xfrm>
            <a:off x="467544" y="3883437"/>
            <a:ext cx="8280920" cy="45719"/>
          </a:xfrm>
          <a:prstGeom prst="rect">
            <a:avLst/>
          </a:prstGeom>
          <a:solidFill>
            <a:srgbClr val="FF7619"/>
          </a:solidFill>
          <a:ln>
            <a:solidFill>
              <a:srgbClr val="FF761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srgbClr val="FF7619"/>
              </a:solidFill>
            </a:endParaRPr>
          </a:p>
        </p:txBody>
      </p:sp>
      <p:sp>
        <p:nvSpPr>
          <p:cNvPr id="12" name="직사각형 11"/>
          <p:cNvSpPr/>
          <p:nvPr userDrawn="1"/>
        </p:nvSpPr>
        <p:spPr>
          <a:xfrm>
            <a:off x="467544" y="2310706"/>
            <a:ext cx="8280920" cy="45719"/>
          </a:xfrm>
          <a:prstGeom prst="rect">
            <a:avLst/>
          </a:prstGeom>
          <a:solidFill>
            <a:srgbClr val="FF7619"/>
          </a:solidFill>
          <a:ln>
            <a:solidFill>
              <a:srgbClr val="FF761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srgbClr val="FF7619"/>
              </a:solidFill>
            </a:endParaRPr>
          </a:p>
        </p:txBody>
      </p:sp>
      <p:pic>
        <p:nvPicPr>
          <p:cNvPr id="13" name="그림 12" descr="로고-테두리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7236296" y="260648"/>
            <a:ext cx="1656184" cy="702966"/>
          </a:xfrm>
          <a:prstGeom prst="rect">
            <a:avLst/>
          </a:prstGeom>
        </p:spPr>
      </p:pic>
      <p:sp>
        <p:nvSpPr>
          <p:cNvPr id="14" name="TextBox 13"/>
          <p:cNvSpPr txBox="1"/>
          <p:nvPr userDrawn="1"/>
        </p:nvSpPr>
        <p:spPr>
          <a:xfrm>
            <a:off x="1633226" y="6381328"/>
            <a:ext cx="621176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dirty="0">
                <a:solidFill>
                  <a:srgbClr val="95897D"/>
                </a:solidFill>
                <a:latin typeface="Gill Sans MT" pitchFamily="34" charset="0"/>
              </a:rPr>
              <a:t>Our vision for every child, life in all its fullness. Our prayer for every heart, the will to make it so.</a:t>
            </a:r>
            <a:endParaRPr lang="ko-KR" altLang="en-US" sz="1200" dirty="0">
              <a:solidFill>
                <a:srgbClr val="95897D"/>
              </a:solidFill>
              <a:latin typeface="Gill Sans MT" pitchFamily="34" charset="0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D5267C-7AD4-4024-948B-796D03CB5ECB}" type="datetimeFigureOut">
              <a:rPr lang="ko-KR" altLang="en-US" smtClean="0"/>
              <a:pPr/>
              <a:t>2025-09-25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5FE79-3737-4444-B631-DB8880FC67C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D5267C-7AD4-4024-948B-796D03CB5ECB}" type="datetimeFigureOut">
              <a:rPr lang="ko-KR" altLang="en-US" smtClean="0"/>
              <a:pPr/>
              <a:t>2025-09-25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5FE79-3737-4444-B631-DB8880FC67C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D5267C-7AD4-4024-948B-796D03CB5ECB}" type="datetimeFigureOut">
              <a:rPr lang="ko-KR" altLang="en-US" smtClean="0"/>
              <a:pPr/>
              <a:t>2025-09-25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5FE79-3737-4444-B631-DB8880FC67C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D5267C-7AD4-4024-948B-796D03CB5ECB}" type="datetimeFigureOut">
              <a:rPr lang="ko-KR" altLang="en-US" smtClean="0"/>
              <a:pPr/>
              <a:t>2025-09-25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5FE79-3737-4444-B631-DB8880FC67C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D5267C-7AD4-4024-948B-796D03CB5ECB}" type="datetimeFigureOut">
              <a:rPr lang="ko-KR" altLang="en-US" smtClean="0"/>
              <a:pPr/>
              <a:t>2025-09-25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5FE79-3737-4444-B631-DB8880FC67C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D5267C-7AD4-4024-948B-796D03CB5ECB}" type="datetimeFigureOut">
              <a:rPr lang="ko-KR" altLang="en-US" smtClean="0"/>
              <a:pPr/>
              <a:t>2025-09-25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5FE79-3737-4444-B631-DB8880FC67C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D5267C-7AD4-4024-948B-796D03CB5ECB}" type="datetimeFigureOut">
              <a:rPr lang="ko-KR" altLang="en-US" smtClean="0"/>
              <a:pPr/>
              <a:t>2025-09-25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5FE79-3737-4444-B631-DB8880FC67C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D5267C-7AD4-4024-948B-796D03CB5ECB}" type="datetimeFigureOut">
              <a:rPr lang="ko-KR" altLang="en-US" smtClean="0"/>
              <a:pPr/>
              <a:t>2025-09-25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5FE79-3737-4444-B631-DB8880FC67C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D5267C-7AD4-4024-948B-796D03CB5ECB}" type="datetimeFigureOut">
              <a:rPr lang="ko-KR" altLang="en-US" smtClean="0"/>
              <a:pPr/>
              <a:t>2025-09-25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5FE79-3737-4444-B631-DB8880FC67C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D5267C-7AD4-4024-948B-796D03CB5ECB}" type="datetimeFigureOut">
              <a:rPr lang="ko-KR" altLang="en-US" smtClean="0"/>
              <a:pPr/>
              <a:t>2025-09-25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5FE79-3737-4444-B631-DB8880FC67C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.xml"/><Relationship Id="rId3" Type="http://schemas.openxmlformats.org/officeDocument/2006/relationships/slideLayout" Target="../slideLayouts/slideLayout7.xml"/><Relationship Id="rId7" Type="http://schemas.openxmlformats.org/officeDocument/2006/relationships/slideLayout" Target="../slideLayouts/slideLayout11.xml"/><Relationship Id="rId2" Type="http://schemas.openxmlformats.org/officeDocument/2006/relationships/slideLayout" Target="../slideLayouts/slideLayout6.xml"/><Relationship Id="rId1" Type="http://schemas.openxmlformats.org/officeDocument/2006/relationships/slideLayout" Target="../slideLayouts/slideLayout5.xml"/><Relationship Id="rId6" Type="http://schemas.openxmlformats.org/officeDocument/2006/relationships/slideLayout" Target="../slideLayouts/slideLayout10.xml"/><Relationship Id="rId11" Type="http://schemas.openxmlformats.org/officeDocument/2006/relationships/theme" Target="../theme/theme2.xml"/><Relationship Id="rId5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4.xml"/><Relationship Id="rId4" Type="http://schemas.openxmlformats.org/officeDocument/2006/relationships/slideLayout" Target="../slideLayouts/slideLayout8.xml"/><Relationship Id="rId9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dirty="0"/>
              <a:t>마스터 텍스트 스타일을 편집합니다</a:t>
            </a:r>
          </a:p>
          <a:p>
            <a:pPr lvl="1"/>
            <a:r>
              <a:rPr lang="ko-KR" altLang="en-US" dirty="0"/>
              <a:t>둘째 수준</a:t>
            </a:r>
          </a:p>
          <a:p>
            <a:pPr lvl="2"/>
            <a:r>
              <a:rPr lang="ko-KR" altLang="en-US" dirty="0"/>
              <a:t>셋째 수준</a:t>
            </a:r>
          </a:p>
          <a:p>
            <a:pPr lvl="3"/>
            <a:r>
              <a:rPr lang="ko-KR" altLang="en-US" dirty="0"/>
              <a:t>넷째 수준</a:t>
            </a:r>
          </a:p>
          <a:p>
            <a:pPr lvl="4"/>
            <a:r>
              <a:rPr lang="ko-KR" altLang="en-US" dirty="0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5B623D-93D9-4701-BCC0-CBDF26CF48F1}" type="datetimeFigureOut">
              <a:rPr lang="ko-KR" altLang="en-US" smtClean="0"/>
              <a:pPr/>
              <a:t>2025-09-25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517691-670D-4F37-8316-3C878FA5D31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1" r:id="rId1"/>
    <p:sldLayoutId id="2147483675" r:id="rId2"/>
    <p:sldLayoutId id="2147483691" r:id="rId3"/>
    <p:sldLayoutId id="2147483653" r:id="rId4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D5267C-7AD4-4024-948B-796D03CB5ECB}" type="datetimeFigureOut">
              <a:rPr lang="ko-KR" altLang="en-US" smtClean="0"/>
              <a:pPr/>
              <a:t>2025-09-25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B5FE79-3737-4444-B631-DB8880FC67C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2" r:id="rId2"/>
    <p:sldLayoutId id="2147483693" r:id="rId3"/>
    <p:sldLayoutId id="2147483694" r:id="rId4"/>
    <p:sldLayoutId id="2147483695" r:id="rId5"/>
    <p:sldLayoutId id="2147483696" r:id="rId6"/>
    <p:sldLayoutId id="2147483697" r:id="rId7"/>
    <p:sldLayoutId id="2147483698" r:id="rId8"/>
    <p:sldLayoutId id="2147483699" r:id="rId9"/>
    <p:sldLayoutId id="2147483700" r:id="rId10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7AC4QtU03r8?si=oU_B74s6xHnEnvVN" TargetMode="External"/><Relationship Id="rId2" Type="http://schemas.openxmlformats.org/officeDocument/2006/relationships/hyperlink" Target="https://youtu.be/j5KukMDVuPI?si=xg2odYK3UbrEZXp_" TargetMode="External"/><Relationship Id="rId1" Type="http://schemas.openxmlformats.org/officeDocument/2006/relationships/slideLayout" Target="../slideLayouts/slideLayout3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3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4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.xml"/><Relationship Id="rId3" Type="http://schemas.openxmlformats.org/officeDocument/2006/relationships/diagramLayout" Target="../diagrams/layout1.xml"/><Relationship Id="rId7" Type="http://schemas.openxmlformats.org/officeDocument/2006/relationships/diagramData" Target="../diagrams/data2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1.xml"/><Relationship Id="rId11" Type="http://schemas.microsoft.com/office/2007/relationships/diagramDrawing" Target="../diagrams/drawing2.xml"/><Relationship Id="rId5" Type="http://schemas.openxmlformats.org/officeDocument/2006/relationships/diagramColors" Target="../diagrams/colors1.xml"/><Relationship Id="rId10" Type="http://schemas.openxmlformats.org/officeDocument/2006/relationships/diagramColors" Target="../diagrams/colors2.xml"/><Relationship Id="rId4" Type="http://schemas.openxmlformats.org/officeDocument/2006/relationships/diagramQuickStyle" Target="../diagrams/quickStyle1.xml"/><Relationship Id="rId9" Type="http://schemas.openxmlformats.org/officeDocument/2006/relationships/diagramQuickStyle" Target="../diagrams/quickStyle2.xml"/></Relationships>
</file>

<file path=ppt/slides/_rels/slide65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4.xml"/><Relationship Id="rId13" Type="http://schemas.openxmlformats.org/officeDocument/2006/relationships/diagramLayout" Target="../diagrams/layout5.xml"/><Relationship Id="rId3" Type="http://schemas.openxmlformats.org/officeDocument/2006/relationships/diagramLayout" Target="../diagrams/layout3.xml"/><Relationship Id="rId7" Type="http://schemas.openxmlformats.org/officeDocument/2006/relationships/diagramData" Target="../diagrams/data4.xml"/><Relationship Id="rId12" Type="http://schemas.openxmlformats.org/officeDocument/2006/relationships/diagramData" Target="../diagrams/data5.xml"/><Relationship Id="rId2" Type="http://schemas.openxmlformats.org/officeDocument/2006/relationships/diagramData" Target="../diagrams/data3.xml"/><Relationship Id="rId16" Type="http://schemas.microsoft.com/office/2007/relationships/diagramDrawing" Target="../diagrams/drawing5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3.xml"/><Relationship Id="rId11" Type="http://schemas.microsoft.com/office/2007/relationships/diagramDrawing" Target="../diagrams/drawing4.xml"/><Relationship Id="rId5" Type="http://schemas.openxmlformats.org/officeDocument/2006/relationships/diagramColors" Target="../diagrams/colors3.xml"/><Relationship Id="rId15" Type="http://schemas.openxmlformats.org/officeDocument/2006/relationships/diagramColors" Target="../diagrams/colors5.xml"/><Relationship Id="rId10" Type="http://schemas.openxmlformats.org/officeDocument/2006/relationships/diagramColors" Target="../diagrams/colors4.xml"/><Relationship Id="rId4" Type="http://schemas.openxmlformats.org/officeDocument/2006/relationships/diagramQuickStyle" Target="../diagrams/quickStyle3.xml"/><Relationship Id="rId9" Type="http://schemas.openxmlformats.org/officeDocument/2006/relationships/diagramQuickStyle" Target="../diagrams/quickStyle4.xml"/><Relationship Id="rId14" Type="http://schemas.openxmlformats.org/officeDocument/2006/relationships/diagramQuickStyle" Target="../diagrams/quickStyle5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Relationship Id="rId6" Type="http://schemas.openxmlformats.org/officeDocument/2006/relationships/diagramColors" Target="../diagrams/colors6.xml"/><Relationship Id="rId5" Type="http://schemas.openxmlformats.org/officeDocument/2006/relationships/diagramQuickStyle" Target="../diagrams/quickStyle6.xml"/><Relationship Id="rId4" Type="http://schemas.openxmlformats.org/officeDocument/2006/relationships/diagramLayout" Target="../diagrams/layout6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제목 5"/>
          <p:cNvSpPr>
            <a:spLocks noGrp="1"/>
          </p:cNvSpPr>
          <p:nvPr>
            <p:ph type="ctrTitle"/>
          </p:nvPr>
        </p:nvSpPr>
        <p:spPr>
          <a:xfrm>
            <a:off x="616024" y="3573016"/>
            <a:ext cx="7772400" cy="1470025"/>
          </a:xfrm>
        </p:spPr>
        <p:txBody>
          <a:bodyPr>
            <a:normAutofit/>
          </a:bodyPr>
          <a:lstStyle/>
          <a:p>
            <a:r>
              <a:rPr lang="ko-KR" altLang="en-US" dirty="0"/>
              <a:t>월드비전 사례관리</a:t>
            </a:r>
          </a:p>
        </p:txBody>
      </p:sp>
      <p:sp>
        <p:nvSpPr>
          <p:cNvPr id="4" name="부제목 3"/>
          <p:cNvSpPr>
            <a:spLocks noGrp="1"/>
          </p:cNvSpPr>
          <p:nvPr>
            <p:ph type="subTitle" idx="1"/>
          </p:nvPr>
        </p:nvSpPr>
        <p:spPr>
          <a:xfrm>
            <a:off x="1403648" y="5157192"/>
            <a:ext cx="6400800" cy="744488"/>
          </a:xfrm>
        </p:spPr>
        <p:txBody>
          <a:bodyPr>
            <a:normAutofit/>
          </a:bodyPr>
          <a:lstStyle/>
          <a:p>
            <a:r>
              <a:rPr lang="ko-KR" altLang="en-US" sz="2800" dirty="0" err="1"/>
              <a:t>김양영</a:t>
            </a:r>
            <a:r>
              <a:rPr lang="ko-KR" altLang="en-US" sz="2800" dirty="0"/>
              <a:t> 과장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무진종합사회복지관</a:t>
            </a:r>
          </a:p>
        </p:txBody>
      </p:sp>
      <p:sp>
        <p:nvSpPr>
          <p:cNvPr id="6" name="직사각형 5"/>
          <p:cNvSpPr/>
          <p:nvPr/>
        </p:nvSpPr>
        <p:spPr>
          <a:xfrm>
            <a:off x="-684584" y="-12844808"/>
            <a:ext cx="7200800" cy="40811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lnSpc>
                <a:spcPct val="160000"/>
              </a:lnSpc>
            </a:pPr>
            <a:r>
              <a:rPr lang="en-US" altLang="ko-KR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1991</a:t>
            </a:r>
            <a:r>
              <a:rPr lang="ko-KR" altLang="en-US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년 </a:t>
            </a:r>
            <a:r>
              <a:rPr lang="ko-KR" altLang="en-US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	</a:t>
            </a:r>
            <a:r>
              <a:rPr lang="ko-KR" altLang="en-US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무진종합사회복지관 개관</a:t>
            </a:r>
            <a:endParaRPr lang="en-US" altLang="ko-KR" kern="0" dirty="0">
              <a:solidFill>
                <a:srgbClr val="000000"/>
              </a:solidFill>
              <a:latin typeface="함초롬바탕" panose="02030604000101010101" pitchFamily="18" charset="-127"/>
              <a:ea typeface="함초롬바탕" panose="02030604000101010101" pitchFamily="18" charset="-127"/>
            </a:endParaRPr>
          </a:p>
          <a:p>
            <a:pPr algn="just" fontAlgn="base">
              <a:lnSpc>
                <a:spcPct val="160000"/>
              </a:lnSpc>
            </a:pPr>
            <a:r>
              <a:rPr lang="en-US" altLang="ko-KR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2004</a:t>
            </a:r>
            <a:r>
              <a:rPr lang="ko-KR" altLang="en-US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년 </a:t>
            </a:r>
            <a:r>
              <a:rPr lang="ko-KR" altLang="en-US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	</a:t>
            </a:r>
            <a:r>
              <a:rPr lang="ko-KR" altLang="en-US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가정방문 이동목욕서비스</a:t>
            </a:r>
            <a:endParaRPr lang="en-US" altLang="ko-KR" kern="0" dirty="0">
              <a:solidFill>
                <a:srgbClr val="000000"/>
              </a:solidFill>
              <a:latin typeface="함초롬바탕" panose="02030604000101010101" pitchFamily="18" charset="-127"/>
              <a:ea typeface="함초롬바탕" panose="02030604000101010101" pitchFamily="18" charset="-127"/>
            </a:endParaRPr>
          </a:p>
          <a:p>
            <a:pPr algn="just" fontAlgn="base">
              <a:lnSpc>
                <a:spcPct val="160000"/>
              </a:lnSpc>
            </a:pPr>
            <a:r>
              <a:rPr lang="en-US" altLang="ko-KR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2000</a:t>
            </a:r>
            <a:r>
              <a:rPr lang="ko-KR" altLang="en-US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년 </a:t>
            </a:r>
            <a:r>
              <a:rPr lang="ko-KR" altLang="en-US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	</a:t>
            </a:r>
            <a:r>
              <a:rPr lang="ko-KR" altLang="en-US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사랑의 도시락 나눔의 집 </a:t>
            </a:r>
            <a:r>
              <a:rPr lang="en-US" altLang="ko-KR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(300case) </a:t>
            </a:r>
          </a:p>
          <a:p>
            <a:pPr algn="just" fontAlgn="base">
              <a:lnSpc>
                <a:spcPct val="160000"/>
              </a:lnSpc>
            </a:pPr>
            <a:r>
              <a:rPr lang="ko-KR" altLang="en-US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 </a:t>
            </a:r>
            <a:r>
              <a:rPr lang="ko-KR" altLang="en-US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	</a:t>
            </a:r>
            <a:r>
              <a:rPr lang="ko-KR" altLang="en-US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보건복지부 평가 최우수 기관 선정 </a:t>
            </a:r>
            <a:r>
              <a:rPr lang="en-US" altLang="ko-KR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(2000</a:t>
            </a:r>
            <a:r>
              <a:rPr lang="ko-KR" altLang="en-US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년 부터 총 </a:t>
            </a:r>
            <a:r>
              <a:rPr lang="en-US" altLang="ko-KR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4</a:t>
            </a:r>
            <a:r>
              <a:rPr lang="ko-KR" altLang="en-US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회</a:t>
            </a:r>
            <a:r>
              <a:rPr lang="en-US" altLang="ko-KR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)</a:t>
            </a:r>
          </a:p>
          <a:p>
            <a:pPr algn="just" fontAlgn="base">
              <a:lnSpc>
                <a:spcPct val="160000"/>
              </a:lnSpc>
            </a:pPr>
            <a:r>
              <a:rPr lang="en-US" altLang="ko-KR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2009</a:t>
            </a:r>
            <a:r>
              <a:rPr lang="ko-KR" altLang="en-US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년 </a:t>
            </a:r>
            <a:r>
              <a:rPr lang="ko-KR" altLang="en-US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	</a:t>
            </a:r>
            <a:r>
              <a:rPr lang="ko-KR" altLang="en-US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보건복지부 </a:t>
            </a:r>
            <a:r>
              <a:rPr lang="en-US" altLang="ko-KR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＂</a:t>
            </a:r>
            <a:r>
              <a:rPr lang="ko-KR" altLang="en-US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아동권리옹호 우수 실천사례</a:t>
            </a:r>
            <a:r>
              <a:rPr lang="en-US" altLang="ko-KR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＂ </a:t>
            </a:r>
            <a:r>
              <a:rPr lang="ko-KR" altLang="en-US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우수기관 선정 </a:t>
            </a:r>
            <a:endParaRPr lang="en-US" altLang="ko-KR" kern="0" dirty="0">
              <a:solidFill>
                <a:srgbClr val="000000"/>
              </a:solidFill>
              <a:latin typeface="함초롬바탕" panose="02030604000101010101" pitchFamily="18" charset="-127"/>
              <a:ea typeface="함초롬바탕" panose="02030604000101010101" pitchFamily="18" charset="-127"/>
            </a:endParaRPr>
          </a:p>
          <a:p>
            <a:pPr algn="just" fontAlgn="base">
              <a:lnSpc>
                <a:spcPct val="160000"/>
              </a:lnSpc>
            </a:pPr>
            <a:r>
              <a:rPr lang="en-US" altLang="ko-KR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2012</a:t>
            </a:r>
            <a:r>
              <a:rPr lang="ko-KR" altLang="en-US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년 </a:t>
            </a:r>
            <a:r>
              <a:rPr lang="ko-KR" altLang="en-US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	</a:t>
            </a:r>
            <a:r>
              <a:rPr lang="ko-KR" altLang="en-US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대한민국 </a:t>
            </a:r>
            <a:r>
              <a:rPr lang="ko-KR" altLang="en-US" kern="0" dirty="0" err="1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아동총회</a:t>
            </a:r>
            <a:r>
              <a:rPr lang="ko-KR" altLang="en-US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 광주전남지역대회 실시 </a:t>
            </a:r>
            <a:r>
              <a:rPr lang="en-US" altLang="ko-KR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(</a:t>
            </a:r>
            <a:r>
              <a:rPr lang="ko-KR" altLang="en-US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매년</a:t>
            </a:r>
            <a:r>
              <a:rPr lang="en-US" altLang="ko-KR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)</a:t>
            </a:r>
            <a:endParaRPr lang="ko-KR" altLang="en-US" kern="0" dirty="0">
              <a:solidFill>
                <a:srgbClr val="000000"/>
              </a:solidFill>
              <a:latin typeface="함초롬바탕" panose="02030604000101010101" pitchFamily="18" charset="-127"/>
            </a:endParaRPr>
          </a:p>
          <a:p>
            <a:pPr algn="just" fontAlgn="base">
              <a:lnSpc>
                <a:spcPct val="160000"/>
              </a:lnSpc>
            </a:pPr>
            <a:r>
              <a:rPr lang="en-US" altLang="ko-KR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2016</a:t>
            </a:r>
            <a:r>
              <a:rPr lang="ko-KR" altLang="en-US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년 </a:t>
            </a:r>
            <a:r>
              <a:rPr lang="ko-KR" altLang="en-US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	</a:t>
            </a:r>
            <a:r>
              <a:rPr lang="ko-KR" altLang="en-US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아동의 삶의 질 향상을 위한 </a:t>
            </a:r>
            <a:r>
              <a:rPr lang="ko-KR" altLang="en-US" kern="0" dirty="0" err="1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지역조사</a:t>
            </a:r>
            <a:r>
              <a:rPr lang="en-US" altLang="ko-KR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(CWBI) </a:t>
            </a:r>
            <a:r>
              <a:rPr lang="ko-KR" altLang="en-US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실시 </a:t>
            </a:r>
            <a:endParaRPr lang="en-US" altLang="ko-KR" kern="0" dirty="0">
              <a:solidFill>
                <a:srgbClr val="000000"/>
              </a:solidFill>
              <a:latin typeface="함초롬바탕" panose="02030604000101010101" pitchFamily="18" charset="-127"/>
              <a:ea typeface="함초롬바탕" panose="02030604000101010101" pitchFamily="18" charset="-127"/>
            </a:endParaRPr>
          </a:p>
          <a:p>
            <a:pPr algn="just" fontAlgn="base">
              <a:lnSpc>
                <a:spcPct val="160000"/>
              </a:lnSpc>
            </a:pPr>
            <a:r>
              <a:rPr lang="en-US" altLang="ko-KR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2018</a:t>
            </a:r>
            <a:r>
              <a:rPr lang="ko-KR" altLang="en-US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년 </a:t>
            </a:r>
            <a:r>
              <a:rPr lang="ko-KR" altLang="en-US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	</a:t>
            </a:r>
            <a:r>
              <a:rPr lang="ko-KR" altLang="en-US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월드비전 </a:t>
            </a:r>
            <a:r>
              <a:rPr lang="en-US" altLang="ko-KR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＇</a:t>
            </a:r>
            <a:r>
              <a:rPr lang="ko-KR" altLang="en-US" kern="0" dirty="0" err="1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꿈꾸는아이들</a:t>
            </a:r>
            <a:r>
              <a:rPr lang="en-US" altLang="ko-KR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＇ </a:t>
            </a:r>
            <a:r>
              <a:rPr lang="ko-KR" altLang="en-US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사업 실시 </a:t>
            </a:r>
            <a:endParaRPr lang="ko-KR" altLang="en-US" kern="0" dirty="0">
              <a:solidFill>
                <a:srgbClr val="000000"/>
              </a:solidFill>
              <a:latin typeface="함초롬바탕" panose="02030604000101010101" pitchFamily="18" charset="-127"/>
            </a:endParaRPr>
          </a:p>
          <a:p>
            <a:pPr algn="just" fontAlgn="base">
              <a:lnSpc>
                <a:spcPct val="160000"/>
              </a:lnSpc>
            </a:pPr>
            <a:r>
              <a:rPr lang="en-US" altLang="ko-KR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2019</a:t>
            </a:r>
            <a:r>
              <a:rPr lang="ko-KR" altLang="en-US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년 </a:t>
            </a:r>
            <a:r>
              <a:rPr lang="ko-KR" altLang="en-US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	</a:t>
            </a:r>
            <a:r>
              <a:rPr lang="ko-KR" altLang="en-US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월드비전 조식지원사업 </a:t>
            </a:r>
            <a:r>
              <a:rPr lang="en-US" altLang="ko-KR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[</a:t>
            </a:r>
            <a:r>
              <a:rPr lang="ko-KR" altLang="en-US" kern="0" dirty="0" err="1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아침머꼬</a:t>
            </a:r>
            <a:r>
              <a:rPr lang="en-US" altLang="ko-KR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]</a:t>
            </a:r>
            <a:endParaRPr lang="ko-KR" altLang="en-US" kern="0" dirty="0">
              <a:solidFill>
                <a:srgbClr val="000000"/>
              </a:solidFill>
              <a:latin typeface="함초롬바탕" panose="02030604000101010101" pitchFamily="18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1151620" y="1556792"/>
            <a:ext cx="6840760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lnSpc>
                <a:spcPct val="150000"/>
              </a:lnSpc>
            </a:pPr>
            <a:r>
              <a:rPr lang="en-US" altLang="ko-KR" sz="1600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1991</a:t>
            </a:r>
            <a:r>
              <a:rPr lang="ko-KR" altLang="en-US" sz="1600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년 	무진종합사회복지관 개관</a:t>
            </a:r>
            <a:endParaRPr lang="en-US" altLang="ko-KR" sz="1600" kern="0" dirty="0">
              <a:solidFill>
                <a:srgbClr val="000000"/>
              </a:solidFill>
              <a:latin typeface="함초롬바탕" panose="02030604000101010101" pitchFamily="18" charset="-127"/>
            </a:endParaRPr>
          </a:p>
          <a:p>
            <a:pPr algn="just" fontAlgn="base">
              <a:lnSpc>
                <a:spcPct val="150000"/>
              </a:lnSpc>
            </a:pPr>
            <a:r>
              <a:rPr lang="en-US" altLang="ko-KR" sz="1600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	</a:t>
            </a:r>
            <a:r>
              <a:rPr lang="ko-KR" altLang="en-US" sz="1600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아동후원사업</a:t>
            </a:r>
            <a:r>
              <a:rPr lang="en-US" altLang="ko-KR" sz="1600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(</a:t>
            </a:r>
            <a:r>
              <a:rPr lang="ko-KR" altLang="en-US" sz="1600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결연</a:t>
            </a:r>
            <a:r>
              <a:rPr lang="en-US" altLang="ko-KR" sz="1600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)</a:t>
            </a:r>
            <a:r>
              <a:rPr lang="ko-KR" altLang="en-US" sz="1600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  </a:t>
            </a:r>
            <a:r>
              <a:rPr lang="en-US" altLang="ko-KR" sz="1600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380 case</a:t>
            </a:r>
            <a:endParaRPr lang="ko-KR" altLang="en-US" sz="1600" kern="0" dirty="0">
              <a:solidFill>
                <a:srgbClr val="000000"/>
              </a:solidFill>
              <a:latin typeface="함초롬바탕" panose="02030604000101010101" pitchFamily="18" charset="-127"/>
            </a:endParaRPr>
          </a:p>
          <a:p>
            <a:pPr algn="just" fontAlgn="base">
              <a:lnSpc>
                <a:spcPct val="150000"/>
              </a:lnSpc>
            </a:pPr>
            <a:r>
              <a:rPr lang="en-US" altLang="ko-KR" sz="1600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2004</a:t>
            </a:r>
            <a:r>
              <a:rPr lang="ko-KR" altLang="en-US" sz="1600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년 	가정방문 이동목욕서비스</a:t>
            </a:r>
            <a:endParaRPr lang="en-US" altLang="ko-KR" sz="1600" kern="0" dirty="0">
              <a:solidFill>
                <a:srgbClr val="000000"/>
              </a:solidFill>
              <a:latin typeface="함초롬바탕" panose="02030604000101010101" pitchFamily="18" charset="-127"/>
            </a:endParaRPr>
          </a:p>
          <a:p>
            <a:pPr algn="just" fontAlgn="base">
              <a:lnSpc>
                <a:spcPct val="150000"/>
              </a:lnSpc>
            </a:pPr>
            <a:r>
              <a:rPr lang="en-US" altLang="ko-KR" sz="1600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2000</a:t>
            </a:r>
            <a:r>
              <a:rPr lang="ko-KR" altLang="en-US" sz="1600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년 	사랑의 도시락 나눔의 집 </a:t>
            </a:r>
            <a:r>
              <a:rPr lang="en-US" altLang="ko-KR" sz="1600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(300case) </a:t>
            </a:r>
          </a:p>
          <a:p>
            <a:pPr algn="just" fontAlgn="base">
              <a:lnSpc>
                <a:spcPct val="150000"/>
              </a:lnSpc>
            </a:pPr>
            <a:r>
              <a:rPr lang="en-US" altLang="ko-KR" sz="1600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2009</a:t>
            </a:r>
            <a:r>
              <a:rPr lang="ko-KR" altLang="en-US" sz="1600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년 	보건복지부 </a:t>
            </a:r>
            <a:r>
              <a:rPr lang="en-US" altLang="ko-KR" sz="1600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＂</a:t>
            </a:r>
            <a:r>
              <a:rPr lang="ko-KR" altLang="en-US" sz="1600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아동권리옹호 우수 실천사례</a:t>
            </a:r>
            <a:r>
              <a:rPr lang="en-US" altLang="ko-KR" sz="1600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＂ </a:t>
            </a:r>
            <a:r>
              <a:rPr lang="ko-KR" altLang="en-US" sz="1600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우수기관 선정 </a:t>
            </a:r>
            <a:endParaRPr lang="en-US" altLang="ko-KR" sz="1600" kern="0" dirty="0">
              <a:solidFill>
                <a:srgbClr val="000000"/>
              </a:solidFill>
              <a:latin typeface="함초롬바탕" panose="02030604000101010101" pitchFamily="18" charset="-127"/>
            </a:endParaRPr>
          </a:p>
          <a:p>
            <a:pPr algn="just" fontAlgn="base">
              <a:lnSpc>
                <a:spcPct val="150000"/>
              </a:lnSpc>
            </a:pPr>
            <a:r>
              <a:rPr lang="en-US" altLang="ko-KR" sz="1600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2012</a:t>
            </a:r>
            <a:r>
              <a:rPr lang="ko-KR" altLang="en-US" sz="1600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년 	대한민국 </a:t>
            </a:r>
            <a:r>
              <a:rPr lang="ko-KR" altLang="en-US" sz="1600" kern="0" dirty="0" err="1">
                <a:solidFill>
                  <a:srgbClr val="000000"/>
                </a:solidFill>
                <a:latin typeface="함초롬바탕" panose="02030604000101010101" pitchFamily="18" charset="-127"/>
              </a:rPr>
              <a:t>아동총회</a:t>
            </a:r>
            <a:r>
              <a:rPr lang="ko-KR" altLang="en-US" sz="1600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 광주전남지역대회 실시 </a:t>
            </a:r>
            <a:r>
              <a:rPr lang="en-US" altLang="ko-KR" sz="1600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(</a:t>
            </a:r>
            <a:r>
              <a:rPr lang="ko-KR" altLang="en-US" sz="1600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매년</a:t>
            </a:r>
            <a:r>
              <a:rPr lang="en-US" altLang="ko-KR" sz="1600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)</a:t>
            </a:r>
            <a:endParaRPr lang="ko-KR" altLang="en-US" sz="1600" kern="0" dirty="0">
              <a:solidFill>
                <a:srgbClr val="000000"/>
              </a:solidFill>
              <a:latin typeface="함초롬바탕" panose="02030604000101010101" pitchFamily="18" charset="-127"/>
            </a:endParaRPr>
          </a:p>
          <a:p>
            <a:pPr algn="just" fontAlgn="base">
              <a:lnSpc>
                <a:spcPct val="150000"/>
              </a:lnSpc>
            </a:pPr>
            <a:r>
              <a:rPr lang="en-US" altLang="ko-KR" sz="1600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2016</a:t>
            </a:r>
            <a:r>
              <a:rPr lang="ko-KR" altLang="en-US" sz="1600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년 	아동의 삶의 질 향상을 위한 </a:t>
            </a:r>
            <a:r>
              <a:rPr lang="ko-KR" altLang="en-US" sz="1600" kern="0" dirty="0" err="1">
                <a:solidFill>
                  <a:srgbClr val="000000"/>
                </a:solidFill>
                <a:latin typeface="함초롬바탕" panose="02030604000101010101" pitchFamily="18" charset="-127"/>
              </a:rPr>
              <a:t>지역조사</a:t>
            </a:r>
            <a:r>
              <a:rPr lang="en-US" altLang="ko-KR" sz="1600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(CWBI) </a:t>
            </a:r>
          </a:p>
          <a:p>
            <a:pPr algn="just" fontAlgn="base">
              <a:lnSpc>
                <a:spcPct val="150000"/>
              </a:lnSpc>
            </a:pPr>
            <a:r>
              <a:rPr lang="en-US" altLang="ko-KR" sz="1600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2015</a:t>
            </a:r>
            <a:r>
              <a:rPr lang="ko-KR" altLang="en-US" sz="1600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년 	아동영양교육 프로그램 </a:t>
            </a:r>
            <a:r>
              <a:rPr lang="en-US" altLang="ko-KR" sz="1600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&lt;</a:t>
            </a:r>
            <a:r>
              <a:rPr lang="ko-KR" altLang="en-US" sz="1600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쿡</a:t>
            </a:r>
            <a:r>
              <a:rPr lang="en-US" altLang="ko-KR" sz="1600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n</a:t>
            </a:r>
            <a:r>
              <a:rPr lang="ko-KR" altLang="en-US" sz="1600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쑥쑥</a:t>
            </a:r>
            <a:r>
              <a:rPr lang="en-US" altLang="ko-KR" sz="1600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&gt; </a:t>
            </a:r>
            <a:endParaRPr lang="ko-KR" altLang="en-US" sz="1600" kern="0" dirty="0">
              <a:solidFill>
                <a:srgbClr val="000000"/>
              </a:solidFill>
              <a:latin typeface="함초롬바탕" panose="02030604000101010101" pitchFamily="18" charset="-127"/>
            </a:endParaRPr>
          </a:p>
          <a:p>
            <a:pPr algn="just" fontAlgn="base">
              <a:lnSpc>
                <a:spcPct val="150000"/>
              </a:lnSpc>
            </a:pPr>
            <a:r>
              <a:rPr lang="en-US" altLang="ko-KR" sz="1600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2018</a:t>
            </a:r>
            <a:r>
              <a:rPr lang="ko-KR" altLang="en-US" sz="1600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년 	월드비전 </a:t>
            </a:r>
            <a:r>
              <a:rPr lang="en-US" altLang="ko-KR" sz="1600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＇</a:t>
            </a:r>
            <a:r>
              <a:rPr lang="ko-KR" altLang="en-US" sz="1600" kern="0" dirty="0" err="1">
                <a:solidFill>
                  <a:srgbClr val="000000"/>
                </a:solidFill>
                <a:latin typeface="함초롬바탕" panose="02030604000101010101" pitchFamily="18" charset="-127"/>
              </a:rPr>
              <a:t>꿈꾸는아이들</a:t>
            </a:r>
            <a:r>
              <a:rPr lang="en-US" altLang="ko-KR" sz="1600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＇ </a:t>
            </a:r>
            <a:r>
              <a:rPr lang="ko-KR" altLang="en-US" sz="1600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사업 </a:t>
            </a:r>
          </a:p>
          <a:p>
            <a:pPr algn="just" fontAlgn="base">
              <a:lnSpc>
                <a:spcPct val="150000"/>
              </a:lnSpc>
            </a:pPr>
            <a:r>
              <a:rPr lang="en-US" altLang="ko-KR" sz="1600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2019</a:t>
            </a:r>
            <a:r>
              <a:rPr lang="ko-KR" altLang="en-US" sz="1600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년 	월드비전 조식지원사업 </a:t>
            </a:r>
            <a:r>
              <a:rPr lang="en-US" altLang="ko-KR" sz="1600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[</a:t>
            </a:r>
            <a:r>
              <a:rPr lang="ko-KR" altLang="en-US" sz="1600" kern="0" dirty="0" err="1">
                <a:solidFill>
                  <a:srgbClr val="000000"/>
                </a:solidFill>
                <a:latin typeface="함초롬바탕" panose="02030604000101010101" pitchFamily="18" charset="-127"/>
              </a:rPr>
              <a:t>아침머꼬</a:t>
            </a:r>
            <a:r>
              <a:rPr lang="en-US" altLang="ko-KR" sz="1600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]</a:t>
            </a:r>
          </a:p>
          <a:p>
            <a:pPr algn="just" fontAlgn="base">
              <a:lnSpc>
                <a:spcPct val="150000"/>
              </a:lnSpc>
            </a:pPr>
            <a:r>
              <a:rPr lang="ko-KR" altLang="en-US" sz="1200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 	</a:t>
            </a:r>
            <a:r>
              <a:rPr lang="ko-KR" altLang="en-US" sz="2000" b="1" kern="0" dirty="0">
                <a:solidFill>
                  <a:srgbClr val="FF6600"/>
                </a:solidFill>
                <a:latin typeface="함초롬바탕" panose="02030604000101010101" pitchFamily="18" charset="-127"/>
              </a:rPr>
              <a:t>보건복지부 평가 최우수 기관 선정 </a:t>
            </a:r>
            <a:r>
              <a:rPr lang="en-US" altLang="ko-KR" sz="2000" b="1" kern="0" dirty="0">
                <a:solidFill>
                  <a:srgbClr val="FF6600"/>
                </a:solidFill>
                <a:latin typeface="함초롬바탕" panose="02030604000101010101" pitchFamily="18" charset="-127"/>
              </a:rPr>
              <a:t>(</a:t>
            </a:r>
            <a:r>
              <a:rPr lang="ko-KR" altLang="en-US" sz="2000" b="1" kern="0" dirty="0">
                <a:solidFill>
                  <a:srgbClr val="FF6600"/>
                </a:solidFill>
                <a:latin typeface="함초롬바탕" panose="02030604000101010101" pitchFamily="18" charset="-127"/>
              </a:rPr>
              <a:t>현재까지 </a:t>
            </a:r>
            <a:r>
              <a:rPr lang="en-US" altLang="ko-KR" sz="2000" b="1" kern="0" dirty="0">
                <a:solidFill>
                  <a:srgbClr val="FF6600"/>
                </a:solidFill>
                <a:latin typeface="함초롬바탕" panose="02030604000101010101" pitchFamily="18" charset="-127"/>
              </a:rPr>
              <a:t>4</a:t>
            </a:r>
            <a:r>
              <a:rPr lang="ko-KR" altLang="en-US" sz="2000" b="1" kern="0" dirty="0">
                <a:solidFill>
                  <a:srgbClr val="FF6600"/>
                </a:solidFill>
                <a:latin typeface="함초롬바탕" panose="02030604000101010101" pitchFamily="18" charset="-127"/>
              </a:rPr>
              <a:t>회</a:t>
            </a:r>
            <a:r>
              <a:rPr lang="en-US" altLang="ko-KR" sz="2000" b="1" kern="0" dirty="0">
                <a:solidFill>
                  <a:srgbClr val="FF6600"/>
                </a:solidFill>
                <a:latin typeface="함초롬바탕" panose="02030604000101010101" pitchFamily="18" charset="-127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177100666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사회복지관 </a:t>
            </a:r>
            <a:r>
              <a:rPr lang="en-US" altLang="ko-KR" dirty="0"/>
              <a:t>?</a:t>
            </a:r>
            <a:endParaRPr lang="ko-KR" altLang="en-US" dirty="0"/>
          </a:p>
        </p:txBody>
      </p:sp>
      <p:sp>
        <p:nvSpPr>
          <p:cNvPr id="4" name="직사각형 3"/>
          <p:cNvSpPr/>
          <p:nvPr/>
        </p:nvSpPr>
        <p:spPr>
          <a:xfrm>
            <a:off x="1259632" y="2060848"/>
            <a:ext cx="6624736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ko-KR" altLang="en-US" b="1" dirty="0">
                <a:latin typeface="TTAE0DF702tCID"/>
              </a:rPr>
              <a:t>   사회복지관의 정의</a:t>
            </a:r>
            <a:endParaRPr lang="en-US" altLang="ko-KR" b="1" dirty="0">
              <a:latin typeface="TTAE0DF702tCID"/>
            </a:endParaRPr>
          </a:p>
          <a:p>
            <a:pPr algn="just"/>
            <a:r>
              <a:rPr lang="ko-KR" altLang="en-US" dirty="0">
                <a:latin typeface="TTD484DCD5tCID"/>
              </a:rPr>
              <a:t>사회복지관이란 지역사회를 기반으로 일정한 시설과 전문 인력을 갖추고 지역주민의 참여와 협력을 통하여 지역사회복지문제를 예방하고 해결하기 위하여 종합적인 복지서비스를 제공하는 시설을 말한다</a:t>
            </a:r>
            <a:r>
              <a:rPr lang="en-US" altLang="ko-KR" dirty="0">
                <a:latin typeface="TimesNewRoman"/>
              </a:rPr>
              <a:t>.</a:t>
            </a:r>
          </a:p>
          <a:p>
            <a:pPr algn="just"/>
            <a:endParaRPr lang="en-US" altLang="ko-KR" dirty="0">
              <a:latin typeface="TimesNewRoman"/>
            </a:endParaRPr>
          </a:p>
          <a:p>
            <a:pPr algn="just"/>
            <a:r>
              <a:rPr lang="ko-KR" altLang="en-US" dirty="0">
                <a:latin typeface="TTD484DCD5tCID"/>
              </a:rPr>
              <a:t> </a:t>
            </a:r>
            <a:endParaRPr lang="en-US" altLang="ko-KR" dirty="0">
              <a:latin typeface="TTD484DCD5tCID"/>
            </a:endParaRPr>
          </a:p>
          <a:p>
            <a:pPr algn="just"/>
            <a:r>
              <a:rPr lang="ko-KR" altLang="en-US" sz="2400" dirty="0">
                <a:latin typeface="TTD484DCD5tCID"/>
              </a:rPr>
              <a:t>지역사회복지란</a:t>
            </a:r>
            <a:endParaRPr lang="en-US" altLang="ko-KR" sz="2400" dirty="0">
              <a:latin typeface="TTD484DCD5tCID"/>
            </a:endParaRPr>
          </a:p>
          <a:p>
            <a:pPr algn="just"/>
            <a:r>
              <a:rPr lang="ko-KR" altLang="en-US" sz="2400" dirty="0">
                <a:latin typeface="TTD484DCD5tCID"/>
              </a:rPr>
              <a:t> </a:t>
            </a:r>
            <a:r>
              <a:rPr lang="ko-KR" altLang="en-US" sz="2400" b="1" dirty="0">
                <a:solidFill>
                  <a:srgbClr val="FF6600"/>
                </a:solidFill>
                <a:latin typeface="TTD484DCD5tCID"/>
              </a:rPr>
              <a:t>주민의 복지증진과 삶의 질 향상을 위하여 </a:t>
            </a:r>
            <a:endParaRPr lang="en-US" altLang="ko-KR" sz="2400" b="1" dirty="0">
              <a:solidFill>
                <a:srgbClr val="FF6600"/>
              </a:solidFill>
              <a:latin typeface="TTD484DCD5tCID"/>
            </a:endParaRPr>
          </a:p>
          <a:p>
            <a:pPr algn="just"/>
            <a:r>
              <a:rPr lang="ko-KR" altLang="en-US" sz="2400" b="1" dirty="0">
                <a:solidFill>
                  <a:srgbClr val="FF6600"/>
                </a:solidFill>
                <a:latin typeface="TTD484DCD5tCID"/>
              </a:rPr>
              <a:t>지역사회차원에서 전개하는 사회복지를 </a:t>
            </a:r>
            <a:r>
              <a:rPr lang="ko-KR" altLang="en-US" sz="2400" dirty="0">
                <a:latin typeface="TTD484DCD5tCID"/>
              </a:rPr>
              <a:t>말한다</a:t>
            </a:r>
            <a:r>
              <a:rPr lang="en-US" altLang="ko-KR" sz="2400" dirty="0">
                <a:latin typeface="TimesNewRoman"/>
              </a:rPr>
              <a:t>.</a:t>
            </a:r>
            <a:endParaRPr lang="ko-KR" altLang="en-US" sz="2400" dirty="0"/>
          </a:p>
        </p:txBody>
      </p:sp>
    </p:spTree>
    <p:extLst>
      <p:ext uri="{BB962C8B-B14F-4D97-AF65-F5344CB8AC3E}">
        <p14:creationId xmlns:p14="http://schemas.microsoft.com/office/powerpoint/2010/main" val="234395347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사회복지의 시작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1115616" y="1268761"/>
            <a:ext cx="7283152" cy="4248472"/>
          </a:xfrm>
        </p:spPr>
        <p:txBody>
          <a:bodyPr/>
          <a:lstStyle/>
          <a:p>
            <a:r>
              <a:rPr lang="ko-KR" altLang="en-US" b="0" dirty="0"/>
              <a:t>삼국시대</a:t>
            </a:r>
            <a:r>
              <a:rPr lang="en-US" altLang="ko-KR" b="0" dirty="0"/>
              <a:t>: </a:t>
            </a:r>
            <a:r>
              <a:rPr lang="ko-KR" altLang="en-US" b="0" dirty="0"/>
              <a:t>곡식을 나누어 줌</a:t>
            </a:r>
            <a:endParaRPr lang="en-US" altLang="ko-KR" b="0" dirty="0"/>
          </a:p>
          <a:p>
            <a:r>
              <a:rPr lang="ko-KR" altLang="en-US" b="0" dirty="0"/>
              <a:t>고려시대</a:t>
            </a:r>
            <a:r>
              <a:rPr lang="en-US" altLang="ko-KR" b="0" dirty="0"/>
              <a:t>: </a:t>
            </a:r>
            <a:r>
              <a:rPr lang="ko-KR" altLang="en-US" b="0" dirty="0"/>
              <a:t>의료</a:t>
            </a:r>
            <a:endParaRPr lang="en-US" altLang="ko-KR" b="0" dirty="0"/>
          </a:p>
          <a:p>
            <a:r>
              <a:rPr lang="ko-KR" altLang="en-US" b="0" dirty="0"/>
              <a:t>조선시대</a:t>
            </a:r>
            <a:r>
              <a:rPr lang="en-US" altLang="ko-KR" b="0" dirty="0"/>
              <a:t>: </a:t>
            </a:r>
            <a:r>
              <a:rPr lang="ko-KR" altLang="en-US" b="0" dirty="0"/>
              <a:t>구호 행정의 체계화</a:t>
            </a:r>
            <a:endParaRPr lang="en-US" altLang="ko-KR" b="0" dirty="0"/>
          </a:p>
          <a:p>
            <a:r>
              <a:rPr lang="en-US" altLang="ko-KR" b="0" dirty="0"/>
              <a:t>1949</a:t>
            </a:r>
            <a:r>
              <a:rPr lang="ko-KR" altLang="en-US" b="0" dirty="0"/>
              <a:t>년 </a:t>
            </a:r>
            <a:r>
              <a:rPr lang="en-US" altLang="ko-KR" b="0" dirty="0"/>
              <a:t>: </a:t>
            </a:r>
            <a:r>
              <a:rPr lang="ko-KR" altLang="en-US" b="0" dirty="0" err="1"/>
              <a:t>보건행정부</a:t>
            </a:r>
            <a:r>
              <a:rPr lang="ko-KR" altLang="en-US" b="0" dirty="0"/>
              <a:t> </a:t>
            </a:r>
            <a:r>
              <a:rPr lang="en-US" altLang="ko-KR" b="0" dirty="0"/>
              <a:t>-&gt;</a:t>
            </a:r>
            <a:r>
              <a:rPr lang="ko-KR" altLang="en-US" b="0" dirty="0"/>
              <a:t>보건복지부</a:t>
            </a:r>
            <a:endParaRPr lang="en-US" altLang="ko-KR" b="0" dirty="0"/>
          </a:p>
          <a:p>
            <a:r>
              <a:rPr lang="en-US" altLang="ko-KR" b="0" dirty="0"/>
              <a:t>1950</a:t>
            </a:r>
            <a:r>
              <a:rPr lang="ko-KR" altLang="en-US" b="0" dirty="0"/>
              <a:t>년 </a:t>
            </a:r>
            <a:r>
              <a:rPr lang="en-US" altLang="ko-KR" b="0" dirty="0"/>
              <a:t>: </a:t>
            </a:r>
            <a:r>
              <a:rPr lang="ko-KR" altLang="en-US" b="0" dirty="0"/>
              <a:t>전쟁 </a:t>
            </a:r>
            <a:r>
              <a:rPr lang="en-US" altLang="ko-KR" b="0" dirty="0"/>
              <a:t>/ </a:t>
            </a:r>
            <a:r>
              <a:rPr lang="ko-KR" altLang="en-US" b="0" dirty="0"/>
              <a:t>해외원조</a:t>
            </a:r>
            <a:endParaRPr lang="en-US" altLang="ko-KR" b="0" dirty="0"/>
          </a:p>
          <a:p>
            <a:r>
              <a:rPr lang="en-US" altLang="ko-KR" b="0" dirty="0"/>
              <a:t>1961</a:t>
            </a:r>
            <a:r>
              <a:rPr lang="ko-KR" altLang="en-US" b="0" dirty="0"/>
              <a:t>년 </a:t>
            </a:r>
            <a:r>
              <a:rPr lang="en-US" altLang="ko-KR" b="0" dirty="0"/>
              <a:t>: </a:t>
            </a:r>
            <a:r>
              <a:rPr lang="ko-KR" altLang="en-US" b="0" dirty="0"/>
              <a:t>사회복지관련법</a:t>
            </a:r>
            <a:r>
              <a:rPr lang="en-US" altLang="ko-KR" b="0" dirty="0"/>
              <a:t>, </a:t>
            </a:r>
            <a:r>
              <a:rPr lang="ko-KR" altLang="en-US" b="0" dirty="0"/>
              <a:t>생활보호법 제정</a:t>
            </a:r>
            <a:endParaRPr lang="en-US" altLang="ko-KR" b="0" dirty="0"/>
          </a:p>
          <a:p>
            <a:r>
              <a:rPr lang="en-US" altLang="ko-KR" b="0" dirty="0"/>
              <a:t>1977</a:t>
            </a:r>
            <a:r>
              <a:rPr lang="ko-KR" altLang="en-US" b="0" dirty="0"/>
              <a:t>년</a:t>
            </a:r>
            <a:r>
              <a:rPr lang="en-US" altLang="ko-KR" b="0" dirty="0"/>
              <a:t> </a:t>
            </a:r>
            <a:r>
              <a:rPr lang="ko-KR" altLang="en-US" b="0" dirty="0"/>
              <a:t>의료보험제도 시범사업</a:t>
            </a:r>
            <a:r>
              <a:rPr lang="en-US" altLang="ko-KR" b="0" dirty="0"/>
              <a:t> </a:t>
            </a:r>
          </a:p>
          <a:p>
            <a:r>
              <a:rPr lang="en-US" altLang="ko-KR" b="0" dirty="0"/>
              <a:t>1981</a:t>
            </a:r>
            <a:r>
              <a:rPr lang="ko-KR" altLang="en-US" b="0" dirty="0"/>
              <a:t>년 전국민 의료보험제도 실시</a:t>
            </a:r>
            <a:r>
              <a:rPr lang="en-US" altLang="ko-KR" b="0" dirty="0"/>
              <a:t>~ 12</a:t>
            </a:r>
            <a:r>
              <a:rPr lang="ko-KR" altLang="en-US" b="0" dirty="0" err="1"/>
              <a:t>년걸림</a:t>
            </a:r>
            <a:endParaRPr lang="en-US" altLang="ko-KR" b="0" dirty="0"/>
          </a:p>
          <a:p>
            <a:r>
              <a:rPr lang="en-US" altLang="ko-KR" b="0" dirty="0"/>
              <a:t>1980</a:t>
            </a:r>
            <a:r>
              <a:rPr lang="ko-KR" altLang="en-US" b="0" dirty="0"/>
              <a:t>년대 각종 사회복지사업법</a:t>
            </a:r>
            <a:endParaRPr lang="en-US" altLang="ko-KR" b="0" dirty="0"/>
          </a:p>
          <a:p>
            <a:r>
              <a:rPr lang="en-US" altLang="ko-KR" b="0" dirty="0"/>
              <a:t>1999</a:t>
            </a:r>
            <a:r>
              <a:rPr lang="ko-KR" altLang="en-US" b="0" dirty="0"/>
              <a:t>년 국민기초생활보장법</a:t>
            </a:r>
            <a:r>
              <a:rPr lang="en-US" altLang="ko-KR" b="0" dirty="0"/>
              <a:t>(9</a:t>
            </a:r>
            <a:r>
              <a:rPr lang="ko-KR" altLang="en-US" b="0" dirty="0"/>
              <a:t>월 </a:t>
            </a:r>
            <a:r>
              <a:rPr lang="en-US" altLang="ko-KR" b="0" dirty="0"/>
              <a:t>7</a:t>
            </a:r>
            <a:r>
              <a:rPr lang="ko-KR" altLang="en-US" b="0" dirty="0"/>
              <a:t>일</a:t>
            </a:r>
            <a:r>
              <a:rPr lang="en-US" altLang="ko-KR" b="0" dirty="0"/>
              <a:t>)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74138" y="5589242"/>
            <a:ext cx="779572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400" b="1" dirty="0"/>
              <a:t>자선적 </a:t>
            </a:r>
            <a:r>
              <a:rPr lang="en-US" altLang="ko-KR" sz="2400" b="1" dirty="0"/>
              <a:t>/ </a:t>
            </a:r>
            <a:r>
              <a:rPr lang="ko-KR" altLang="en-US" sz="2400" b="1" dirty="0"/>
              <a:t>구호적 </a:t>
            </a:r>
            <a:r>
              <a:rPr lang="en-US" altLang="ko-KR" sz="2400" b="1" dirty="0"/>
              <a:t>/ </a:t>
            </a:r>
            <a:r>
              <a:rPr lang="ko-KR" altLang="en-US" sz="2400" b="1" dirty="0" err="1"/>
              <a:t>민간적</a:t>
            </a:r>
            <a:r>
              <a:rPr lang="ko-KR" altLang="en-US" sz="2400" b="1" dirty="0"/>
              <a:t> </a:t>
            </a:r>
            <a:r>
              <a:rPr lang="en-US" altLang="ko-KR" sz="2400" b="1" dirty="0"/>
              <a:t>/ </a:t>
            </a:r>
            <a:r>
              <a:rPr lang="ko-KR" altLang="en-US" sz="2400" b="1" dirty="0"/>
              <a:t>자발적 </a:t>
            </a:r>
            <a:r>
              <a:rPr lang="en-US" altLang="ko-KR" sz="2400" b="1" dirty="0"/>
              <a:t>/ </a:t>
            </a:r>
            <a:r>
              <a:rPr lang="ko-KR" altLang="en-US" sz="2400" b="1" dirty="0" err="1"/>
              <a:t>영세적</a:t>
            </a:r>
            <a:r>
              <a:rPr lang="ko-KR" altLang="en-US" sz="2400" b="1" dirty="0"/>
              <a:t> </a:t>
            </a:r>
            <a:r>
              <a:rPr lang="en-US" altLang="ko-KR" sz="2400" b="1" dirty="0"/>
              <a:t>/ </a:t>
            </a:r>
            <a:r>
              <a:rPr lang="ko-KR" altLang="en-US" sz="2400" b="1" dirty="0"/>
              <a:t>비전문적</a:t>
            </a:r>
          </a:p>
        </p:txBody>
      </p:sp>
    </p:spTree>
    <p:extLst>
      <p:ext uri="{BB962C8B-B14F-4D97-AF65-F5344CB8AC3E}">
        <p14:creationId xmlns:p14="http://schemas.microsoft.com/office/powerpoint/2010/main" val="175453413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인간다운 삶을 위한 제도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ko-KR" dirty="0"/>
              <a:t>1970 </a:t>
            </a:r>
            <a:r>
              <a:rPr lang="ko-KR" altLang="en-US" dirty="0"/>
              <a:t>형평성 </a:t>
            </a:r>
            <a:r>
              <a:rPr lang="en-US" altLang="ko-KR" dirty="0"/>
              <a:t>/ </a:t>
            </a:r>
            <a:r>
              <a:rPr lang="ko-KR" altLang="en-US" dirty="0" err="1"/>
              <a:t>복지병</a:t>
            </a:r>
            <a:r>
              <a:rPr lang="en-US" altLang="ko-KR" dirty="0"/>
              <a:t>, </a:t>
            </a:r>
            <a:r>
              <a:rPr lang="ko-KR" altLang="en-US" dirty="0" err="1"/>
              <a:t>도덕적혜이</a:t>
            </a:r>
            <a:r>
              <a:rPr lang="ko-KR" altLang="en-US" dirty="0"/>
              <a:t> </a:t>
            </a:r>
            <a:r>
              <a:rPr lang="en-US" altLang="ko-KR" dirty="0"/>
              <a:t>/ </a:t>
            </a:r>
            <a:r>
              <a:rPr lang="ko-KR" altLang="en-US" dirty="0" err="1"/>
              <a:t>시혜적복지</a:t>
            </a:r>
            <a:r>
              <a:rPr lang="ko-KR" altLang="en-US" dirty="0"/>
              <a:t> </a:t>
            </a:r>
            <a:r>
              <a:rPr lang="en-US" altLang="ko-KR" dirty="0"/>
              <a:t>/</a:t>
            </a:r>
            <a:r>
              <a:rPr lang="ko-KR" altLang="en-US" dirty="0"/>
              <a:t> 제</a:t>
            </a:r>
            <a:r>
              <a:rPr lang="en-US" altLang="ko-KR" dirty="0"/>
              <a:t>1</a:t>
            </a:r>
            <a:r>
              <a:rPr lang="ko-KR" altLang="en-US" dirty="0" err="1"/>
              <a:t>의길</a:t>
            </a:r>
            <a:endParaRPr lang="en-US" altLang="ko-KR" dirty="0"/>
          </a:p>
          <a:p>
            <a:pPr lvl="1"/>
            <a:r>
              <a:rPr lang="ko-KR" altLang="en-US" dirty="0"/>
              <a:t>부족한 부분을 지원 </a:t>
            </a:r>
            <a:r>
              <a:rPr lang="en-US" altLang="ko-KR" dirty="0"/>
              <a:t>/ </a:t>
            </a:r>
            <a:r>
              <a:rPr lang="ko-KR" altLang="en-US" dirty="0"/>
              <a:t>복지국가 강조</a:t>
            </a:r>
            <a:r>
              <a:rPr lang="en-US" altLang="ko-KR" dirty="0"/>
              <a:t>(</a:t>
            </a:r>
            <a:r>
              <a:rPr lang="ko-KR" altLang="en-US" dirty="0"/>
              <a:t>요람에서 무덤까지</a:t>
            </a:r>
            <a:r>
              <a:rPr lang="en-US" altLang="ko-KR" dirty="0"/>
              <a:t>)</a:t>
            </a:r>
          </a:p>
          <a:p>
            <a:pPr lvl="1"/>
            <a:endParaRPr lang="en-US" altLang="ko-KR" dirty="0"/>
          </a:p>
          <a:p>
            <a:r>
              <a:rPr lang="en-US" altLang="ko-KR" dirty="0"/>
              <a:t>1980 </a:t>
            </a:r>
            <a:r>
              <a:rPr lang="ko-KR" altLang="en-US" dirty="0"/>
              <a:t>효율성 </a:t>
            </a:r>
            <a:r>
              <a:rPr lang="en-US" altLang="ko-KR" dirty="0"/>
              <a:t>/ </a:t>
            </a:r>
            <a:r>
              <a:rPr lang="ko-KR" altLang="en-US" dirty="0"/>
              <a:t>복지예산 축소 </a:t>
            </a:r>
            <a:r>
              <a:rPr lang="en-US" altLang="ko-KR" dirty="0"/>
              <a:t>/ </a:t>
            </a:r>
            <a:r>
              <a:rPr lang="ko-KR" altLang="en-US" dirty="0"/>
              <a:t>제</a:t>
            </a:r>
            <a:r>
              <a:rPr lang="en-US" altLang="ko-KR" dirty="0"/>
              <a:t>2</a:t>
            </a:r>
            <a:r>
              <a:rPr lang="ko-KR" altLang="en-US" dirty="0" err="1"/>
              <a:t>의길</a:t>
            </a:r>
            <a:r>
              <a:rPr lang="en-US" altLang="ko-KR" dirty="0"/>
              <a:t> </a:t>
            </a:r>
          </a:p>
          <a:p>
            <a:pPr lvl="1"/>
            <a:r>
              <a:rPr lang="ko-KR" altLang="en-US" dirty="0"/>
              <a:t>양극화</a:t>
            </a:r>
            <a:r>
              <a:rPr lang="en-US" altLang="ko-KR" dirty="0"/>
              <a:t>_</a:t>
            </a:r>
            <a:r>
              <a:rPr lang="ko-KR" altLang="en-US" dirty="0"/>
              <a:t>빈부격차</a:t>
            </a:r>
            <a:r>
              <a:rPr lang="en-US" altLang="ko-KR" dirty="0"/>
              <a:t>, </a:t>
            </a:r>
            <a:r>
              <a:rPr lang="ko-KR" altLang="en-US" dirty="0"/>
              <a:t>상대적 박탈감</a:t>
            </a:r>
            <a:endParaRPr lang="en-US" altLang="ko-KR" dirty="0"/>
          </a:p>
          <a:p>
            <a:pPr lvl="1"/>
            <a:r>
              <a:rPr lang="ko-KR" altLang="en-US" dirty="0"/>
              <a:t>중산층이 두툼한 사회가 건강하다</a:t>
            </a:r>
            <a:r>
              <a:rPr lang="en-US" altLang="ko-KR" dirty="0"/>
              <a:t>.</a:t>
            </a:r>
          </a:p>
          <a:p>
            <a:pPr lvl="1"/>
            <a:endParaRPr lang="en-US" altLang="ko-KR" dirty="0"/>
          </a:p>
          <a:p>
            <a:r>
              <a:rPr lang="en-US" altLang="ko-KR" dirty="0"/>
              <a:t>1990 </a:t>
            </a:r>
            <a:r>
              <a:rPr lang="ko-KR" altLang="en-US" dirty="0"/>
              <a:t>효율성과 형평성 </a:t>
            </a:r>
            <a:r>
              <a:rPr lang="en-US" altLang="ko-KR" dirty="0"/>
              <a:t>/ </a:t>
            </a:r>
            <a:r>
              <a:rPr lang="ko-KR" altLang="en-US" sz="2800" dirty="0"/>
              <a:t>생산적 복지 </a:t>
            </a:r>
            <a:r>
              <a:rPr lang="en-US" altLang="ko-KR" dirty="0"/>
              <a:t>/ </a:t>
            </a:r>
            <a:r>
              <a:rPr lang="ko-KR" altLang="en-US" dirty="0"/>
              <a:t>제</a:t>
            </a:r>
            <a:r>
              <a:rPr lang="en-US" altLang="ko-KR" dirty="0"/>
              <a:t>3</a:t>
            </a:r>
            <a:r>
              <a:rPr lang="ko-KR" altLang="en-US" dirty="0" err="1"/>
              <a:t>의길</a:t>
            </a:r>
            <a:endParaRPr lang="en-US" altLang="ko-KR" dirty="0"/>
          </a:p>
          <a:p>
            <a:pPr lvl="1"/>
            <a:r>
              <a:rPr lang="ko-KR" altLang="en-US" dirty="0"/>
              <a:t>일하지 않으면 </a:t>
            </a:r>
            <a:r>
              <a:rPr lang="ko-KR" altLang="en-US" dirty="0" err="1"/>
              <a:t>미지원</a:t>
            </a:r>
            <a:endParaRPr lang="en-US" altLang="ko-KR" dirty="0"/>
          </a:p>
          <a:p>
            <a:pPr lvl="1"/>
            <a:r>
              <a:rPr lang="ko-KR" altLang="en-US" dirty="0"/>
              <a:t>일하는 사람은 근로장려금</a:t>
            </a:r>
            <a:r>
              <a:rPr lang="en-US" altLang="ko-KR" dirty="0"/>
              <a:t> </a:t>
            </a:r>
            <a:r>
              <a:rPr lang="ko-KR" altLang="en-US" dirty="0"/>
              <a:t>지원</a:t>
            </a:r>
            <a:r>
              <a:rPr lang="en-US" altLang="ko-KR" dirty="0"/>
              <a:t>(2012</a:t>
            </a:r>
            <a:r>
              <a:rPr lang="ko-KR" altLang="en-US" dirty="0"/>
              <a:t>년</a:t>
            </a:r>
            <a:r>
              <a:rPr lang="en-US" altLang="ko-KR" dirty="0"/>
              <a:t>)</a:t>
            </a:r>
          </a:p>
          <a:p>
            <a:pPr lvl="2"/>
            <a:r>
              <a:rPr lang="ko-KR" altLang="en-US" dirty="0" err="1"/>
              <a:t>근로능력상실된</a:t>
            </a:r>
            <a:r>
              <a:rPr lang="ko-KR" altLang="en-US" dirty="0"/>
              <a:t> 사람의 경우 문제발생</a:t>
            </a:r>
            <a:r>
              <a:rPr lang="en-US" altLang="ko-KR" dirty="0"/>
              <a:t>(</a:t>
            </a:r>
            <a:r>
              <a:rPr lang="ko-KR" altLang="en-US" dirty="0"/>
              <a:t>노인</a:t>
            </a:r>
            <a:r>
              <a:rPr lang="en-US" altLang="ko-KR" dirty="0"/>
              <a:t>, </a:t>
            </a:r>
            <a:r>
              <a:rPr lang="ko-KR" altLang="en-US" dirty="0"/>
              <a:t>장애인</a:t>
            </a:r>
            <a:r>
              <a:rPr lang="en-US" altLang="ko-KR" dirty="0"/>
              <a:t>)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30981060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사회복지 정책기조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57200" y="1203228"/>
            <a:ext cx="8435280" cy="5034083"/>
          </a:xfrm>
        </p:spPr>
        <p:txBody>
          <a:bodyPr>
            <a:normAutofit fontScale="85000" lnSpcReduction="20000"/>
          </a:bodyPr>
          <a:lstStyle/>
          <a:p>
            <a:r>
              <a:rPr lang="ko-KR" altLang="en-US" dirty="0"/>
              <a:t>선별적 복지</a:t>
            </a:r>
            <a:r>
              <a:rPr lang="en-US" altLang="ko-KR" dirty="0"/>
              <a:t>(</a:t>
            </a:r>
            <a:r>
              <a:rPr lang="ko-KR" altLang="en-US" dirty="0"/>
              <a:t>공공부조</a:t>
            </a:r>
            <a:r>
              <a:rPr lang="en-US" altLang="ko-KR" dirty="0"/>
              <a:t>)</a:t>
            </a:r>
            <a:r>
              <a:rPr lang="ko-KR" altLang="en-US" dirty="0"/>
              <a:t> </a:t>
            </a:r>
            <a:endParaRPr lang="en-US" altLang="ko-KR" dirty="0"/>
          </a:p>
          <a:p>
            <a:pPr lvl="1"/>
            <a:r>
              <a:rPr lang="en-US" altLang="ko-KR" dirty="0"/>
              <a:t> </a:t>
            </a:r>
            <a:r>
              <a:rPr lang="ko-KR" altLang="en-US" dirty="0"/>
              <a:t>필요한 사람 </a:t>
            </a:r>
            <a:r>
              <a:rPr lang="en-US" altLang="ko-KR" dirty="0"/>
              <a:t>/ </a:t>
            </a:r>
            <a:r>
              <a:rPr lang="ko-KR" altLang="en-US" dirty="0"/>
              <a:t>수혜적</a:t>
            </a:r>
            <a:r>
              <a:rPr lang="en-US" altLang="ko-KR" dirty="0"/>
              <a:t>(</a:t>
            </a:r>
            <a:r>
              <a:rPr lang="ko-KR" altLang="en-US" dirty="0"/>
              <a:t>낙인</a:t>
            </a:r>
            <a:r>
              <a:rPr lang="en-US" altLang="ko-KR" dirty="0"/>
              <a:t>) / </a:t>
            </a:r>
            <a:r>
              <a:rPr lang="ko-KR" altLang="en-US" dirty="0" err="1"/>
              <a:t>자산조사</a:t>
            </a:r>
            <a:endParaRPr lang="en-US" altLang="ko-KR" dirty="0"/>
          </a:p>
          <a:p>
            <a:r>
              <a:rPr lang="ko-KR" altLang="en-US" dirty="0"/>
              <a:t>보편적 복지</a:t>
            </a:r>
            <a:r>
              <a:rPr lang="en-US" altLang="ko-KR" dirty="0"/>
              <a:t>(</a:t>
            </a:r>
            <a:r>
              <a:rPr lang="ko-KR" altLang="en-US" dirty="0"/>
              <a:t>사회보험</a:t>
            </a:r>
            <a:r>
              <a:rPr lang="en-US" altLang="ko-KR" dirty="0"/>
              <a:t>)</a:t>
            </a:r>
            <a:r>
              <a:rPr lang="ko-KR" altLang="en-US" dirty="0"/>
              <a:t> </a:t>
            </a:r>
            <a:endParaRPr lang="en-US" altLang="ko-KR" dirty="0"/>
          </a:p>
          <a:p>
            <a:pPr lvl="1"/>
            <a:r>
              <a:rPr lang="ko-KR" altLang="en-US" dirty="0"/>
              <a:t> 무료급식</a:t>
            </a:r>
            <a:r>
              <a:rPr lang="en-US" altLang="ko-KR" dirty="0"/>
              <a:t>, </a:t>
            </a:r>
            <a:r>
              <a:rPr lang="ko-KR" altLang="en-US" dirty="0" err="1"/>
              <a:t>재난지원금</a:t>
            </a:r>
            <a:r>
              <a:rPr lang="en-US" altLang="ko-KR" dirty="0"/>
              <a:t> / </a:t>
            </a:r>
            <a:r>
              <a:rPr lang="ko-KR" altLang="en-US" dirty="0"/>
              <a:t>포퓰리즘</a:t>
            </a:r>
            <a:endParaRPr lang="en-US" altLang="ko-KR" dirty="0"/>
          </a:p>
          <a:p>
            <a:r>
              <a:rPr lang="ko-KR" altLang="en-US" dirty="0"/>
              <a:t>생산적 복지  </a:t>
            </a:r>
            <a:endParaRPr lang="en-US" altLang="ko-KR" dirty="0"/>
          </a:p>
          <a:p>
            <a:pPr lvl="1"/>
            <a:r>
              <a:rPr lang="en-US" altLang="ko-KR" dirty="0"/>
              <a:t>1999</a:t>
            </a:r>
            <a:r>
              <a:rPr lang="ko-KR" altLang="en-US" dirty="0"/>
              <a:t>년</a:t>
            </a:r>
            <a:r>
              <a:rPr lang="en-US" altLang="ko-KR" dirty="0"/>
              <a:t>~</a:t>
            </a:r>
            <a:r>
              <a:rPr lang="ko-KR" altLang="en-US" dirty="0"/>
              <a:t> 생활보호대상자 </a:t>
            </a:r>
            <a:r>
              <a:rPr lang="en-US" altLang="ko-KR" dirty="0"/>
              <a:t>-&gt;</a:t>
            </a:r>
            <a:r>
              <a:rPr lang="ko-KR" altLang="en-US" dirty="0"/>
              <a:t>기초생활수급권자</a:t>
            </a:r>
            <a:endParaRPr lang="en-US" altLang="ko-KR" dirty="0"/>
          </a:p>
          <a:p>
            <a:pPr lvl="1"/>
            <a:r>
              <a:rPr lang="ko-KR" altLang="en-US" dirty="0"/>
              <a:t>소득보장 중심 복지정책 </a:t>
            </a:r>
            <a:r>
              <a:rPr lang="en-US" altLang="ko-KR" dirty="0"/>
              <a:t>-&gt; </a:t>
            </a:r>
            <a:r>
              <a:rPr lang="ko-KR" altLang="en-US" dirty="0"/>
              <a:t>사회서비스</a:t>
            </a:r>
            <a:endParaRPr lang="en-US" altLang="ko-KR" dirty="0"/>
          </a:p>
          <a:p>
            <a:pPr marL="0" indent="0">
              <a:buNone/>
            </a:pPr>
            <a:endParaRPr lang="en-US" altLang="ko-KR" dirty="0"/>
          </a:p>
          <a:p>
            <a:pPr marL="0" indent="0">
              <a:buNone/>
            </a:pPr>
            <a:r>
              <a:rPr lang="en-US" altLang="ko-KR" dirty="0"/>
              <a:t>	</a:t>
            </a:r>
            <a:r>
              <a:rPr lang="ko-KR" altLang="en-US" dirty="0"/>
              <a:t>한국형 복지모델 고민</a:t>
            </a:r>
            <a:r>
              <a:rPr lang="en-US" altLang="ko-KR" dirty="0"/>
              <a:t>_(</a:t>
            </a:r>
            <a:r>
              <a:rPr lang="ko-KR" altLang="en-US" dirty="0">
                <a:solidFill>
                  <a:schemeClr val="bg1">
                    <a:lumMod val="50000"/>
                  </a:schemeClr>
                </a:solidFill>
              </a:rPr>
              <a:t>전두환</a:t>
            </a:r>
            <a:r>
              <a:rPr lang="en-US" altLang="ko-KR" dirty="0">
                <a:solidFill>
                  <a:schemeClr val="bg1">
                    <a:lumMod val="50000"/>
                  </a:schemeClr>
                </a:solidFill>
              </a:rPr>
              <a:t>)</a:t>
            </a:r>
            <a:r>
              <a:rPr lang="en-US" altLang="ko-KR" dirty="0"/>
              <a:t>, </a:t>
            </a:r>
          </a:p>
          <a:p>
            <a:pPr marL="0" indent="0">
              <a:buNone/>
            </a:pPr>
            <a:r>
              <a:rPr lang="en-US" altLang="ko-KR" dirty="0"/>
              <a:t>	</a:t>
            </a:r>
            <a:r>
              <a:rPr lang="ko-KR" altLang="en-US" dirty="0"/>
              <a:t>사회복지관 장애인복지</a:t>
            </a:r>
            <a:r>
              <a:rPr lang="en-US" altLang="ko-KR" dirty="0"/>
              <a:t>_(</a:t>
            </a:r>
            <a:r>
              <a:rPr lang="ko-KR" altLang="en-US" dirty="0">
                <a:solidFill>
                  <a:schemeClr val="bg1">
                    <a:lumMod val="50000"/>
                  </a:schemeClr>
                </a:solidFill>
              </a:rPr>
              <a:t>노태우</a:t>
            </a:r>
            <a:r>
              <a:rPr lang="en-US" altLang="ko-KR" dirty="0">
                <a:solidFill>
                  <a:schemeClr val="bg1">
                    <a:lumMod val="50000"/>
                  </a:schemeClr>
                </a:solidFill>
              </a:rPr>
              <a:t>), </a:t>
            </a:r>
            <a:r>
              <a:rPr lang="ko-KR" altLang="en-US" dirty="0"/>
              <a:t>전국민 사회보험</a:t>
            </a:r>
            <a:r>
              <a:rPr lang="en-US" altLang="ko-KR" dirty="0"/>
              <a:t>_(</a:t>
            </a:r>
            <a:r>
              <a:rPr lang="ko-KR" altLang="en-US" dirty="0">
                <a:solidFill>
                  <a:schemeClr val="bg1">
                    <a:lumMod val="50000"/>
                  </a:schemeClr>
                </a:solidFill>
              </a:rPr>
              <a:t>김영삼</a:t>
            </a:r>
            <a:r>
              <a:rPr lang="en-US" altLang="ko-KR" dirty="0">
                <a:solidFill>
                  <a:schemeClr val="bg1">
                    <a:lumMod val="50000"/>
                  </a:schemeClr>
                </a:solidFill>
              </a:rPr>
              <a:t>)</a:t>
            </a:r>
            <a:r>
              <a:rPr lang="en-US" altLang="ko-KR" dirty="0"/>
              <a:t>, </a:t>
            </a:r>
          </a:p>
          <a:p>
            <a:pPr marL="0" indent="0">
              <a:buNone/>
            </a:pPr>
            <a:r>
              <a:rPr lang="en-US" altLang="ko-KR" dirty="0"/>
              <a:t>	</a:t>
            </a:r>
            <a:r>
              <a:rPr lang="ko-KR" altLang="en-US" dirty="0"/>
              <a:t>대량실업</a:t>
            </a:r>
            <a:r>
              <a:rPr lang="en-US" altLang="ko-KR" dirty="0"/>
              <a:t> </a:t>
            </a:r>
            <a:r>
              <a:rPr lang="ko-KR" altLang="en-US" dirty="0"/>
              <a:t>노숙인</a:t>
            </a:r>
            <a:r>
              <a:rPr lang="en-US" altLang="ko-KR" dirty="0"/>
              <a:t> </a:t>
            </a:r>
            <a:r>
              <a:rPr lang="ko-KR" altLang="en-US" dirty="0" err="1">
                <a:solidFill>
                  <a:srgbClr val="FF6600"/>
                </a:solidFill>
              </a:rPr>
              <a:t>생산적복지</a:t>
            </a:r>
            <a:r>
              <a:rPr lang="en-US" altLang="ko-KR" dirty="0"/>
              <a:t>_(</a:t>
            </a:r>
            <a:r>
              <a:rPr lang="ko-KR" altLang="en-US" dirty="0">
                <a:solidFill>
                  <a:schemeClr val="bg1">
                    <a:lumMod val="50000"/>
                  </a:schemeClr>
                </a:solidFill>
              </a:rPr>
              <a:t>김대중</a:t>
            </a:r>
            <a:r>
              <a:rPr lang="en-US" altLang="ko-KR" dirty="0">
                <a:solidFill>
                  <a:schemeClr val="bg1">
                    <a:lumMod val="50000"/>
                  </a:schemeClr>
                </a:solidFill>
              </a:rPr>
              <a:t>), </a:t>
            </a:r>
            <a:r>
              <a:rPr lang="ko-KR" altLang="en-US" dirty="0" err="1"/>
              <a:t>보편적복지</a:t>
            </a:r>
            <a:r>
              <a:rPr lang="en-US" altLang="ko-KR" dirty="0"/>
              <a:t>_(</a:t>
            </a:r>
            <a:r>
              <a:rPr lang="ko-KR" altLang="en-US" dirty="0">
                <a:solidFill>
                  <a:schemeClr val="tx1">
                    <a:lumMod val="50000"/>
                    <a:lumOff val="50000"/>
                  </a:schemeClr>
                </a:solidFill>
              </a:rPr>
              <a:t>노무현</a:t>
            </a:r>
            <a:r>
              <a:rPr lang="en-US" altLang="ko-KR" dirty="0">
                <a:solidFill>
                  <a:schemeClr val="tx1">
                    <a:lumMod val="50000"/>
                    <a:lumOff val="50000"/>
                  </a:schemeClr>
                </a:solidFill>
              </a:rPr>
              <a:t>)</a:t>
            </a:r>
            <a:r>
              <a:rPr lang="en-US" altLang="ko-KR" dirty="0"/>
              <a:t>, </a:t>
            </a:r>
          </a:p>
          <a:p>
            <a:pPr marL="0" indent="0">
              <a:buNone/>
            </a:pPr>
            <a:r>
              <a:rPr lang="en-US" altLang="ko-KR" dirty="0"/>
              <a:t>	</a:t>
            </a:r>
            <a:r>
              <a:rPr lang="ko-KR" altLang="en-US" dirty="0"/>
              <a:t>사각지대 </a:t>
            </a:r>
            <a:r>
              <a:rPr lang="ko-KR" altLang="en-US" dirty="0" err="1"/>
              <a:t>맞춤형복지</a:t>
            </a:r>
            <a:r>
              <a:rPr lang="en-US" altLang="ko-KR" dirty="0"/>
              <a:t>_(</a:t>
            </a:r>
            <a:r>
              <a:rPr lang="ko-KR" altLang="en-US" dirty="0">
                <a:solidFill>
                  <a:schemeClr val="tx1">
                    <a:lumMod val="50000"/>
                    <a:lumOff val="50000"/>
                  </a:schemeClr>
                </a:solidFill>
              </a:rPr>
              <a:t>박근혜</a:t>
            </a:r>
            <a:r>
              <a:rPr lang="en-US" altLang="ko-KR" dirty="0">
                <a:solidFill>
                  <a:schemeClr val="tx1">
                    <a:lumMod val="50000"/>
                    <a:lumOff val="50000"/>
                  </a:schemeClr>
                </a:solidFill>
              </a:rPr>
              <a:t>)</a:t>
            </a:r>
            <a:r>
              <a:rPr lang="en-US" altLang="ko-KR" dirty="0"/>
              <a:t>, </a:t>
            </a:r>
            <a:r>
              <a:rPr lang="ko-KR" altLang="en-US" dirty="0" err="1"/>
              <a:t>보편적복지</a:t>
            </a:r>
            <a:r>
              <a:rPr lang="en-US" altLang="ko-KR" dirty="0"/>
              <a:t>_(</a:t>
            </a:r>
            <a:r>
              <a:rPr lang="ko-KR" altLang="en-US" dirty="0">
                <a:solidFill>
                  <a:schemeClr val="bg1">
                    <a:lumMod val="50000"/>
                  </a:schemeClr>
                </a:solidFill>
              </a:rPr>
              <a:t>문재인</a:t>
            </a:r>
            <a:r>
              <a:rPr lang="en-US" altLang="ko-KR" dirty="0">
                <a:solidFill>
                  <a:schemeClr val="bg1">
                    <a:lumMod val="50000"/>
                  </a:schemeClr>
                </a:solidFill>
              </a:rPr>
              <a:t>)</a:t>
            </a:r>
            <a:r>
              <a:rPr lang="en-US" altLang="ko-KR" dirty="0"/>
              <a:t>, </a:t>
            </a:r>
          </a:p>
          <a:p>
            <a:pPr marL="0" indent="0">
              <a:buNone/>
            </a:pPr>
            <a:r>
              <a:rPr lang="en-US" altLang="ko-KR" sz="2600" dirty="0">
                <a:solidFill>
                  <a:srgbClr val="FF6600"/>
                </a:solidFill>
              </a:rPr>
              <a:t>	</a:t>
            </a:r>
            <a:r>
              <a:rPr lang="ko-KR" altLang="en-US" sz="2600" dirty="0" err="1">
                <a:solidFill>
                  <a:srgbClr val="FF6600"/>
                </a:solidFill>
              </a:rPr>
              <a:t>약자복지</a:t>
            </a:r>
            <a:r>
              <a:rPr lang="en-US" altLang="ko-KR" dirty="0"/>
              <a:t>_(</a:t>
            </a:r>
            <a:r>
              <a:rPr lang="ko-KR" altLang="en-US" dirty="0" err="1">
                <a:solidFill>
                  <a:schemeClr val="tx1">
                    <a:lumMod val="50000"/>
                    <a:lumOff val="50000"/>
                  </a:schemeClr>
                </a:solidFill>
              </a:rPr>
              <a:t>윤석열</a:t>
            </a:r>
            <a:r>
              <a:rPr lang="en-US" altLang="ko-KR" dirty="0">
                <a:solidFill>
                  <a:schemeClr val="tx1">
                    <a:lumMod val="50000"/>
                    <a:lumOff val="50000"/>
                  </a:schemeClr>
                </a:solidFill>
              </a:rPr>
              <a:t>)</a:t>
            </a:r>
          </a:p>
          <a:p>
            <a:pPr marL="0" indent="0">
              <a:buNone/>
            </a:pPr>
            <a:endParaRPr lang="en-US" altLang="ko-KR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marL="0" indent="0">
              <a:buNone/>
            </a:pPr>
            <a:r>
              <a:rPr lang="ko-KR" altLang="en-US" dirty="0">
                <a:solidFill>
                  <a:schemeClr val="tx1">
                    <a:lumMod val="50000"/>
                    <a:lumOff val="50000"/>
                  </a:schemeClr>
                </a:solidFill>
              </a:rPr>
              <a:t>공공사회지출비용</a:t>
            </a:r>
            <a:r>
              <a:rPr lang="en-US" altLang="ko-KR" dirty="0">
                <a:solidFill>
                  <a:schemeClr val="tx1">
                    <a:lumMod val="50000"/>
                    <a:lumOff val="50000"/>
                  </a:schemeClr>
                </a:solidFill>
              </a:rPr>
              <a:t>(GDP) OECD 35</a:t>
            </a:r>
            <a:r>
              <a:rPr lang="ko-KR" altLang="en-US" dirty="0">
                <a:solidFill>
                  <a:schemeClr val="tx1">
                    <a:lumMod val="50000"/>
                    <a:lumOff val="50000"/>
                  </a:schemeClr>
                </a:solidFill>
              </a:rPr>
              <a:t>위</a:t>
            </a:r>
            <a:endParaRPr lang="en-US" altLang="ko-KR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marL="0" indent="0" algn="ctr">
              <a:buNone/>
            </a:pPr>
            <a:r>
              <a:rPr lang="ko-KR" altLang="en-US" dirty="0">
                <a:solidFill>
                  <a:schemeClr val="tx1">
                    <a:lumMod val="50000"/>
                    <a:lumOff val="50000"/>
                  </a:schemeClr>
                </a:solidFill>
              </a:rPr>
              <a:t>김영삼 </a:t>
            </a:r>
            <a:r>
              <a:rPr lang="en-US" altLang="ko-KR" dirty="0">
                <a:solidFill>
                  <a:schemeClr val="tx1">
                    <a:lumMod val="50000"/>
                    <a:lumOff val="50000"/>
                  </a:schemeClr>
                </a:solidFill>
              </a:rPr>
              <a:t>2.8% -&gt; </a:t>
            </a:r>
            <a:r>
              <a:rPr lang="ko-KR" altLang="en-US" dirty="0">
                <a:solidFill>
                  <a:schemeClr val="tx1">
                    <a:lumMod val="50000"/>
                    <a:lumOff val="50000"/>
                  </a:schemeClr>
                </a:solidFill>
              </a:rPr>
              <a:t>노무현 </a:t>
            </a:r>
            <a:r>
              <a:rPr lang="en-US" altLang="ko-KR" dirty="0">
                <a:solidFill>
                  <a:schemeClr val="tx1">
                    <a:lumMod val="50000"/>
                    <a:lumOff val="50000"/>
                  </a:schemeClr>
                </a:solidFill>
              </a:rPr>
              <a:t>4.7% -&gt; </a:t>
            </a:r>
            <a:r>
              <a:rPr lang="ko-KR" altLang="en-US" dirty="0">
                <a:solidFill>
                  <a:schemeClr val="tx1">
                    <a:lumMod val="50000"/>
                    <a:lumOff val="50000"/>
                  </a:schemeClr>
                </a:solidFill>
              </a:rPr>
              <a:t>문제인 </a:t>
            </a:r>
            <a:r>
              <a:rPr lang="en-US" altLang="ko-KR" dirty="0">
                <a:solidFill>
                  <a:schemeClr val="tx1">
                    <a:lumMod val="50000"/>
                    <a:lumOff val="50000"/>
                  </a:schemeClr>
                </a:solidFill>
              </a:rPr>
              <a:t>10.1% -&gt; </a:t>
            </a:r>
            <a:r>
              <a:rPr lang="ko-KR" altLang="en-US">
                <a:solidFill>
                  <a:schemeClr val="tx1">
                    <a:lumMod val="50000"/>
                    <a:lumOff val="50000"/>
                  </a:schemeClr>
                </a:solidFill>
              </a:rPr>
              <a:t>현재 </a:t>
            </a:r>
            <a:r>
              <a:rPr lang="en-US" altLang="ko-KR">
                <a:solidFill>
                  <a:schemeClr val="tx1">
                    <a:lumMod val="50000"/>
                    <a:lumOff val="50000"/>
                  </a:schemeClr>
                </a:solidFill>
              </a:rPr>
              <a:t>12</a:t>
            </a:r>
            <a:r>
              <a:rPr lang="en-US" altLang="ko-KR" dirty="0">
                <a:solidFill>
                  <a:schemeClr val="tx1">
                    <a:lumMod val="50000"/>
                    <a:lumOff val="50000"/>
                  </a:schemeClr>
                </a:solidFill>
              </a:rPr>
              <a:t>%</a:t>
            </a:r>
          </a:p>
          <a:p>
            <a:pPr marL="0" indent="0" algn="ctr">
              <a:buNone/>
            </a:pPr>
            <a:r>
              <a:rPr lang="ko-KR" altLang="en-US" dirty="0">
                <a:solidFill>
                  <a:schemeClr val="tx1">
                    <a:lumMod val="50000"/>
                    <a:lumOff val="50000"/>
                  </a:schemeClr>
                </a:solidFill>
              </a:rPr>
              <a:t>프랑스 </a:t>
            </a:r>
            <a:r>
              <a:rPr lang="en-US" altLang="ko-KR" dirty="0">
                <a:solidFill>
                  <a:schemeClr val="tx1">
                    <a:lumMod val="50000"/>
                    <a:lumOff val="50000"/>
                  </a:schemeClr>
                </a:solidFill>
              </a:rPr>
              <a:t>31% </a:t>
            </a:r>
            <a:r>
              <a:rPr lang="ko-KR" altLang="en-US" dirty="0">
                <a:solidFill>
                  <a:schemeClr val="tx1">
                    <a:lumMod val="50000"/>
                    <a:lumOff val="50000"/>
                  </a:schemeClr>
                </a:solidFill>
              </a:rPr>
              <a:t>핀란드 </a:t>
            </a:r>
            <a:r>
              <a:rPr lang="en-US" altLang="ko-KR" dirty="0">
                <a:solidFill>
                  <a:schemeClr val="tx1">
                    <a:lumMod val="50000"/>
                    <a:lumOff val="50000"/>
                  </a:schemeClr>
                </a:solidFill>
              </a:rPr>
              <a:t>29% OECD </a:t>
            </a:r>
            <a:r>
              <a:rPr lang="ko-KR" altLang="en-US" dirty="0">
                <a:solidFill>
                  <a:schemeClr val="tx1">
                    <a:lumMod val="50000"/>
                    <a:lumOff val="50000"/>
                  </a:schemeClr>
                </a:solidFill>
              </a:rPr>
              <a:t>평균 </a:t>
            </a:r>
            <a:r>
              <a:rPr lang="en-US" altLang="ko-KR" dirty="0">
                <a:solidFill>
                  <a:schemeClr val="tx1">
                    <a:lumMod val="50000"/>
                    <a:lumOff val="50000"/>
                  </a:schemeClr>
                </a:solidFill>
              </a:rPr>
              <a:t>20%</a:t>
            </a:r>
          </a:p>
          <a:p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75250383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/>
              <a:t>복지방향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785395"/>
          </a:xfrm>
        </p:spPr>
        <p:txBody>
          <a:bodyPr>
            <a:normAutofit fontScale="92500" lnSpcReduction="20000"/>
          </a:bodyPr>
          <a:lstStyle/>
          <a:p>
            <a:r>
              <a:rPr lang="ko-KR" altLang="en-US" dirty="0"/>
              <a:t>복지제도</a:t>
            </a:r>
            <a:endParaRPr lang="en-US" altLang="ko-KR" dirty="0"/>
          </a:p>
          <a:p>
            <a:pPr lvl="1"/>
            <a:r>
              <a:rPr lang="ko-KR" altLang="en-US" dirty="0"/>
              <a:t>금전적 지원    </a:t>
            </a:r>
            <a:r>
              <a:rPr lang="en-US" altLang="ko-KR" dirty="0"/>
              <a:t>/ </a:t>
            </a:r>
            <a:r>
              <a:rPr lang="ko-KR" altLang="en-US" dirty="0"/>
              <a:t>공공부조</a:t>
            </a:r>
            <a:r>
              <a:rPr lang="en-US" altLang="ko-KR" dirty="0"/>
              <a:t>(</a:t>
            </a:r>
            <a:r>
              <a:rPr lang="ko-KR" altLang="en-US" dirty="0"/>
              <a:t>선별적</a:t>
            </a:r>
            <a:r>
              <a:rPr lang="en-US" altLang="ko-KR" dirty="0"/>
              <a:t>), </a:t>
            </a:r>
            <a:r>
              <a:rPr lang="ko-KR" altLang="en-US" dirty="0"/>
              <a:t>사회보험</a:t>
            </a:r>
            <a:r>
              <a:rPr lang="en-US" altLang="ko-KR" dirty="0"/>
              <a:t>(</a:t>
            </a:r>
            <a:r>
              <a:rPr lang="ko-KR" altLang="en-US" dirty="0"/>
              <a:t>보편적</a:t>
            </a:r>
            <a:r>
              <a:rPr lang="en-US" altLang="ko-KR" dirty="0"/>
              <a:t>),</a:t>
            </a:r>
            <a:r>
              <a:rPr lang="ko-KR" altLang="en-US" dirty="0"/>
              <a:t> </a:t>
            </a:r>
            <a:endParaRPr lang="en-US" altLang="ko-KR" dirty="0"/>
          </a:p>
          <a:p>
            <a:pPr lvl="1"/>
            <a:r>
              <a:rPr lang="ko-KR" altLang="en-US" dirty="0"/>
              <a:t>비금전적 지원 </a:t>
            </a:r>
            <a:r>
              <a:rPr lang="en-US" altLang="ko-KR" dirty="0"/>
              <a:t>/ </a:t>
            </a:r>
            <a:r>
              <a:rPr lang="ko-KR" altLang="en-US" dirty="0"/>
              <a:t>사회서비스</a:t>
            </a:r>
            <a:endParaRPr lang="en-US" altLang="ko-KR" dirty="0"/>
          </a:p>
          <a:p>
            <a:endParaRPr lang="en-US" altLang="ko-KR" dirty="0"/>
          </a:p>
          <a:p>
            <a:r>
              <a:rPr lang="ko-KR" altLang="en-US" sz="2600" dirty="0" err="1"/>
              <a:t>약자복지</a:t>
            </a:r>
            <a:endParaRPr lang="en-US" altLang="ko-KR" sz="2600" dirty="0"/>
          </a:p>
          <a:p>
            <a:pPr lvl="1"/>
            <a:r>
              <a:rPr lang="ko-KR" altLang="en-US" dirty="0"/>
              <a:t>근로의욕을 </a:t>
            </a:r>
            <a:r>
              <a:rPr lang="ko-KR" altLang="en-US" dirty="0" err="1"/>
              <a:t>갖게하고</a:t>
            </a:r>
            <a:r>
              <a:rPr lang="ko-KR" altLang="en-US" dirty="0"/>
              <a:t> 경제적 자립을 높인다</a:t>
            </a:r>
            <a:r>
              <a:rPr lang="en-US" altLang="ko-KR" dirty="0"/>
              <a:t>.</a:t>
            </a:r>
          </a:p>
          <a:p>
            <a:pPr lvl="1"/>
            <a:r>
              <a:rPr lang="ko-KR" altLang="en-US" dirty="0"/>
              <a:t>최저생계비 </a:t>
            </a:r>
            <a:r>
              <a:rPr lang="en-US" altLang="ko-KR" dirty="0"/>
              <a:t>vs </a:t>
            </a:r>
            <a:r>
              <a:rPr lang="ko-KR" altLang="en-US" dirty="0"/>
              <a:t>취업기회 </a:t>
            </a:r>
            <a:r>
              <a:rPr lang="en-US" altLang="ko-KR" dirty="0"/>
              <a:t>( </a:t>
            </a:r>
            <a:r>
              <a:rPr lang="ko-KR" altLang="en-US" dirty="0"/>
              <a:t>가구소득 </a:t>
            </a:r>
            <a:r>
              <a:rPr lang="en-US" altLang="ko-KR" dirty="0"/>
              <a:t>+@ </a:t>
            </a:r>
            <a:r>
              <a:rPr lang="ko-KR" altLang="en-US" dirty="0"/>
              <a:t>근로 장려금</a:t>
            </a:r>
            <a:r>
              <a:rPr lang="en-US" altLang="ko-KR" dirty="0"/>
              <a:t>)</a:t>
            </a:r>
          </a:p>
          <a:p>
            <a:pPr>
              <a:buFontTx/>
              <a:buChar char="-"/>
            </a:pPr>
            <a:endParaRPr lang="en-US" altLang="ko-KR" dirty="0"/>
          </a:p>
          <a:p>
            <a:pPr>
              <a:buFontTx/>
              <a:buChar char="-"/>
            </a:pPr>
            <a:r>
              <a:rPr lang="ko-KR" altLang="en-US" sz="2600" dirty="0"/>
              <a:t>취약계층을 위해 </a:t>
            </a:r>
            <a:r>
              <a:rPr lang="ko-KR" altLang="en-US" sz="2600" dirty="0" err="1"/>
              <a:t>현금복지</a:t>
            </a:r>
            <a:endParaRPr lang="en-US" altLang="ko-KR" sz="2600" dirty="0"/>
          </a:p>
          <a:p>
            <a:pPr marL="457200" lvl="1" indent="0">
              <a:buNone/>
            </a:pPr>
            <a:r>
              <a:rPr lang="en-US" altLang="ko-KR" dirty="0">
                <a:solidFill>
                  <a:schemeClr val="accent6"/>
                </a:solidFill>
              </a:rPr>
              <a:t>(</a:t>
            </a:r>
            <a:r>
              <a:rPr lang="ko-KR" altLang="en-US" dirty="0">
                <a:solidFill>
                  <a:schemeClr val="accent6"/>
                </a:solidFill>
              </a:rPr>
              <a:t>장애인 개인예산제도</a:t>
            </a:r>
            <a:r>
              <a:rPr lang="en-US" altLang="ko-KR" dirty="0">
                <a:solidFill>
                  <a:schemeClr val="accent6"/>
                </a:solidFill>
              </a:rPr>
              <a:t>/ </a:t>
            </a:r>
            <a:r>
              <a:rPr lang="ko-KR" altLang="en-US" dirty="0">
                <a:solidFill>
                  <a:schemeClr val="accent6"/>
                </a:solidFill>
              </a:rPr>
              <a:t>필요한 서비스 선택 </a:t>
            </a:r>
            <a:r>
              <a:rPr lang="en-US" altLang="ko-KR" dirty="0">
                <a:solidFill>
                  <a:schemeClr val="accent6"/>
                </a:solidFill>
              </a:rPr>
              <a:t>/ 2026</a:t>
            </a:r>
            <a:r>
              <a:rPr lang="ko-KR" altLang="en-US" dirty="0">
                <a:solidFill>
                  <a:schemeClr val="accent6"/>
                </a:solidFill>
              </a:rPr>
              <a:t>년 본격화</a:t>
            </a:r>
            <a:r>
              <a:rPr lang="en-US" altLang="ko-KR" dirty="0">
                <a:solidFill>
                  <a:schemeClr val="accent6"/>
                </a:solidFill>
              </a:rPr>
              <a:t>)</a:t>
            </a:r>
          </a:p>
          <a:p>
            <a:pPr marL="457200" lvl="1" indent="0">
              <a:buNone/>
            </a:pPr>
            <a:endParaRPr lang="en-US" altLang="ko-KR" dirty="0">
              <a:solidFill>
                <a:schemeClr val="accent6"/>
              </a:solidFill>
            </a:endParaRPr>
          </a:p>
          <a:p>
            <a:pPr>
              <a:buFontTx/>
              <a:buChar char="-"/>
            </a:pPr>
            <a:r>
              <a:rPr lang="ko-KR" altLang="en-US" sz="2600" dirty="0"/>
              <a:t>서비스복지는 민간 주도</a:t>
            </a:r>
            <a:endParaRPr lang="en-US" altLang="ko-KR" sz="2600" dirty="0"/>
          </a:p>
          <a:p>
            <a:pPr marL="457200" lvl="1" indent="0">
              <a:buNone/>
            </a:pPr>
            <a:r>
              <a:rPr lang="ko-KR" altLang="en-US" dirty="0">
                <a:solidFill>
                  <a:schemeClr val="accent6"/>
                </a:solidFill>
              </a:rPr>
              <a:t>사회서비스 고도화</a:t>
            </a:r>
            <a:r>
              <a:rPr lang="en-US" altLang="ko-KR" dirty="0">
                <a:solidFill>
                  <a:schemeClr val="accent6"/>
                </a:solidFill>
              </a:rPr>
              <a:t>(</a:t>
            </a:r>
            <a:r>
              <a:rPr lang="ko-KR" altLang="en-US" dirty="0">
                <a:solidFill>
                  <a:schemeClr val="accent6"/>
                </a:solidFill>
              </a:rPr>
              <a:t>돌봄</a:t>
            </a:r>
            <a:r>
              <a:rPr lang="en-US" altLang="ko-KR" dirty="0">
                <a:solidFill>
                  <a:schemeClr val="accent6"/>
                </a:solidFill>
              </a:rPr>
              <a:t>) / </a:t>
            </a:r>
            <a:r>
              <a:rPr lang="ko-KR" altLang="en-US" dirty="0"/>
              <a:t>바우처</a:t>
            </a:r>
            <a:r>
              <a:rPr lang="en-US" altLang="ko-KR" dirty="0"/>
              <a:t>(</a:t>
            </a:r>
            <a:r>
              <a:rPr lang="ko-KR" altLang="en-US" dirty="0" err="1"/>
              <a:t>이용서비스</a:t>
            </a:r>
            <a:r>
              <a:rPr lang="en-US" altLang="ko-KR" dirty="0"/>
              <a:t>)</a:t>
            </a:r>
          </a:p>
          <a:p>
            <a:pPr marL="457200" lvl="1" indent="0">
              <a:buNone/>
            </a:pPr>
            <a:r>
              <a:rPr lang="en-US" altLang="ko-KR" dirty="0"/>
              <a:t>(</a:t>
            </a:r>
            <a:r>
              <a:rPr lang="ko-KR" altLang="en-US" dirty="0"/>
              <a:t>서비스의 질과 </a:t>
            </a:r>
            <a:r>
              <a:rPr lang="ko-KR" altLang="en-US" dirty="0" err="1"/>
              <a:t>직원복지의</a:t>
            </a:r>
            <a:r>
              <a:rPr lang="ko-KR" altLang="en-US" dirty="0"/>
              <a:t> 질</a:t>
            </a:r>
            <a:r>
              <a:rPr lang="en-US" altLang="ko-KR" dirty="0"/>
              <a:t>)</a:t>
            </a:r>
            <a:endParaRPr lang="ko-KR" altLang="en-US" dirty="0"/>
          </a:p>
          <a:p>
            <a:pPr lvl="1"/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85826192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827584" y="1209435"/>
            <a:ext cx="201048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2400" b="1" dirty="0">
                <a:latin typeface="TTD9974692tCID"/>
              </a:rPr>
              <a:t>3</a:t>
            </a:r>
            <a:r>
              <a:rPr lang="ko-KR" altLang="en-US" sz="2400" b="1" dirty="0">
                <a:latin typeface="TTD9974692tCID"/>
              </a:rPr>
              <a:t>대 </a:t>
            </a:r>
            <a:r>
              <a:rPr lang="ko-KR" altLang="en-US" sz="2400" b="1" dirty="0" err="1">
                <a:latin typeface="TTD9974692tCID"/>
              </a:rPr>
              <a:t>기능사업</a:t>
            </a:r>
            <a:endParaRPr lang="ko-KR" altLang="en-US" sz="2400" b="1" dirty="0"/>
          </a:p>
        </p:txBody>
      </p:sp>
      <p:sp>
        <p:nvSpPr>
          <p:cNvPr id="3" name="직사각형 2"/>
          <p:cNvSpPr/>
          <p:nvPr/>
        </p:nvSpPr>
        <p:spPr>
          <a:xfrm>
            <a:off x="1832827" y="1667177"/>
            <a:ext cx="5892463" cy="4944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2000" b="1" dirty="0">
                <a:solidFill>
                  <a:srgbClr val="4C4C4C"/>
                </a:solidFill>
                <a:latin typeface="TTD9974692tCID"/>
              </a:rPr>
              <a:t>1. </a:t>
            </a:r>
            <a:r>
              <a:rPr lang="ko-KR" altLang="en-US" sz="2000" b="1" dirty="0">
                <a:solidFill>
                  <a:srgbClr val="4C4C4C"/>
                </a:solidFill>
                <a:latin typeface="TTD9974692tCID"/>
              </a:rPr>
              <a:t>사례관리  </a:t>
            </a:r>
            <a:r>
              <a:rPr lang="en-US" altLang="ko-KR" sz="2000" b="1" dirty="0">
                <a:solidFill>
                  <a:srgbClr val="4C4C4C"/>
                </a:solidFill>
                <a:latin typeface="TTD9974692tCID"/>
              </a:rPr>
              <a:t>2. </a:t>
            </a:r>
            <a:r>
              <a:rPr lang="ko-KR" altLang="en-US" sz="2000" b="1" dirty="0">
                <a:solidFill>
                  <a:srgbClr val="4C4C4C"/>
                </a:solidFill>
                <a:latin typeface="TTD9974692tCID"/>
              </a:rPr>
              <a:t>서비스제공기능  </a:t>
            </a:r>
            <a:r>
              <a:rPr lang="en-US" altLang="ko-KR" sz="2000" b="1" dirty="0">
                <a:solidFill>
                  <a:srgbClr val="4C4C4C"/>
                </a:solidFill>
                <a:latin typeface="TTD9974692tCID"/>
              </a:rPr>
              <a:t>3. </a:t>
            </a:r>
            <a:r>
              <a:rPr lang="ko-KR" altLang="en-US" sz="2000" b="1" dirty="0" err="1">
                <a:solidFill>
                  <a:srgbClr val="4C4C4C"/>
                </a:solidFill>
                <a:latin typeface="TTD9974692tCID"/>
              </a:rPr>
              <a:t>지역조직화</a:t>
            </a:r>
            <a:endParaRPr lang="ko-KR" altLang="en-US" sz="2000" b="1" dirty="0"/>
          </a:p>
        </p:txBody>
      </p:sp>
      <p:sp>
        <p:nvSpPr>
          <p:cNvPr id="6" name="제목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사회복지관 사업</a:t>
            </a:r>
          </a:p>
        </p:txBody>
      </p:sp>
      <p:sp>
        <p:nvSpPr>
          <p:cNvPr id="7" name="직사각형 6"/>
          <p:cNvSpPr/>
          <p:nvPr/>
        </p:nvSpPr>
        <p:spPr>
          <a:xfrm>
            <a:off x="827584" y="2607249"/>
            <a:ext cx="390203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800" b="1" dirty="0">
                <a:latin typeface="TTD9974692tCID"/>
              </a:rPr>
              <a:t>지역밀착형 사회복지관</a:t>
            </a:r>
            <a:endParaRPr lang="ko-KR" altLang="en-US" sz="28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1259632" y="3356992"/>
            <a:ext cx="6984776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fontAlgn="base"/>
            <a:r>
              <a:rPr lang="ko-KR" altLang="en-US" sz="2000" dirty="0"/>
              <a:t>지역밀착형 사회복지관은 ‘국가의 복지제도 확대와 국민의 </a:t>
            </a:r>
            <a:r>
              <a:rPr lang="ko-KR" altLang="en-US" sz="2000" dirty="0" err="1"/>
              <a:t>복지의식</a:t>
            </a:r>
            <a:r>
              <a:rPr lang="ko-KR" altLang="en-US" sz="2000" dirty="0"/>
              <a:t> 증진 등 </a:t>
            </a:r>
            <a:endParaRPr lang="en-US" altLang="ko-KR" sz="2000" dirty="0"/>
          </a:p>
          <a:p>
            <a:pPr algn="just" fontAlgn="base"/>
            <a:r>
              <a:rPr lang="ko-KR" altLang="en-US" sz="2000" dirty="0"/>
              <a:t>복지환경의 변화에 맞춰 </a:t>
            </a:r>
            <a:r>
              <a:rPr lang="ko-KR" altLang="en-US" sz="2400" b="1" dirty="0"/>
              <a:t>찾아가는 서비스</a:t>
            </a:r>
            <a:r>
              <a:rPr lang="ko-KR" altLang="en-US" sz="2000" dirty="0"/>
              <a:t>를 제공할 수 있도록 사회복지관의 환경</a:t>
            </a:r>
            <a:r>
              <a:rPr lang="en-US" altLang="ko-KR" sz="2000" dirty="0"/>
              <a:t>, </a:t>
            </a:r>
            <a:r>
              <a:rPr lang="ko-KR" altLang="en-US" sz="2000" dirty="0"/>
              <a:t>사업을 변화하여 사례관리</a:t>
            </a:r>
            <a:r>
              <a:rPr lang="en-US" altLang="ko-KR" sz="2000" dirty="0"/>
              <a:t>, </a:t>
            </a:r>
            <a:r>
              <a:rPr lang="ko-KR" altLang="en-US" sz="2000" dirty="0"/>
              <a:t>서비스제공</a:t>
            </a:r>
            <a:r>
              <a:rPr lang="en-US" altLang="ko-KR" sz="2000" dirty="0"/>
              <a:t>, </a:t>
            </a:r>
            <a:r>
              <a:rPr lang="ko-KR" altLang="en-US" sz="2000" dirty="0"/>
              <a:t>지역조직화사업을 </a:t>
            </a:r>
            <a:r>
              <a:rPr lang="ko-KR" altLang="en-US" sz="2400" b="1" dirty="0"/>
              <a:t>동 단위로 통합적으로 실천하는 </a:t>
            </a:r>
            <a:r>
              <a:rPr lang="ko-KR" altLang="en-US" sz="2400" b="1" dirty="0" err="1"/>
              <a:t>사회복지관</a:t>
            </a:r>
            <a:r>
              <a:rPr lang="ko-KR" altLang="en-US" sz="2000" dirty="0" err="1"/>
              <a:t>’으로</a:t>
            </a:r>
            <a:r>
              <a:rPr lang="ko-KR" altLang="en-US" sz="2000" dirty="0"/>
              <a:t> 정의할 수 있다</a:t>
            </a:r>
            <a:r>
              <a:rPr lang="en-US" altLang="ko-KR" sz="2000" dirty="0"/>
              <a:t>.</a:t>
            </a:r>
            <a:endParaRPr lang="ko-KR" altLang="en-US" sz="2000" dirty="0"/>
          </a:p>
        </p:txBody>
      </p:sp>
    </p:spTree>
    <p:extLst>
      <p:ext uri="{BB962C8B-B14F-4D97-AF65-F5344CB8AC3E}">
        <p14:creationId xmlns:p14="http://schemas.microsoft.com/office/powerpoint/2010/main" val="421387947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>
                <a:latin typeface="TTD484DCD5tCID"/>
              </a:rPr>
              <a:t>사업의 대상</a:t>
            </a:r>
            <a:endParaRPr lang="ko-KR" altLang="en-US" dirty="0"/>
          </a:p>
        </p:txBody>
      </p:sp>
      <p:sp>
        <p:nvSpPr>
          <p:cNvPr id="4" name="직사각형 3"/>
          <p:cNvSpPr/>
          <p:nvPr/>
        </p:nvSpPr>
        <p:spPr>
          <a:xfrm>
            <a:off x="647564" y="1844824"/>
            <a:ext cx="7848872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dirty="0">
                <a:latin typeface="TTD484DCD5tCID"/>
              </a:rPr>
              <a:t>사회복지서비스 욕구를 가지고 있는 </a:t>
            </a:r>
            <a:r>
              <a:rPr lang="ko-KR" altLang="en-US" sz="2400" b="1" dirty="0">
                <a:latin typeface="TTD484DCD5tCID"/>
              </a:rPr>
              <a:t>모든 지역주민으로</a:t>
            </a:r>
            <a:r>
              <a:rPr lang="ko-KR" altLang="en-US" sz="2400" b="1" dirty="0">
                <a:solidFill>
                  <a:schemeClr val="accent6"/>
                </a:solidFill>
                <a:latin typeface="TTD484DCD5tCID"/>
              </a:rPr>
              <a:t> </a:t>
            </a:r>
            <a:r>
              <a:rPr lang="ko-KR" altLang="en-US" dirty="0">
                <a:latin typeface="TTD484DCD5tCID"/>
              </a:rPr>
              <a:t>한다</a:t>
            </a:r>
            <a:r>
              <a:rPr lang="en-US" altLang="ko-KR" dirty="0">
                <a:latin typeface="TimesNewRoman"/>
              </a:rPr>
              <a:t>.</a:t>
            </a:r>
          </a:p>
          <a:p>
            <a:endParaRPr lang="en-US" altLang="ko-KR" dirty="0">
              <a:latin typeface="TimesNewRoman"/>
            </a:endParaRPr>
          </a:p>
          <a:p>
            <a:r>
              <a:rPr lang="en-US" altLang="ko-KR" dirty="0"/>
              <a:t>‒ </a:t>
            </a:r>
            <a:r>
              <a:rPr lang="ko-KR" altLang="en-US" dirty="0"/>
              <a:t>다만</a:t>
            </a:r>
            <a:r>
              <a:rPr lang="en-US" altLang="ko-KR" dirty="0"/>
              <a:t>, </a:t>
            </a:r>
            <a:r>
              <a:rPr lang="ko-KR" altLang="en-US" dirty="0"/>
              <a:t>다음 </a:t>
            </a:r>
            <a:r>
              <a:rPr lang="ko-KR" altLang="en-US" b="1" dirty="0"/>
              <a:t>각호의 주민을 </a:t>
            </a:r>
            <a:r>
              <a:rPr lang="ko-KR" altLang="en-US" sz="2400" b="1" dirty="0">
                <a:solidFill>
                  <a:schemeClr val="accent6"/>
                </a:solidFill>
              </a:rPr>
              <a:t>우선적인 사업대상으로 </a:t>
            </a:r>
            <a:r>
              <a:rPr lang="ko-KR" altLang="en-US" dirty="0"/>
              <a:t>하여야 한다</a:t>
            </a:r>
            <a:r>
              <a:rPr lang="en-US" altLang="ko-KR" dirty="0"/>
              <a:t>.</a:t>
            </a:r>
          </a:p>
          <a:p>
            <a:endParaRPr lang="en-US" altLang="ko-KR" sz="1400" dirty="0"/>
          </a:p>
          <a:p>
            <a:pPr lvl="1">
              <a:lnSpc>
                <a:spcPct val="200000"/>
              </a:lnSpc>
            </a:pPr>
            <a:r>
              <a:rPr lang="en-US" altLang="ko-KR" sz="1400" dirty="0"/>
              <a:t>1) ｢</a:t>
            </a:r>
            <a:r>
              <a:rPr lang="ko-KR" altLang="en-US" sz="1400" dirty="0"/>
              <a:t>국민기초생활보장법</a:t>
            </a:r>
            <a:r>
              <a:rPr lang="en-US" altLang="ko-KR" sz="1400" dirty="0"/>
              <a:t>｣</a:t>
            </a:r>
            <a:r>
              <a:rPr lang="ko-KR" altLang="en-US" sz="1400" dirty="0"/>
              <a:t>에 따른 </a:t>
            </a:r>
            <a:r>
              <a:rPr lang="ko-KR" altLang="en-US" sz="1400" dirty="0" err="1"/>
              <a:t>수급자</a:t>
            </a:r>
            <a:r>
              <a:rPr lang="ko-KR" altLang="en-US" sz="1400" dirty="0"/>
              <a:t> 및 </a:t>
            </a:r>
            <a:r>
              <a:rPr lang="ko-KR" altLang="en-US" sz="1400" dirty="0" err="1"/>
              <a:t>차상위계층</a:t>
            </a:r>
            <a:endParaRPr lang="ko-KR" altLang="en-US" sz="1400" dirty="0"/>
          </a:p>
          <a:p>
            <a:pPr lvl="1">
              <a:lnSpc>
                <a:spcPct val="200000"/>
              </a:lnSpc>
            </a:pPr>
            <a:r>
              <a:rPr lang="en-US" altLang="ko-KR" sz="1400" dirty="0"/>
              <a:t>2) </a:t>
            </a:r>
            <a:r>
              <a:rPr lang="ko-KR" altLang="en-US" sz="1400" dirty="0"/>
              <a:t>장애인</a:t>
            </a:r>
            <a:r>
              <a:rPr lang="en-US" altLang="ko-KR" sz="1400" dirty="0"/>
              <a:t>, </a:t>
            </a:r>
            <a:r>
              <a:rPr lang="ko-KR" altLang="en-US" sz="1400" dirty="0"/>
              <a:t>노인</a:t>
            </a:r>
            <a:r>
              <a:rPr lang="en-US" altLang="ko-KR" sz="1400" dirty="0"/>
              <a:t>, </a:t>
            </a:r>
            <a:r>
              <a:rPr lang="ko-KR" altLang="en-US" sz="1400" dirty="0" err="1"/>
              <a:t>한부모가족</a:t>
            </a:r>
            <a:r>
              <a:rPr lang="ko-KR" altLang="en-US" sz="1400" dirty="0"/>
              <a:t> 및 다문화가족</a:t>
            </a:r>
          </a:p>
          <a:p>
            <a:pPr lvl="1">
              <a:lnSpc>
                <a:spcPct val="200000"/>
              </a:lnSpc>
            </a:pPr>
            <a:r>
              <a:rPr lang="en-US" altLang="ko-KR" sz="1400" dirty="0"/>
              <a:t>3) </a:t>
            </a:r>
            <a:r>
              <a:rPr lang="ko-KR" altLang="en-US" sz="1400" dirty="0"/>
              <a:t>직업 및 취업알선이 필요한 사람</a:t>
            </a:r>
          </a:p>
          <a:p>
            <a:pPr lvl="1">
              <a:lnSpc>
                <a:spcPct val="200000"/>
              </a:lnSpc>
            </a:pPr>
            <a:r>
              <a:rPr lang="en-US" altLang="ko-KR" sz="1400" dirty="0"/>
              <a:t>4) </a:t>
            </a:r>
            <a:r>
              <a:rPr lang="ko-KR" altLang="en-US" sz="1400" dirty="0"/>
              <a:t>보호와 교육이 필요한 </a:t>
            </a:r>
            <a:r>
              <a:rPr lang="ko-KR" altLang="en-US" sz="1400" dirty="0" err="1"/>
              <a:t>유아･아동</a:t>
            </a:r>
            <a:r>
              <a:rPr lang="ko-KR" altLang="en-US" sz="1400" dirty="0"/>
              <a:t> 및 청소년</a:t>
            </a:r>
          </a:p>
          <a:p>
            <a:pPr lvl="1">
              <a:lnSpc>
                <a:spcPct val="200000"/>
              </a:lnSpc>
            </a:pPr>
            <a:r>
              <a:rPr lang="en-US" altLang="ko-KR" sz="1400" dirty="0"/>
              <a:t>5) </a:t>
            </a:r>
            <a:r>
              <a:rPr lang="ko-KR" altLang="en-US" sz="1400" dirty="0"/>
              <a:t>그 밖에 사회복지관의 사회복지서비스를 우선 제공할 필요가 있다고 인정되는 사람</a:t>
            </a:r>
            <a:endParaRPr lang="en-US" altLang="ko-KR" sz="1400" dirty="0">
              <a:latin typeface="TimesNewRoman"/>
            </a:endParaRPr>
          </a:p>
        </p:txBody>
      </p:sp>
    </p:spTree>
    <p:extLst>
      <p:ext uri="{BB962C8B-B14F-4D97-AF65-F5344CB8AC3E}">
        <p14:creationId xmlns:p14="http://schemas.microsoft.com/office/powerpoint/2010/main" val="47376110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액자 1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8056"/>
            </a:avLst>
          </a:prstGeom>
          <a:solidFill>
            <a:srgbClr val="FF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3" name="직사각형 2"/>
          <p:cNvSpPr/>
          <p:nvPr/>
        </p:nvSpPr>
        <p:spPr>
          <a:xfrm>
            <a:off x="539552" y="548680"/>
            <a:ext cx="8064896" cy="5760640"/>
          </a:xfrm>
          <a:prstGeom prst="rect">
            <a:avLst/>
          </a:prstGeom>
          <a:solidFill>
            <a:srgbClr val="8A7C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ko-KR" altLang="en-US" b="1" dirty="0"/>
          </a:p>
        </p:txBody>
      </p:sp>
      <p:sp>
        <p:nvSpPr>
          <p:cNvPr id="18" name="직사각형 17"/>
          <p:cNvSpPr/>
          <p:nvPr/>
        </p:nvSpPr>
        <p:spPr>
          <a:xfrm>
            <a:off x="1334269" y="980728"/>
            <a:ext cx="7270180" cy="78751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400" b="1" dirty="0">
                <a:solidFill>
                  <a:schemeClr val="bg1"/>
                </a:solidFill>
              </a:rPr>
              <a:t> “</a:t>
            </a:r>
            <a:r>
              <a:rPr lang="ko-KR" altLang="en-US" sz="2400" b="1" dirty="0">
                <a:solidFill>
                  <a:schemeClr val="bg1"/>
                </a:solidFill>
              </a:rPr>
              <a:t>사례관리</a:t>
            </a:r>
            <a:r>
              <a:rPr lang="en-US" altLang="ko-KR" sz="2400" b="1" dirty="0">
                <a:solidFill>
                  <a:schemeClr val="bg1"/>
                </a:solidFill>
              </a:rPr>
              <a:t>”</a:t>
            </a:r>
            <a:r>
              <a:rPr lang="ko-KR" altLang="en-US" sz="2400" b="1" dirty="0">
                <a:solidFill>
                  <a:schemeClr val="bg1"/>
                </a:solidFill>
              </a:rPr>
              <a:t>가 필요할까</a:t>
            </a:r>
            <a:r>
              <a:rPr lang="en-US" altLang="ko-KR" sz="2400" b="1" dirty="0">
                <a:solidFill>
                  <a:schemeClr val="bg1"/>
                </a:solidFill>
              </a:rPr>
              <a:t>?</a:t>
            </a:r>
            <a:endParaRPr lang="ko-KR" altLang="en-US" sz="2400" b="1" dirty="0">
              <a:solidFill>
                <a:schemeClr val="bg1"/>
              </a:solidFill>
            </a:endParaRPr>
          </a:p>
        </p:txBody>
      </p:sp>
      <p:sp>
        <p:nvSpPr>
          <p:cNvPr id="19" name="직사각형 18"/>
          <p:cNvSpPr/>
          <p:nvPr/>
        </p:nvSpPr>
        <p:spPr>
          <a:xfrm>
            <a:off x="1334269" y="1772816"/>
            <a:ext cx="7270180" cy="78751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400" b="1" dirty="0">
                <a:solidFill>
                  <a:schemeClr val="bg1"/>
                </a:solidFill>
              </a:rPr>
              <a:t>  </a:t>
            </a:r>
            <a:r>
              <a:rPr lang="ko-KR" altLang="en-US" sz="2400" b="1" dirty="0">
                <a:solidFill>
                  <a:schemeClr val="bg1"/>
                </a:solidFill>
              </a:rPr>
              <a:t>무엇을 해야 할까</a:t>
            </a:r>
            <a:r>
              <a:rPr lang="en-US" altLang="ko-KR" sz="2400" b="1" dirty="0">
                <a:solidFill>
                  <a:schemeClr val="bg1"/>
                </a:solidFill>
              </a:rPr>
              <a:t>?</a:t>
            </a:r>
            <a:endParaRPr lang="ko-KR" altLang="en-US" sz="2400" b="1" dirty="0">
              <a:solidFill>
                <a:schemeClr val="bg1"/>
              </a:solidFill>
            </a:endParaRPr>
          </a:p>
        </p:txBody>
      </p:sp>
      <p:sp>
        <p:nvSpPr>
          <p:cNvPr id="20" name="직사각형 19"/>
          <p:cNvSpPr/>
          <p:nvPr/>
        </p:nvSpPr>
        <p:spPr>
          <a:xfrm>
            <a:off x="1334269" y="2564904"/>
            <a:ext cx="7270180" cy="78751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400" b="1" dirty="0">
                <a:solidFill>
                  <a:schemeClr val="bg1"/>
                </a:solidFill>
              </a:rPr>
              <a:t>  어떻게 해야 할까</a:t>
            </a:r>
            <a:r>
              <a:rPr lang="en-US" altLang="ko-KR" sz="2400" b="1" dirty="0">
                <a:solidFill>
                  <a:schemeClr val="bg1"/>
                </a:solidFill>
              </a:rPr>
              <a:t>?</a:t>
            </a:r>
            <a:endParaRPr lang="ko-KR" altLang="en-US" sz="2400" b="1" dirty="0">
              <a:solidFill>
                <a:schemeClr val="bg1"/>
              </a:solidFill>
            </a:endParaRPr>
          </a:p>
        </p:txBody>
      </p:sp>
      <p:sp>
        <p:nvSpPr>
          <p:cNvPr id="21" name="직사각형 20"/>
          <p:cNvSpPr/>
          <p:nvPr/>
        </p:nvSpPr>
        <p:spPr>
          <a:xfrm>
            <a:off x="1334269" y="3356992"/>
            <a:ext cx="7270180" cy="7684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400" b="1" dirty="0">
                <a:solidFill>
                  <a:schemeClr val="bg1"/>
                </a:solidFill>
              </a:rPr>
              <a:t>  </a:t>
            </a:r>
            <a:r>
              <a:rPr lang="ko-KR" altLang="en-US" sz="2400" b="1" dirty="0">
                <a:solidFill>
                  <a:schemeClr val="bg1"/>
                </a:solidFill>
              </a:rPr>
              <a:t>한다면 어떻게 </a:t>
            </a:r>
            <a:r>
              <a:rPr lang="en-US" altLang="ko-KR" sz="2400" b="1" dirty="0">
                <a:solidFill>
                  <a:schemeClr val="bg1"/>
                </a:solidFill>
              </a:rPr>
              <a:t>?</a:t>
            </a:r>
            <a:endParaRPr lang="ko-KR" altLang="en-US" sz="2400" b="1" dirty="0">
              <a:solidFill>
                <a:schemeClr val="bg1"/>
              </a:solidFill>
            </a:endParaRPr>
          </a:p>
        </p:txBody>
      </p:sp>
      <p:sp>
        <p:nvSpPr>
          <p:cNvPr id="22" name="직사각형 21"/>
          <p:cNvSpPr/>
          <p:nvPr/>
        </p:nvSpPr>
        <p:spPr>
          <a:xfrm>
            <a:off x="4932040" y="5373216"/>
            <a:ext cx="3528392" cy="78751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US" altLang="ko-KR" sz="5400" b="1" dirty="0">
                <a:solidFill>
                  <a:schemeClr val="bg1"/>
                </a:solidFill>
              </a:rPr>
              <a:t>Contents</a:t>
            </a:r>
            <a:endParaRPr lang="ko-KR" altLang="en-US" sz="5400" b="1" dirty="0">
              <a:solidFill>
                <a:schemeClr val="bg1"/>
              </a:solidFill>
            </a:endParaRPr>
          </a:p>
        </p:txBody>
      </p:sp>
      <p:sp>
        <p:nvSpPr>
          <p:cNvPr id="26" name="직사각형 25"/>
          <p:cNvSpPr/>
          <p:nvPr/>
        </p:nvSpPr>
        <p:spPr>
          <a:xfrm>
            <a:off x="0" y="980728"/>
            <a:ext cx="1331640" cy="787513"/>
          </a:xfrm>
          <a:prstGeom prst="rect">
            <a:avLst/>
          </a:prstGeom>
          <a:solidFill>
            <a:srgbClr val="0079A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US" altLang="ko-KR" sz="2200" b="1" dirty="0"/>
              <a:t>why?</a:t>
            </a:r>
            <a:endParaRPr lang="ko-KR" altLang="en-US" sz="2200" b="1" dirty="0"/>
          </a:p>
        </p:txBody>
      </p:sp>
      <p:sp>
        <p:nvSpPr>
          <p:cNvPr id="27" name="직사각형 26"/>
          <p:cNvSpPr/>
          <p:nvPr/>
        </p:nvSpPr>
        <p:spPr>
          <a:xfrm>
            <a:off x="-2604" y="1764691"/>
            <a:ext cx="1331640" cy="787513"/>
          </a:xfrm>
          <a:prstGeom prst="rect">
            <a:avLst/>
          </a:prstGeom>
          <a:solidFill>
            <a:srgbClr val="0079A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US" altLang="ko-KR" sz="2200" b="1" dirty="0"/>
              <a:t>what?</a:t>
            </a:r>
            <a:endParaRPr lang="ko-KR" altLang="en-US" sz="2200" b="1" dirty="0"/>
          </a:p>
        </p:txBody>
      </p:sp>
      <p:sp>
        <p:nvSpPr>
          <p:cNvPr id="28" name="직사각형 27"/>
          <p:cNvSpPr/>
          <p:nvPr/>
        </p:nvSpPr>
        <p:spPr>
          <a:xfrm>
            <a:off x="-2604" y="2544079"/>
            <a:ext cx="1331640" cy="787513"/>
          </a:xfrm>
          <a:prstGeom prst="rect">
            <a:avLst/>
          </a:prstGeom>
          <a:solidFill>
            <a:srgbClr val="0079A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US" altLang="ko-KR" sz="2200" b="1" dirty="0"/>
              <a:t>how?</a:t>
            </a:r>
            <a:endParaRPr lang="ko-KR" altLang="en-US" sz="2200" b="1" dirty="0"/>
          </a:p>
        </p:txBody>
      </p:sp>
      <p:sp>
        <p:nvSpPr>
          <p:cNvPr id="29" name="직사각형 28"/>
          <p:cNvSpPr/>
          <p:nvPr/>
        </p:nvSpPr>
        <p:spPr>
          <a:xfrm>
            <a:off x="0" y="3325242"/>
            <a:ext cx="1331640" cy="787513"/>
          </a:xfrm>
          <a:prstGeom prst="rect">
            <a:avLst/>
          </a:prstGeom>
          <a:solidFill>
            <a:srgbClr val="0079A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US" altLang="ko-KR" sz="2200" b="1" dirty="0"/>
              <a:t>what if?</a:t>
            </a:r>
            <a:endParaRPr lang="ko-KR" altLang="en-US" sz="2200" b="1" dirty="0"/>
          </a:p>
        </p:txBody>
      </p:sp>
    </p:spTree>
    <p:extLst>
      <p:ext uri="{BB962C8B-B14F-4D97-AF65-F5344CB8AC3E}">
        <p14:creationId xmlns:p14="http://schemas.microsoft.com/office/powerpoint/2010/main" val="67725533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함께 생각해 보기</a:t>
            </a:r>
          </a:p>
        </p:txBody>
      </p:sp>
      <p:sp>
        <p:nvSpPr>
          <p:cNvPr id="5" name="Oval 22"/>
          <p:cNvSpPr>
            <a:spLocks noChangeArrowheads="1"/>
          </p:cNvSpPr>
          <p:nvPr/>
        </p:nvSpPr>
        <p:spPr bwMode="auto">
          <a:xfrm>
            <a:off x="827141" y="1930400"/>
            <a:ext cx="7516580" cy="4176713"/>
          </a:xfrm>
          <a:prstGeom prst="ellipse">
            <a:avLst/>
          </a:prstGeom>
          <a:noFill/>
          <a:ln>
            <a:noFill/>
          </a:ln>
        </p:spPr>
        <p:txBody>
          <a:bodyPr wrap="none" anchor="ctr"/>
          <a:lstStyle>
            <a:lvl1pPr eaLnBrk="0" hangingPunct="0">
              <a:defRPr kumimoji="1" sz="3200">
                <a:solidFill>
                  <a:schemeClr val="hlink"/>
                </a:solidFill>
                <a:latin typeface="HY엽서M" panose="02030600000101010101" pitchFamily="18" charset="-127"/>
                <a:ea typeface="HY엽서M" panose="02030600000101010101" pitchFamily="18" charset="-127"/>
              </a:defRPr>
            </a:lvl1pPr>
            <a:lvl2pPr marL="742950" indent="-285750" eaLnBrk="0" hangingPunct="0">
              <a:defRPr kumimoji="1" sz="3200">
                <a:solidFill>
                  <a:schemeClr val="hlink"/>
                </a:solidFill>
                <a:latin typeface="HY엽서M" panose="02030600000101010101" pitchFamily="18" charset="-127"/>
                <a:ea typeface="HY엽서M" panose="02030600000101010101" pitchFamily="18" charset="-127"/>
              </a:defRPr>
            </a:lvl2pPr>
            <a:lvl3pPr marL="1143000" indent="-228600" eaLnBrk="0" hangingPunct="0">
              <a:defRPr kumimoji="1" sz="3200">
                <a:solidFill>
                  <a:schemeClr val="hlink"/>
                </a:solidFill>
                <a:latin typeface="HY엽서M" panose="02030600000101010101" pitchFamily="18" charset="-127"/>
                <a:ea typeface="HY엽서M" panose="02030600000101010101" pitchFamily="18" charset="-127"/>
              </a:defRPr>
            </a:lvl3pPr>
            <a:lvl4pPr marL="1600200" indent="-228600" eaLnBrk="0" hangingPunct="0">
              <a:defRPr kumimoji="1" sz="3200">
                <a:solidFill>
                  <a:schemeClr val="hlink"/>
                </a:solidFill>
                <a:latin typeface="HY엽서M" panose="02030600000101010101" pitchFamily="18" charset="-127"/>
                <a:ea typeface="HY엽서M" panose="02030600000101010101" pitchFamily="18" charset="-127"/>
              </a:defRPr>
            </a:lvl4pPr>
            <a:lvl5pPr marL="2057400" indent="-228600" eaLnBrk="0" hangingPunct="0">
              <a:defRPr kumimoji="1" sz="3200">
                <a:solidFill>
                  <a:schemeClr val="hlink"/>
                </a:solidFill>
                <a:latin typeface="HY엽서M" panose="02030600000101010101" pitchFamily="18" charset="-127"/>
                <a:ea typeface="HY엽서M" panose="02030600000101010101" pitchFamily="18" charset="-127"/>
              </a:defRPr>
            </a:lvl5pPr>
            <a:lvl6pPr marL="2514600" indent="-228600" algn="ctr" eaLnBrk="0" fontAlgn="base" hangingPunct="0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75000"/>
              <a:buFont typeface="Wingdings 2" panose="05020102010507070707" pitchFamily="18" charset="2"/>
              <a:defRPr kumimoji="1" sz="3200">
                <a:solidFill>
                  <a:schemeClr val="hlink"/>
                </a:solidFill>
                <a:latin typeface="HY엽서M" panose="02030600000101010101" pitchFamily="18" charset="-127"/>
                <a:ea typeface="HY엽서M" panose="02030600000101010101" pitchFamily="18" charset="-127"/>
              </a:defRPr>
            </a:lvl6pPr>
            <a:lvl7pPr marL="2971800" indent="-228600" algn="ctr" eaLnBrk="0" fontAlgn="base" hangingPunct="0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75000"/>
              <a:buFont typeface="Wingdings 2" panose="05020102010507070707" pitchFamily="18" charset="2"/>
              <a:defRPr kumimoji="1" sz="3200">
                <a:solidFill>
                  <a:schemeClr val="hlink"/>
                </a:solidFill>
                <a:latin typeface="HY엽서M" panose="02030600000101010101" pitchFamily="18" charset="-127"/>
                <a:ea typeface="HY엽서M" panose="02030600000101010101" pitchFamily="18" charset="-127"/>
              </a:defRPr>
            </a:lvl7pPr>
            <a:lvl8pPr marL="3429000" indent="-228600" algn="ctr" eaLnBrk="0" fontAlgn="base" hangingPunct="0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75000"/>
              <a:buFont typeface="Wingdings 2" panose="05020102010507070707" pitchFamily="18" charset="2"/>
              <a:defRPr kumimoji="1" sz="3200">
                <a:solidFill>
                  <a:schemeClr val="hlink"/>
                </a:solidFill>
                <a:latin typeface="HY엽서M" panose="02030600000101010101" pitchFamily="18" charset="-127"/>
                <a:ea typeface="HY엽서M" panose="02030600000101010101" pitchFamily="18" charset="-127"/>
              </a:defRPr>
            </a:lvl8pPr>
            <a:lvl9pPr marL="3886200" indent="-228600" algn="ctr" eaLnBrk="0" fontAlgn="base" hangingPunct="0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75000"/>
              <a:buFont typeface="Wingdings 2" panose="05020102010507070707" pitchFamily="18" charset="2"/>
              <a:defRPr kumimoji="1" sz="3200">
                <a:solidFill>
                  <a:schemeClr val="hlink"/>
                </a:solidFill>
                <a:latin typeface="HY엽서M" panose="02030600000101010101" pitchFamily="18" charset="-127"/>
                <a:ea typeface="HY엽서M" panose="02030600000101010101" pitchFamily="18" charset="-127"/>
              </a:defRPr>
            </a:lvl9pPr>
          </a:lstStyle>
          <a:p>
            <a:pPr eaLnBrk="1" hangingPunct="1"/>
            <a:endParaRPr lang="ko-KR" altLang="en-US"/>
          </a:p>
        </p:txBody>
      </p:sp>
      <p:sp>
        <p:nvSpPr>
          <p:cNvPr id="7" name="Oval 24"/>
          <p:cNvSpPr>
            <a:spLocks noChangeArrowheads="1"/>
          </p:cNvSpPr>
          <p:nvPr/>
        </p:nvSpPr>
        <p:spPr bwMode="auto">
          <a:xfrm>
            <a:off x="1176885" y="2328085"/>
            <a:ext cx="2953041" cy="1114644"/>
          </a:xfrm>
          <a:prstGeom prst="ellipse">
            <a:avLst/>
          </a:prstGeom>
          <a:ln>
            <a:headEnd/>
            <a:tailEnd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none" lIns="90488" tIns="44450" rIns="90488" bIns="44450" anchor="ctr"/>
          <a:lstStyle>
            <a:lvl1pPr eaLnBrk="0" hangingPunct="0">
              <a:defRPr kumimoji="1" sz="3200">
                <a:solidFill>
                  <a:schemeClr val="hlink"/>
                </a:solidFill>
                <a:latin typeface="HY엽서M" panose="02030600000101010101" pitchFamily="18" charset="-127"/>
                <a:ea typeface="HY엽서M" panose="02030600000101010101" pitchFamily="18" charset="-127"/>
              </a:defRPr>
            </a:lvl1pPr>
            <a:lvl2pPr marL="742950" indent="-285750" eaLnBrk="0" hangingPunct="0">
              <a:defRPr kumimoji="1" sz="3200">
                <a:solidFill>
                  <a:schemeClr val="hlink"/>
                </a:solidFill>
                <a:latin typeface="HY엽서M" panose="02030600000101010101" pitchFamily="18" charset="-127"/>
                <a:ea typeface="HY엽서M" panose="02030600000101010101" pitchFamily="18" charset="-127"/>
              </a:defRPr>
            </a:lvl2pPr>
            <a:lvl3pPr marL="1143000" indent="-228600" eaLnBrk="0" hangingPunct="0">
              <a:defRPr kumimoji="1" sz="3200">
                <a:solidFill>
                  <a:schemeClr val="hlink"/>
                </a:solidFill>
                <a:latin typeface="HY엽서M" panose="02030600000101010101" pitchFamily="18" charset="-127"/>
                <a:ea typeface="HY엽서M" panose="02030600000101010101" pitchFamily="18" charset="-127"/>
              </a:defRPr>
            </a:lvl3pPr>
            <a:lvl4pPr marL="1600200" indent="-228600" eaLnBrk="0" hangingPunct="0">
              <a:defRPr kumimoji="1" sz="3200">
                <a:solidFill>
                  <a:schemeClr val="hlink"/>
                </a:solidFill>
                <a:latin typeface="HY엽서M" panose="02030600000101010101" pitchFamily="18" charset="-127"/>
                <a:ea typeface="HY엽서M" panose="02030600000101010101" pitchFamily="18" charset="-127"/>
              </a:defRPr>
            </a:lvl4pPr>
            <a:lvl5pPr marL="2057400" indent="-228600" eaLnBrk="0" hangingPunct="0">
              <a:defRPr kumimoji="1" sz="3200">
                <a:solidFill>
                  <a:schemeClr val="hlink"/>
                </a:solidFill>
                <a:latin typeface="HY엽서M" panose="02030600000101010101" pitchFamily="18" charset="-127"/>
                <a:ea typeface="HY엽서M" panose="02030600000101010101" pitchFamily="18" charset="-127"/>
              </a:defRPr>
            </a:lvl5pPr>
            <a:lvl6pPr marL="2514600" indent="-228600" algn="ctr" eaLnBrk="0" fontAlgn="base" hangingPunct="0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75000"/>
              <a:buFont typeface="Wingdings 2" panose="05020102010507070707" pitchFamily="18" charset="2"/>
              <a:defRPr kumimoji="1" sz="3200">
                <a:solidFill>
                  <a:schemeClr val="hlink"/>
                </a:solidFill>
                <a:latin typeface="HY엽서M" panose="02030600000101010101" pitchFamily="18" charset="-127"/>
                <a:ea typeface="HY엽서M" panose="02030600000101010101" pitchFamily="18" charset="-127"/>
              </a:defRPr>
            </a:lvl6pPr>
            <a:lvl7pPr marL="2971800" indent="-228600" algn="ctr" eaLnBrk="0" fontAlgn="base" hangingPunct="0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75000"/>
              <a:buFont typeface="Wingdings 2" panose="05020102010507070707" pitchFamily="18" charset="2"/>
              <a:defRPr kumimoji="1" sz="3200">
                <a:solidFill>
                  <a:schemeClr val="hlink"/>
                </a:solidFill>
                <a:latin typeface="HY엽서M" panose="02030600000101010101" pitchFamily="18" charset="-127"/>
                <a:ea typeface="HY엽서M" panose="02030600000101010101" pitchFamily="18" charset="-127"/>
              </a:defRPr>
            </a:lvl7pPr>
            <a:lvl8pPr marL="3429000" indent="-228600" algn="ctr" eaLnBrk="0" fontAlgn="base" hangingPunct="0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75000"/>
              <a:buFont typeface="Wingdings 2" panose="05020102010507070707" pitchFamily="18" charset="2"/>
              <a:defRPr kumimoji="1" sz="3200">
                <a:solidFill>
                  <a:schemeClr val="hlink"/>
                </a:solidFill>
                <a:latin typeface="HY엽서M" panose="02030600000101010101" pitchFamily="18" charset="-127"/>
                <a:ea typeface="HY엽서M" panose="02030600000101010101" pitchFamily="18" charset="-127"/>
              </a:defRPr>
            </a:lvl8pPr>
            <a:lvl9pPr marL="3886200" indent="-228600" algn="ctr" eaLnBrk="0" fontAlgn="base" hangingPunct="0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75000"/>
              <a:buFont typeface="Wingdings 2" panose="05020102010507070707" pitchFamily="18" charset="2"/>
              <a:defRPr kumimoji="1" sz="3200">
                <a:solidFill>
                  <a:schemeClr val="hlink"/>
                </a:solidFill>
                <a:latin typeface="HY엽서M" panose="02030600000101010101" pitchFamily="18" charset="-127"/>
                <a:ea typeface="HY엽서M" panose="02030600000101010101" pitchFamily="18" charset="-127"/>
              </a:defRPr>
            </a:lvl9pPr>
          </a:lstStyle>
          <a:p>
            <a:pPr eaLnBrk="1" fontAlgn="t" hangingPunct="1">
              <a:lnSpc>
                <a:spcPct val="150000"/>
              </a:lnSpc>
            </a:pPr>
            <a:r>
              <a:rPr lang="ko-KR" altLang="en-US" sz="14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돋움체" panose="020B0609000101010101" pitchFamily="49" charset="-127"/>
              </a:rPr>
              <a:t>사례관리자란 어떤 일을 </a:t>
            </a:r>
            <a:endParaRPr lang="en-US" altLang="ko-KR" sz="14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  <a:ea typeface="돋움체" panose="020B0609000101010101" pitchFamily="49" charset="-127"/>
            </a:endParaRPr>
          </a:p>
          <a:p>
            <a:pPr eaLnBrk="1" fontAlgn="t" hangingPunct="1">
              <a:lnSpc>
                <a:spcPct val="150000"/>
              </a:lnSpc>
            </a:pPr>
            <a:r>
              <a:rPr lang="ko-KR" altLang="en-US" sz="14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돋움체" panose="020B0609000101010101" pitchFamily="49" charset="-127"/>
              </a:rPr>
              <a:t>하는 사람 일까요</a:t>
            </a:r>
            <a:r>
              <a:rPr lang="en-US" altLang="ko-KR" sz="14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돋움체" panose="020B0609000101010101" pitchFamily="49" charset="-127"/>
              </a:rPr>
              <a:t>??</a:t>
            </a:r>
            <a:endParaRPr lang="ko-KR" altLang="ko-KR" sz="14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  <a:ea typeface="돋움체" panose="020B0609000101010101" pitchFamily="49" charset="-127"/>
            </a:endParaRPr>
          </a:p>
        </p:txBody>
      </p:sp>
      <p:sp>
        <p:nvSpPr>
          <p:cNvPr id="8" name="Oval 25"/>
          <p:cNvSpPr>
            <a:spLocks noChangeArrowheads="1"/>
          </p:cNvSpPr>
          <p:nvPr/>
        </p:nvSpPr>
        <p:spPr bwMode="auto">
          <a:xfrm>
            <a:off x="5106539" y="1420115"/>
            <a:ext cx="2698209" cy="1204328"/>
          </a:xfrm>
          <a:prstGeom prst="ellipse">
            <a:avLst/>
          </a:prstGeom>
          <a:ln>
            <a:headEnd/>
            <a:tailEnd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none" lIns="90488" tIns="44450" rIns="90488" bIns="44450" anchor="ctr"/>
          <a:lstStyle>
            <a:lvl1pPr eaLnBrk="0" hangingPunct="0">
              <a:defRPr kumimoji="1" sz="3200">
                <a:solidFill>
                  <a:schemeClr val="hlink"/>
                </a:solidFill>
                <a:latin typeface="HY엽서M" panose="02030600000101010101" pitchFamily="18" charset="-127"/>
                <a:ea typeface="HY엽서M" panose="02030600000101010101" pitchFamily="18" charset="-127"/>
              </a:defRPr>
            </a:lvl1pPr>
            <a:lvl2pPr marL="742950" indent="-285750" eaLnBrk="0" hangingPunct="0">
              <a:defRPr kumimoji="1" sz="3200">
                <a:solidFill>
                  <a:schemeClr val="hlink"/>
                </a:solidFill>
                <a:latin typeface="HY엽서M" panose="02030600000101010101" pitchFamily="18" charset="-127"/>
                <a:ea typeface="HY엽서M" panose="02030600000101010101" pitchFamily="18" charset="-127"/>
              </a:defRPr>
            </a:lvl2pPr>
            <a:lvl3pPr marL="1143000" indent="-228600" eaLnBrk="0" hangingPunct="0">
              <a:defRPr kumimoji="1" sz="3200">
                <a:solidFill>
                  <a:schemeClr val="hlink"/>
                </a:solidFill>
                <a:latin typeface="HY엽서M" panose="02030600000101010101" pitchFamily="18" charset="-127"/>
                <a:ea typeface="HY엽서M" panose="02030600000101010101" pitchFamily="18" charset="-127"/>
              </a:defRPr>
            </a:lvl3pPr>
            <a:lvl4pPr marL="1600200" indent="-228600" eaLnBrk="0" hangingPunct="0">
              <a:defRPr kumimoji="1" sz="3200">
                <a:solidFill>
                  <a:schemeClr val="hlink"/>
                </a:solidFill>
                <a:latin typeface="HY엽서M" panose="02030600000101010101" pitchFamily="18" charset="-127"/>
                <a:ea typeface="HY엽서M" panose="02030600000101010101" pitchFamily="18" charset="-127"/>
              </a:defRPr>
            </a:lvl4pPr>
            <a:lvl5pPr marL="2057400" indent="-228600" eaLnBrk="0" hangingPunct="0">
              <a:defRPr kumimoji="1" sz="3200">
                <a:solidFill>
                  <a:schemeClr val="hlink"/>
                </a:solidFill>
                <a:latin typeface="HY엽서M" panose="02030600000101010101" pitchFamily="18" charset="-127"/>
                <a:ea typeface="HY엽서M" panose="02030600000101010101" pitchFamily="18" charset="-127"/>
              </a:defRPr>
            </a:lvl5pPr>
            <a:lvl6pPr marL="2514600" indent="-228600" algn="ctr" eaLnBrk="0" fontAlgn="base" hangingPunct="0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75000"/>
              <a:buFont typeface="Wingdings 2" panose="05020102010507070707" pitchFamily="18" charset="2"/>
              <a:defRPr kumimoji="1" sz="3200">
                <a:solidFill>
                  <a:schemeClr val="hlink"/>
                </a:solidFill>
                <a:latin typeface="HY엽서M" panose="02030600000101010101" pitchFamily="18" charset="-127"/>
                <a:ea typeface="HY엽서M" panose="02030600000101010101" pitchFamily="18" charset="-127"/>
              </a:defRPr>
            </a:lvl6pPr>
            <a:lvl7pPr marL="2971800" indent="-228600" algn="ctr" eaLnBrk="0" fontAlgn="base" hangingPunct="0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75000"/>
              <a:buFont typeface="Wingdings 2" panose="05020102010507070707" pitchFamily="18" charset="2"/>
              <a:defRPr kumimoji="1" sz="3200">
                <a:solidFill>
                  <a:schemeClr val="hlink"/>
                </a:solidFill>
                <a:latin typeface="HY엽서M" panose="02030600000101010101" pitchFamily="18" charset="-127"/>
                <a:ea typeface="HY엽서M" panose="02030600000101010101" pitchFamily="18" charset="-127"/>
              </a:defRPr>
            </a:lvl7pPr>
            <a:lvl8pPr marL="3429000" indent="-228600" algn="ctr" eaLnBrk="0" fontAlgn="base" hangingPunct="0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75000"/>
              <a:buFont typeface="Wingdings 2" panose="05020102010507070707" pitchFamily="18" charset="2"/>
              <a:defRPr kumimoji="1" sz="3200">
                <a:solidFill>
                  <a:schemeClr val="hlink"/>
                </a:solidFill>
                <a:latin typeface="HY엽서M" panose="02030600000101010101" pitchFamily="18" charset="-127"/>
                <a:ea typeface="HY엽서M" panose="02030600000101010101" pitchFamily="18" charset="-127"/>
              </a:defRPr>
            </a:lvl8pPr>
            <a:lvl9pPr marL="3886200" indent="-228600" algn="ctr" eaLnBrk="0" fontAlgn="base" hangingPunct="0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75000"/>
              <a:buFont typeface="Wingdings 2" panose="05020102010507070707" pitchFamily="18" charset="2"/>
              <a:defRPr kumimoji="1" sz="3200">
                <a:solidFill>
                  <a:schemeClr val="hlink"/>
                </a:solidFill>
                <a:latin typeface="HY엽서M" panose="02030600000101010101" pitchFamily="18" charset="-127"/>
                <a:ea typeface="HY엽서M" panose="02030600000101010101" pitchFamily="18" charset="-127"/>
              </a:defRPr>
            </a:lvl9pPr>
          </a:lstStyle>
          <a:p>
            <a:pPr algn="ctr" eaLnBrk="1" fontAlgn="t" hangingPunct="1">
              <a:lnSpc>
                <a:spcPct val="150000"/>
              </a:lnSpc>
            </a:pPr>
            <a:r>
              <a:rPr lang="ko-KR" altLang="en-US" sz="14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돋움체" panose="020B0609000101010101" pitchFamily="49" charset="-127"/>
              </a:rPr>
              <a:t>사례관리란</a:t>
            </a:r>
            <a:endParaRPr lang="en-US" altLang="ko-KR" sz="14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  <a:ea typeface="돋움체" panose="020B0609000101010101" pitchFamily="49" charset="-127"/>
            </a:endParaRPr>
          </a:p>
          <a:p>
            <a:pPr algn="ctr" eaLnBrk="1" fontAlgn="t" hangingPunct="1">
              <a:lnSpc>
                <a:spcPct val="150000"/>
              </a:lnSpc>
            </a:pPr>
            <a:r>
              <a:rPr lang="ko-KR" altLang="en-US" sz="14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돋움체" panose="020B0609000101010101" pitchFamily="49" charset="-127"/>
              </a:rPr>
              <a:t>무엇일까요</a:t>
            </a:r>
            <a:r>
              <a:rPr lang="en-US" altLang="ko-KR" sz="14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돋움체" panose="020B0609000101010101" pitchFamily="49" charset="-127"/>
              </a:rPr>
              <a:t>?</a:t>
            </a:r>
          </a:p>
        </p:txBody>
      </p:sp>
      <p:sp>
        <p:nvSpPr>
          <p:cNvPr id="9" name="Oval 27"/>
          <p:cNvSpPr>
            <a:spLocks noChangeArrowheads="1"/>
          </p:cNvSpPr>
          <p:nvPr/>
        </p:nvSpPr>
        <p:spPr bwMode="auto">
          <a:xfrm>
            <a:off x="5940152" y="3219104"/>
            <a:ext cx="2227135" cy="1146674"/>
          </a:xfrm>
          <a:prstGeom prst="ellipse">
            <a:avLst/>
          </a:prstGeom>
          <a:ln>
            <a:headEnd/>
            <a:tailEnd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none" lIns="90488" tIns="44450" rIns="90488" bIns="44450" anchor="ctr"/>
          <a:lstStyle>
            <a:lvl1pPr eaLnBrk="0" hangingPunct="0">
              <a:defRPr kumimoji="1" sz="3200">
                <a:solidFill>
                  <a:schemeClr val="hlink"/>
                </a:solidFill>
                <a:latin typeface="HY엽서M" panose="02030600000101010101" pitchFamily="18" charset="-127"/>
                <a:ea typeface="HY엽서M" panose="02030600000101010101" pitchFamily="18" charset="-127"/>
              </a:defRPr>
            </a:lvl1pPr>
            <a:lvl2pPr marL="742950" indent="-285750" eaLnBrk="0" hangingPunct="0">
              <a:defRPr kumimoji="1" sz="3200">
                <a:solidFill>
                  <a:schemeClr val="hlink"/>
                </a:solidFill>
                <a:latin typeface="HY엽서M" panose="02030600000101010101" pitchFamily="18" charset="-127"/>
                <a:ea typeface="HY엽서M" panose="02030600000101010101" pitchFamily="18" charset="-127"/>
              </a:defRPr>
            </a:lvl2pPr>
            <a:lvl3pPr marL="1143000" indent="-228600" eaLnBrk="0" hangingPunct="0">
              <a:defRPr kumimoji="1" sz="3200">
                <a:solidFill>
                  <a:schemeClr val="hlink"/>
                </a:solidFill>
                <a:latin typeface="HY엽서M" panose="02030600000101010101" pitchFamily="18" charset="-127"/>
                <a:ea typeface="HY엽서M" panose="02030600000101010101" pitchFamily="18" charset="-127"/>
              </a:defRPr>
            </a:lvl3pPr>
            <a:lvl4pPr marL="1600200" indent="-228600" eaLnBrk="0" hangingPunct="0">
              <a:defRPr kumimoji="1" sz="3200">
                <a:solidFill>
                  <a:schemeClr val="hlink"/>
                </a:solidFill>
                <a:latin typeface="HY엽서M" panose="02030600000101010101" pitchFamily="18" charset="-127"/>
                <a:ea typeface="HY엽서M" panose="02030600000101010101" pitchFamily="18" charset="-127"/>
              </a:defRPr>
            </a:lvl4pPr>
            <a:lvl5pPr marL="2057400" indent="-228600" eaLnBrk="0" hangingPunct="0">
              <a:defRPr kumimoji="1" sz="3200">
                <a:solidFill>
                  <a:schemeClr val="hlink"/>
                </a:solidFill>
                <a:latin typeface="HY엽서M" panose="02030600000101010101" pitchFamily="18" charset="-127"/>
                <a:ea typeface="HY엽서M" panose="02030600000101010101" pitchFamily="18" charset="-127"/>
              </a:defRPr>
            </a:lvl5pPr>
            <a:lvl6pPr marL="2514600" indent="-228600" algn="ctr" eaLnBrk="0" fontAlgn="base" hangingPunct="0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75000"/>
              <a:buFont typeface="Wingdings 2" panose="05020102010507070707" pitchFamily="18" charset="2"/>
              <a:defRPr kumimoji="1" sz="3200">
                <a:solidFill>
                  <a:schemeClr val="hlink"/>
                </a:solidFill>
                <a:latin typeface="HY엽서M" panose="02030600000101010101" pitchFamily="18" charset="-127"/>
                <a:ea typeface="HY엽서M" panose="02030600000101010101" pitchFamily="18" charset="-127"/>
              </a:defRPr>
            </a:lvl6pPr>
            <a:lvl7pPr marL="2971800" indent="-228600" algn="ctr" eaLnBrk="0" fontAlgn="base" hangingPunct="0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75000"/>
              <a:buFont typeface="Wingdings 2" panose="05020102010507070707" pitchFamily="18" charset="2"/>
              <a:defRPr kumimoji="1" sz="3200">
                <a:solidFill>
                  <a:schemeClr val="hlink"/>
                </a:solidFill>
                <a:latin typeface="HY엽서M" panose="02030600000101010101" pitchFamily="18" charset="-127"/>
                <a:ea typeface="HY엽서M" panose="02030600000101010101" pitchFamily="18" charset="-127"/>
              </a:defRPr>
            </a:lvl7pPr>
            <a:lvl8pPr marL="3429000" indent="-228600" algn="ctr" eaLnBrk="0" fontAlgn="base" hangingPunct="0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75000"/>
              <a:buFont typeface="Wingdings 2" panose="05020102010507070707" pitchFamily="18" charset="2"/>
              <a:defRPr kumimoji="1" sz="3200">
                <a:solidFill>
                  <a:schemeClr val="hlink"/>
                </a:solidFill>
                <a:latin typeface="HY엽서M" panose="02030600000101010101" pitchFamily="18" charset="-127"/>
                <a:ea typeface="HY엽서M" panose="02030600000101010101" pitchFamily="18" charset="-127"/>
              </a:defRPr>
            </a:lvl8pPr>
            <a:lvl9pPr marL="3886200" indent="-228600" algn="ctr" eaLnBrk="0" fontAlgn="base" hangingPunct="0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75000"/>
              <a:buFont typeface="Wingdings 2" panose="05020102010507070707" pitchFamily="18" charset="2"/>
              <a:defRPr kumimoji="1" sz="3200">
                <a:solidFill>
                  <a:schemeClr val="hlink"/>
                </a:solidFill>
                <a:latin typeface="HY엽서M" panose="02030600000101010101" pitchFamily="18" charset="-127"/>
                <a:ea typeface="HY엽서M" panose="02030600000101010101" pitchFamily="18" charset="-127"/>
              </a:defRPr>
            </a:lvl9pPr>
          </a:lstStyle>
          <a:p>
            <a:pPr eaLnBrk="1" fontAlgn="t" hangingPunct="1">
              <a:lnSpc>
                <a:spcPct val="150000"/>
              </a:lnSpc>
            </a:pPr>
            <a:r>
              <a:rPr lang="ko-KR" altLang="en-US" sz="140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돋움체" panose="020B0609000101010101" pitchFamily="49" charset="-127"/>
              </a:rPr>
              <a:t>사례관리의 </a:t>
            </a:r>
            <a:r>
              <a:rPr lang="en-US" altLang="ko-KR" sz="140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돋움체" panose="020B0609000101010101" pitchFamily="49" charset="-127"/>
              </a:rPr>
              <a:t> </a:t>
            </a:r>
            <a:r>
              <a:rPr lang="ko-KR" altLang="en-US" sz="140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돋움체" panose="020B0609000101010101" pitchFamily="49" charset="-127"/>
              </a:rPr>
              <a:t>과정은 </a:t>
            </a:r>
            <a:endParaRPr lang="en-US" altLang="ko-KR" sz="140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  <a:ea typeface="돋움체" panose="020B0609000101010101" pitchFamily="49" charset="-127"/>
            </a:endParaRPr>
          </a:p>
          <a:p>
            <a:pPr eaLnBrk="1" fontAlgn="t" hangingPunct="1">
              <a:lnSpc>
                <a:spcPct val="150000"/>
              </a:lnSpc>
            </a:pPr>
            <a:r>
              <a:rPr lang="ko-KR" altLang="en-US" sz="140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돋움체" panose="020B0609000101010101" pitchFamily="49" charset="-127"/>
              </a:rPr>
              <a:t>어떠한가요</a:t>
            </a:r>
            <a:r>
              <a:rPr lang="en-US" altLang="ko-KR" sz="140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돋움체" panose="020B0609000101010101" pitchFamily="49" charset="-127"/>
              </a:rPr>
              <a:t>?</a:t>
            </a:r>
            <a:endParaRPr lang="ko-KR" altLang="ko-KR" sz="140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  <a:ea typeface="돋움체" panose="020B0609000101010101" pitchFamily="49" charset="-127"/>
            </a:endParaRPr>
          </a:p>
        </p:txBody>
      </p:sp>
      <p:grpSp>
        <p:nvGrpSpPr>
          <p:cNvPr id="10" name="Group 33"/>
          <p:cNvGrpSpPr>
            <a:grpSpLocks/>
          </p:cNvGrpSpPr>
          <p:nvPr/>
        </p:nvGrpSpPr>
        <p:grpSpPr bwMode="auto">
          <a:xfrm>
            <a:off x="4427984" y="3833570"/>
            <a:ext cx="970455" cy="1062496"/>
            <a:chOff x="1214" y="1598"/>
            <a:chExt cx="264" cy="420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12" name="Freeform 34"/>
            <p:cNvSpPr>
              <a:spLocks/>
            </p:cNvSpPr>
            <p:nvPr/>
          </p:nvSpPr>
          <p:spPr bwMode="auto">
            <a:xfrm>
              <a:off x="1232" y="1618"/>
              <a:ext cx="246" cy="293"/>
            </a:xfrm>
            <a:custGeom>
              <a:avLst/>
              <a:gdLst>
                <a:gd name="T0" fmla="*/ 67 w 246"/>
                <a:gd name="T1" fmla="*/ 129 h 293"/>
                <a:gd name="T2" fmla="*/ 71 w 246"/>
                <a:gd name="T3" fmla="*/ 106 h 293"/>
                <a:gd name="T4" fmla="*/ 81 w 246"/>
                <a:gd name="T5" fmla="*/ 84 h 293"/>
                <a:gd name="T6" fmla="*/ 90 w 246"/>
                <a:gd name="T7" fmla="*/ 74 h 293"/>
                <a:gd name="T8" fmla="*/ 103 w 246"/>
                <a:gd name="T9" fmla="*/ 66 h 293"/>
                <a:gd name="T10" fmla="*/ 126 w 246"/>
                <a:gd name="T11" fmla="*/ 64 h 293"/>
                <a:gd name="T12" fmla="*/ 149 w 246"/>
                <a:gd name="T13" fmla="*/ 69 h 293"/>
                <a:gd name="T14" fmla="*/ 164 w 246"/>
                <a:gd name="T15" fmla="*/ 85 h 293"/>
                <a:gd name="T16" fmla="*/ 172 w 246"/>
                <a:gd name="T17" fmla="*/ 107 h 293"/>
                <a:gd name="T18" fmla="*/ 173 w 246"/>
                <a:gd name="T19" fmla="*/ 127 h 293"/>
                <a:gd name="T20" fmla="*/ 166 w 246"/>
                <a:gd name="T21" fmla="*/ 150 h 293"/>
                <a:gd name="T22" fmla="*/ 131 w 246"/>
                <a:gd name="T23" fmla="*/ 187 h 293"/>
                <a:gd name="T24" fmla="*/ 113 w 246"/>
                <a:gd name="T25" fmla="*/ 205 h 293"/>
                <a:gd name="T26" fmla="*/ 104 w 246"/>
                <a:gd name="T27" fmla="*/ 217 h 293"/>
                <a:gd name="T28" fmla="*/ 96 w 246"/>
                <a:gd name="T29" fmla="*/ 231 h 293"/>
                <a:gd name="T30" fmla="*/ 91 w 246"/>
                <a:gd name="T31" fmla="*/ 247 h 293"/>
                <a:gd name="T32" fmla="*/ 90 w 246"/>
                <a:gd name="T33" fmla="*/ 292 h 293"/>
                <a:gd name="T34" fmla="*/ 154 w 246"/>
                <a:gd name="T35" fmla="*/ 276 h 293"/>
                <a:gd name="T36" fmla="*/ 158 w 246"/>
                <a:gd name="T37" fmla="*/ 255 h 293"/>
                <a:gd name="T38" fmla="*/ 171 w 246"/>
                <a:gd name="T39" fmla="*/ 234 h 293"/>
                <a:gd name="T40" fmla="*/ 200 w 246"/>
                <a:gd name="T41" fmla="*/ 207 h 293"/>
                <a:gd name="T42" fmla="*/ 225 w 246"/>
                <a:gd name="T43" fmla="*/ 181 h 293"/>
                <a:gd name="T44" fmla="*/ 241 w 246"/>
                <a:gd name="T45" fmla="*/ 151 h 293"/>
                <a:gd name="T46" fmla="*/ 245 w 246"/>
                <a:gd name="T47" fmla="*/ 119 h 293"/>
                <a:gd name="T48" fmla="*/ 244 w 246"/>
                <a:gd name="T49" fmla="*/ 90 h 293"/>
                <a:gd name="T50" fmla="*/ 238 w 246"/>
                <a:gd name="T51" fmla="*/ 71 h 293"/>
                <a:gd name="T52" fmla="*/ 226 w 246"/>
                <a:gd name="T53" fmla="*/ 48 h 293"/>
                <a:gd name="T54" fmla="*/ 211 w 246"/>
                <a:gd name="T55" fmla="*/ 32 h 293"/>
                <a:gd name="T56" fmla="*/ 187 w 246"/>
                <a:gd name="T57" fmla="*/ 13 h 293"/>
                <a:gd name="T58" fmla="*/ 159 w 246"/>
                <a:gd name="T59" fmla="*/ 4 h 293"/>
                <a:gd name="T60" fmla="*/ 127 w 246"/>
                <a:gd name="T61" fmla="*/ 0 h 293"/>
                <a:gd name="T62" fmla="*/ 99 w 246"/>
                <a:gd name="T63" fmla="*/ 1 h 293"/>
                <a:gd name="T64" fmla="*/ 74 w 246"/>
                <a:gd name="T65" fmla="*/ 6 h 293"/>
                <a:gd name="T66" fmla="*/ 53 w 246"/>
                <a:gd name="T67" fmla="*/ 17 h 293"/>
                <a:gd name="T68" fmla="*/ 34 w 246"/>
                <a:gd name="T69" fmla="*/ 31 h 293"/>
                <a:gd name="T70" fmla="*/ 18 w 246"/>
                <a:gd name="T71" fmla="*/ 53 h 293"/>
                <a:gd name="T72" fmla="*/ 4 w 246"/>
                <a:gd name="T73" fmla="*/ 90 h 293"/>
                <a:gd name="T74" fmla="*/ 0 w 246"/>
                <a:gd name="T75" fmla="*/ 118 h 293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246"/>
                <a:gd name="T115" fmla="*/ 0 h 293"/>
                <a:gd name="T116" fmla="*/ 246 w 246"/>
                <a:gd name="T117" fmla="*/ 293 h 293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246" h="293">
                  <a:moveTo>
                    <a:pt x="0" y="129"/>
                  </a:moveTo>
                  <a:lnTo>
                    <a:pt x="67" y="129"/>
                  </a:lnTo>
                  <a:lnTo>
                    <a:pt x="69" y="119"/>
                  </a:lnTo>
                  <a:lnTo>
                    <a:pt x="71" y="106"/>
                  </a:lnTo>
                  <a:lnTo>
                    <a:pt x="76" y="95"/>
                  </a:lnTo>
                  <a:lnTo>
                    <a:pt x="81" y="84"/>
                  </a:lnTo>
                  <a:lnTo>
                    <a:pt x="85" y="78"/>
                  </a:lnTo>
                  <a:lnTo>
                    <a:pt x="90" y="74"/>
                  </a:lnTo>
                  <a:lnTo>
                    <a:pt x="95" y="69"/>
                  </a:lnTo>
                  <a:lnTo>
                    <a:pt x="103" y="66"/>
                  </a:lnTo>
                  <a:lnTo>
                    <a:pt x="111" y="64"/>
                  </a:lnTo>
                  <a:lnTo>
                    <a:pt x="126" y="64"/>
                  </a:lnTo>
                  <a:lnTo>
                    <a:pt x="137" y="65"/>
                  </a:lnTo>
                  <a:lnTo>
                    <a:pt x="149" y="69"/>
                  </a:lnTo>
                  <a:lnTo>
                    <a:pt x="157" y="76"/>
                  </a:lnTo>
                  <a:lnTo>
                    <a:pt x="164" y="85"/>
                  </a:lnTo>
                  <a:lnTo>
                    <a:pt x="168" y="95"/>
                  </a:lnTo>
                  <a:lnTo>
                    <a:pt x="172" y="107"/>
                  </a:lnTo>
                  <a:lnTo>
                    <a:pt x="173" y="117"/>
                  </a:lnTo>
                  <a:lnTo>
                    <a:pt x="173" y="127"/>
                  </a:lnTo>
                  <a:lnTo>
                    <a:pt x="172" y="136"/>
                  </a:lnTo>
                  <a:lnTo>
                    <a:pt x="166" y="150"/>
                  </a:lnTo>
                  <a:lnTo>
                    <a:pt x="158" y="161"/>
                  </a:lnTo>
                  <a:lnTo>
                    <a:pt x="131" y="187"/>
                  </a:lnTo>
                  <a:lnTo>
                    <a:pt x="118" y="200"/>
                  </a:lnTo>
                  <a:lnTo>
                    <a:pt x="113" y="205"/>
                  </a:lnTo>
                  <a:lnTo>
                    <a:pt x="108" y="210"/>
                  </a:lnTo>
                  <a:lnTo>
                    <a:pt x="104" y="217"/>
                  </a:lnTo>
                  <a:lnTo>
                    <a:pt x="99" y="223"/>
                  </a:lnTo>
                  <a:lnTo>
                    <a:pt x="96" y="231"/>
                  </a:lnTo>
                  <a:lnTo>
                    <a:pt x="93" y="240"/>
                  </a:lnTo>
                  <a:lnTo>
                    <a:pt x="91" y="247"/>
                  </a:lnTo>
                  <a:lnTo>
                    <a:pt x="90" y="257"/>
                  </a:lnTo>
                  <a:lnTo>
                    <a:pt x="90" y="292"/>
                  </a:lnTo>
                  <a:lnTo>
                    <a:pt x="156" y="292"/>
                  </a:lnTo>
                  <a:lnTo>
                    <a:pt x="154" y="276"/>
                  </a:lnTo>
                  <a:lnTo>
                    <a:pt x="155" y="266"/>
                  </a:lnTo>
                  <a:lnTo>
                    <a:pt x="158" y="255"/>
                  </a:lnTo>
                  <a:lnTo>
                    <a:pt x="163" y="245"/>
                  </a:lnTo>
                  <a:lnTo>
                    <a:pt x="171" y="234"/>
                  </a:lnTo>
                  <a:lnTo>
                    <a:pt x="182" y="223"/>
                  </a:lnTo>
                  <a:lnTo>
                    <a:pt x="200" y="207"/>
                  </a:lnTo>
                  <a:lnTo>
                    <a:pt x="215" y="194"/>
                  </a:lnTo>
                  <a:lnTo>
                    <a:pt x="225" y="181"/>
                  </a:lnTo>
                  <a:lnTo>
                    <a:pt x="234" y="168"/>
                  </a:lnTo>
                  <a:lnTo>
                    <a:pt x="241" y="151"/>
                  </a:lnTo>
                  <a:lnTo>
                    <a:pt x="244" y="137"/>
                  </a:lnTo>
                  <a:lnTo>
                    <a:pt x="245" y="119"/>
                  </a:lnTo>
                  <a:lnTo>
                    <a:pt x="245" y="104"/>
                  </a:lnTo>
                  <a:lnTo>
                    <a:pt x="244" y="90"/>
                  </a:lnTo>
                  <a:lnTo>
                    <a:pt x="241" y="80"/>
                  </a:lnTo>
                  <a:lnTo>
                    <a:pt x="238" y="71"/>
                  </a:lnTo>
                  <a:lnTo>
                    <a:pt x="233" y="61"/>
                  </a:lnTo>
                  <a:lnTo>
                    <a:pt x="226" y="48"/>
                  </a:lnTo>
                  <a:lnTo>
                    <a:pt x="218" y="39"/>
                  </a:lnTo>
                  <a:lnTo>
                    <a:pt x="211" y="32"/>
                  </a:lnTo>
                  <a:lnTo>
                    <a:pt x="200" y="22"/>
                  </a:lnTo>
                  <a:lnTo>
                    <a:pt x="187" y="13"/>
                  </a:lnTo>
                  <a:lnTo>
                    <a:pt x="173" y="8"/>
                  </a:lnTo>
                  <a:lnTo>
                    <a:pt x="159" y="4"/>
                  </a:lnTo>
                  <a:lnTo>
                    <a:pt x="145" y="1"/>
                  </a:lnTo>
                  <a:lnTo>
                    <a:pt x="127" y="0"/>
                  </a:lnTo>
                  <a:lnTo>
                    <a:pt x="111" y="0"/>
                  </a:lnTo>
                  <a:lnTo>
                    <a:pt x="99" y="1"/>
                  </a:lnTo>
                  <a:lnTo>
                    <a:pt x="87" y="3"/>
                  </a:lnTo>
                  <a:lnTo>
                    <a:pt x="74" y="6"/>
                  </a:lnTo>
                  <a:lnTo>
                    <a:pt x="63" y="11"/>
                  </a:lnTo>
                  <a:lnTo>
                    <a:pt x="53" y="17"/>
                  </a:lnTo>
                  <a:lnTo>
                    <a:pt x="42" y="24"/>
                  </a:lnTo>
                  <a:lnTo>
                    <a:pt x="34" y="31"/>
                  </a:lnTo>
                  <a:lnTo>
                    <a:pt x="27" y="39"/>
                  </a:lnTo>
                  <a:lnTo>
                    <a:pt x="18" y="53"/>
                  </a:lnTo>
                  <a:lnTo>
                    <a:pt x="12" y="68"/>
                  </a:lnTo>
                  <a:lnTo>
                    <a:pt x="4" y="90"/>
                  </a:lnTo>
                  <a:lnTo>
                    <a:pt x="1" y="105"/>
                  </a:lnTo>
                  <a:lnTo>
                    <a:pt x="0" y="118"/>
                  </a:lnTo>
                  <a:lnTo>
                    <a:pt x="0" y="129"/>
                  </a:lnTo>
                </a:path>
              </a:pathLst>
            </a:custGeom>
            <a:solidFill>
              <a:srgbClr val="000000"/>
            </a:solidFill>
            <a:ln w="25400" cap="rnd">
              <a:solidFill>
                <a:srgbClr val="000000"/>
              </a:solidFill>
              <a:round/>
              <a:headEnd/>
              <a:tailEnd/>
            </a:ln>
            <a:scene3d>
              <a:camera prst="orthographicFront"/>
              <a:lightRig rig="threePt" dir="t"/>
            </a:scene3d>
            <a:sp3d/>
          </p:spPr>
          <p:txBody>
            <a:bodyPr/>
            <a:lstStyle>
              <a:lvl1pPr eaLnBrk="0" hangingPunct="0">
                <a:defRPr kumimoji="1" sz="3200">
                  <a:solidFill>
                    <a:schemeClr val="hlink"/>
                  </a:solidFill>
                  <a:latin typeface="HY엽서M" panose="02030600000101010101" pitchFamily="18" charset="-127"/>
                  <a:ea typeface="HY엽서M" panose="02030600000101010101" pitchFamily="18" charset="-127"/>
                </a:defRPr>
              </a:lvl1pPr>
              <a:lvl2pPr marL="742950" indent="-285750" eaLnBrk="0" hangingPunct="0">
                <a:defRPr kumimoji="1" sz="3200">
                  <a:solidFill>
                    <a:schemeClr val="hlink"/>
                  </a:solidFill>
                  <a:latin typeface="HY엽서M" panose="02030600000101010101" pitchFamily="18" charset="-127"/>
                  <a:ea typeface="HY엽서M" panose="02030600000101010101" pitchFamily="18" charset="-127"/>
                </a:defRPr>
              </a:lvl2pPr>
              <a:lvl3pPr marL="1143000" indent="-228600" eaLnBrk="0" hangingPunct="0">
                <a:defRPr kumimoji="1" sz="3200">
                  <a:solidFill>
                    <a:schemeClr val="hlink"/>
                  </a:solidFill>
                  <a:latin typeface="HY엽서M" panose="02030600000101010101" pitchFamily="18" charset="-127"/>
                  <a:ea typeface="HY엽서M" panose="02030600000101010101" pitchFamily="18" charset="-127"/>
                </a:defRPr>
              </a:lvl3pPr>
              <a:lvl4pPr marL="1600200" indent="-228600" eaLnBrk="0" hangingPunct="0">
                <a:defRPr kumimoji="1" sz="3200">
                  <a:solidFill>
                    <a:schemeClr val="hlink"/>
                  </a:solidFill>
                  <a:latin typeface="HY엽서M" panose="02030600000101010101" pitchFamily="18" charset="-127"/>
                  <a:ea typeface="HY엽서M" panose="02030600000101010101" pitchFamily="18" charset="-127"/>
                </a:defRPr>
              </a:lvl4pPr>
              <a:lvl5pPr marL="2057400" indent="-228600" eaLnBrk="0" hangingPunct="0">
                <a:defRPr kumimoji="1" sz="3200">
                  <a:solidFill>
                    <a:schemeClr val="hlink"/>
                  </a:solidFill>
                  <a:latin typeface="HY엽서M" panose="02030600000101010101" pitchFamily="18" charset="-127"/>
                  <a:ea typeface="HY엽서M" panose="02030600000101010101" pitchFamily="18" charset="-127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bg2"/>
                </a:buClr>
                <a:buSzPct val="75000"/>
                <a:buFont typeface="Wingdings 2" panose="05020102010507070707" pitchFamily="18" charset="2"/>
                <a:defRPr kumimoji="1" sz="3200">
                  <a:solidFill>
                    <a:schemeClr val="hlink"/>
                  </a:solidFill>
                  <a:latin typeface="HY엽서M" panose="02030600000101010101" pitchFamily="18" charset="-127"/>
                  <a:ea typeface="HY엽서M" panose="02030600000101010101" pitchFamily="18" charset="-127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bg2"/>
                </a:buClr>
                <a:buSzPct val="75000"/>
                <a:buFont typeface="Wingdings 2" panose="05020102010507070707" pitchFamily="18" charset="2"/>
                <a:defRPr kumimoji="1" sz="3200">
                  <a:solidFill>
                    <a:schemeClr val="hlink"/>
                  </a:solidFill>
                  <a:latin typeface="HY엽서M" panose="02030600000101010101" pitchFamily="18" charset="-127"/>
                  <a:ea typeface="HY엽서M" panose="02030600000101010101" pitchFamily="18" charset="-127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bg2"/>
                </a:buClr>
                <a:buSzPct val="75000"/>
                <a:buFont typeface="Wingdings 2" panose="05020102010507070707" pitchFamily="18" charset="2"/>
                <a:defRPr kumimoji="1" sz="3200">
                  <a:solidFill>
                    <a:schemeClr val="hlink"/>
                  </a:solidFill>
                  <a:latin typeface="HY엽서M" panose="02030600000101010101" pitchFamily="18" charset="-127"/>
                  <a:ea typeface="HY엽서M" panose="02030600000101010101" pitchFamily="18" charset="-127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bg2"/>
                </a:buClr>
                <a:buSzPct val="75000"/>
                <a:buFont typeface="Wingdings 2" panose="05020102010507070707" pitchFamily="18" charset="2"/>
                <a:defRPr kumimoji="1" sz="3200">
                  <a:solidFill>
                    <a:schemeClr val="hlink"/>
                  </a:solidFill>
                  <a:latin typeface="HY엽서M" panose="02030600000101010101" pitchFamily="18" charset="-127"/>
                  <a:ea typeface="HY엽서M" panose="02030600000101010101" pitchFamily="18" charset="-127"/>
                </a:defRPr>
              </a:lvl9pPr>
            </a:lstStyle>
            <a:p>
              <a:pPr eaLnBrk="1" hangingPunct="1"/>
              <a:endParaRPr lang="ko-KR" altLang="en-US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endParaRPr>
            </a:p>
          </p:txBody>
        </p:sp>
        <p:sp>
          <p:nvSpPr>
            <p:cNvPr id="13" name="Rectangle 35"/>
            <p:cNvSpPr>
              <a:spLocks noChangeArrowheads="1"/>
            </p:cNvSpPr>
            <p:nvPr/>
          </p:nvSpPr>
          <p:spPr bwMode="auto">
            <a:xfrm>
              <a:off x="1325" y="1957"/>
              <a:ext cx="59" cy="61"/>
            </a:xfrm>
            <a:prstGeom prst="rect">
              <a:avLst/>
            </a:prstGeom>
            <a:solidFill>
              <a:srgbClr val="000000"/>
            </a:solidFill>
            <a:ln w="25400">
              <a:solidFill>
                <a:srgbClr val="000000"/>
              </a:solidFill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hlink"/>
                  </a:solidFill>
                  <a:latin typeface="HY엽서M" panose="02030600000101010101" pitchFamily="18" charset="-127"/>
                  <a:ea typeface="HY엽서M" panose="02030600000101010101" pitchFamily="18" charset="-127"/>
                </a:defRPr>
              </a:lvl1pPr>
              <a:lvl2pPr marL="742950" indent="-285750" eaLnBrk="0" hangingPunct="0">
                <a:defRPr kumimoji="1" sz="3200">
                  <a:solidFill>
                    <a:schemeClr val="hlink"/>
                  </a:solidFill>
                  <a:latin typeface="HY엽서M" panose="02030600000101010101" pitchFamily="18" charset="-127"/>
                  <a:ea typeface="HY엽서M" panose="02030600000101010101" pitchFamily="18" charset="-127"/>
                </a:defRPr>
              </a:lvl2pPr>
              <a:lvl3pPr marL="1143000" indent="-228600" eaLnBrk="0" hangingPunct="0">
                <a:defRPr kumimoji="1" sz="3200">
                  <a:solidFill>
                    <a:schemeClr val="hlink"/>
                  </a:solidFill>
                  <a:latin typeface="HY엽서M" panose="02030600000101010101" pitchFamily="18" charset="-127"/>
                  <a:ea typeface="HY엽서M" panose="02030600000101010101" pitchFamily="18" charset="-127"/>
                </a:defRPr>
              </a:lvl3pPr>
              <a:lvl4pPr marL="1600200" indent="-228600" eaLnBrk="0" hangingPunct="0">
                <a:defRPr kumimoji="1" sz="3200">
                  <a:solidFill>
                    <a:schemeClr val="hlink"/>
                  </a:solidFill>
                  <a:latin typeface="HY엽서M" panose="02030600000101010101" pitchFamily="18" charset="-127"/>
                  <a:ea typeface="HY엽서M" panose="02030600000101010101" pitchFamily="18" charset="-127"/>
                </a:defRPr>
              </a:lvl4pPr>
              <a:lvl5pPr marL="2057400" indent="-228600" eaLnBrk="0" hangingPunct="0">
                <a:defRPr kumimoji="1" sz="3200">
                  <a:solidFill>
                    <a:schemeClr val="hlink"/>
                  </a:solidFill>
                  <a:latin typeface="HY엽서M" panose="02030600000101010101" pitchFamily="18" charset="-127"/>
                  <a:ea typeface="HY엽서M" panose="02030600000101010101" pitchFamily="18" charset="-127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bg2"/>
                </a:buClr>
                <a:buSzPct val="75000"/>
                <a:buFont typeface="Wingdings 2" panose="05020102010507070707" pitchFamily="18" charset="2"/>
                <a:defRPr kumimoji="1" sz="3200">
                  <a:solidFill>
                    <a:schemeClr val="hlink"/>
                  </a:solidFill>
                  <a:latin typeface="HY엽서M" panose="02030600000101010101" pitchFamily="18" charset="-127"/>
                  <a:ea typeface="HY엽서M" panose="02030600000101010101" pitchFamily="18" charset="-127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bg2"/>
                </a:buClr>
                <a:buSzPct val="75000"/>
                <a:buFont typeface="Wingdings 2" panose="05020102010507070707" pitchFamily="18" charset="2"/>
                <a:defRPr kumimoji="1" sz="3200">
                  <a:solidFill>
                    <a:schemeClr val="hlink"/>
                  </a:solidFill>
                  <a:latin typeface="HY엽서M" panose="02030600000101010101" pitchFamily="18" charset="-127"/>
                  <a:ea typeface="HY엽서M" panose="02030600000101010101" pitchFamily="18" charset="-127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bg2"/>
                </a:buClr>
                <a:buSzPct val="75000"/>
                <a:buFont typeface="Wingdings 2" panose="05020102010507070707" pitchFamily="18" charset="2"/>
                <a:defRPr kumimoji="1" sz="3200">
                  <a:solidFill>
                    <a:schemeClr val="hlink"/>
                  </a:solidFill>
                  <a:latin typeface="HY엽서M" panose="02030600000101010101" pitchFamily="18" charset="-127"/>
                  <a:ea typeface="HY엽서M" panose="02030600000101010101" pitchFamily="18" charset="-127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bg2"/>
                </a:buClr>
                <a:buSzPct val="75000"/>
                <a:buFont typeface="Wingdings 2" panose="05020102010507070707" pitchFamily="18" charset="2"/>
                <a:defRPr kumimoji="1" sz="3200">
                  <a:solidFill>
                    <a:schemeClr val="hlink"/>
                  </a:solidFill>
                  <a:latin typeface="HY엽서M" panose="02030600000101010101" pitchFamily="18" charset="-127"/>
                  <a:ea typeface="HY엽서M" panose="02030600000101010101" pitchFamily="18" charset="-127"/>
                </a:defRPr>
              </a:lvl9pPr>
            </a:lstStyle>
            <a:p>
              <a:pPr eaLnBrk="1" hangingPunct="1"/>
              <a:endParaRPr lang="ko-KR" altLang="en-US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endParaRPr>
            </a:p>
          </p:txBody>
        </p:sp>
        <p:sp>
          <p:nvSpPr>
            <p:cNvPr id="14" name="Freeform 36"/>
            <p:cNvSpPr>
              <a:spLocks/>
            </p:cNvSpPr>
            <p:nvPr/>
          </p:nvSpPr>
          <p:spPr bwMode="auto">
            <a:xfrm>
              <a:off x="1214" y="1598"/>
              <a:ext cx="246" cy="293"/>
            </a:xfrm>
            <a:custGeom>
              <a:avLst/>
              <a:gdLst>
                <a:gd name="T0" fmla="*/ 67 w 246"/>
                <a:gd name="T1" fmla="*/ 129 h 293"/>
                <a:gd name="T2" fmla="*/ 71 w 246"/>
                <a:gd name="T3" fmla="*/ 106 h 293"/>
                <a:gd name="T4" fmla="*/ 81 w 246"/>
                <a:gd name="T5" fmla="*/ 84 h 293"/>
                <a:gd name="T6" fmla="*/ 90 w 246"/>
                <a:gd name="T7" fmla="*/ 74 h 293"/>
                <a:gd name="T8" fmla="*/ 103 w 246"/>
                <a:gd name="T9" fmla="*/ 66 h 293"/>
                <a:gd name="T10" fmla="*/ 126 w 246"/>
                <a:gd name="T11" fmla="*/ 64 h 293"/>
                <a:gd name="T12" fmla="*/ 149 w 246"/>
                <a:gd name="T13" fmla="*/ 69 h 293"/>
                <a:gd name="T14" fmla="*/ 164 w 246"/>
                <a:gd name="T15" fmla="*/ 85 h 293"/>
                <a:gd name="T16" fmla="*/ 172 w 246"/>
                <a:gd name="T17" fmla="*/ 107 h 293"/>
                <a:gd name="T18" fmla="*/ 173 w 246"/>
                <a:gd name="T19" fmla="*/ 127 h 293"/>
                <a:gd name="T20" fmla="*/ 166 w 246"/>
                <a:gd name="T21" fmla="*/ 150 h 293"/>
                <a:gd name="T22" fmla="*/ 131 w 246"/>
                <a:gd name="T23" fmla="*/ 187 h 293"/>
                <a:gd name="T24" fmla="*/ 113 w 246"/>
                <a:gd name="T25" fmla="*/ 205 h 293"/>
                <a:gd name="T26" fmla="*/ 104 w 246"/>
                <a:gd name="T27" fmla="*/ 217 h 293"/>
                <a:gd name="T28" fmla="*/ 96 w 246"/>
                <a:gd name="T29" fmla="*/ 231 h 293"/>
                <a:gd name="T30" fmla="*/ 91 w 246"/>
                <a:gd name="T31" fmla="*/ 247 h 293"/>
                <a:gd name="T32" fmla="*/ 90 w 246"/>
                <a:gd name="T33" fmla="*/ 292 h 293"/>
                <a:gd name="T34" fmla="*/ 154 w 246"/>
                <a:gd name="T35" fmla="*/ 276 h 293"/>
                <a:gd name="T36" fmla="*/ 158 w 246"/>
                <a:gd name="T37" fmla="*/ 255 h 293"/>
                <a:gd name="T38" fmla="*/ 171 w 246"/>
                <a:gd name="T39" fmla="*/ 234 h 293"/>
                <a:gd name="T40" fmla="*/ 200 w 246"/>
                <a:gd name="T41" fmla="*/ 207 h 293"/>
                <a:gd name="T42" fmla="*/ 225 w 246"/>
                <a:gd name="T43" fmla="*/ 181 h 293"/>
                <a:gd name="T44" fmla="*/ 241 w 246"/>
                <a:gd name="T45" fmla="*/ 151 h 293"/>
                <a:gd name="T46" fmla="*/ 245 w 246"/>
                <a:gd name="T47" fmla="*/ 119 h 293"/>
                <a:gd name="T48" fmla="*/ 244 w 246"/>
                <a:gd name="T49" fmla="*/ 90 h 293"/>
                <a:gd name="T50" fmla="*/ 238 w 246"/>
                <a:gd name="T51" fmla="*/ 71 h 293"/>
                <a:gd name="T52" fmla="*/ 226 w 246"/>
                <a:gd name="T53" fmla="*/ 48 h 293"/>
                <a:gd name="T54" fmla="*/ 211 w 246"/>
                <a:gd name="T55" fmla="*/ 32 h 293"/>
                <a:gd name="T56" fmla="*/ 187 w 246"/>
                <a:gd name="T57" fmla="*/ 13 h 293"/>
                <a:gd name="T58" fmla="*/ 159 w 246"/>
                <a:gd name="T59" fmla="*/ 4 h 293"/>
                <a:gd name="T60" fmla="*/ 127 w 246"/>
                <a:gd name="T61" fmla="*/ 0 h 293"/>
                <a:gd name="T62" fmla="*/ 99 w 246"/>
                <a:gd name="T63" fmla="*/ 1 h 293"/>
                <a:gd name="T64" fmla="*/ 74 w 246"/>
                <a:gd name="T65" fmla="*/ 6 h 293"/>
                <a:gd name="T66" fmla="*/ 53 w 246"/>
                <a:gd name="T67" fmla="*/ 17 h 293"/>
                <a:gd name="T68" fmla="*/ 34 w 246"/>
                <a:gd name="T69" fmla="*/ 31 h 293"/>
                <a:gd name="T70" fmla="*/ 18 w 246"/>
                <a:gd name="T71" fmla="*/ 53 h 293"/>
                <a:gd name="T72" fmla="*/ 4 w 246"/>
                <a:gd name="T73" fmla="*/ 90 h 293"/>
                <a:gd name="T74" fmla="*/ 0 w 246"/>
                <a:gd name="T75" fmla="*/ 118 h 293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246"/>
                <a:gd name="T115" fmla="*/ 0 h 293"/>
                <a:gd name="T116" fmla="*/ 246 w 246"/>
                <a:gd name="T117" fmla="*/ 293 h 293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246" h="293">
                  <a:moveTo>
                    <a:pt x="0" y="129"/>
                  </a:moveTo>
                  <a:lnTo>
                    <a:pt x="67" y="129"/>
                  </a:lnTo>
                  <a:lnTo>
                    <a:pt x="69" y="119"/>
                  </a:lnTo>
                  <a:lnTo>
                    <a:pt x="71" y="106"/>
                  </a:lnTo>
                  <a:lnTo>
                    <a:pt x="76" y="95"/>
                  </a:lnTo>
                  <a:lnTo>
                    <a:pt x="81" y="84"/>
                  </a:lnTo>
                  <a:lnTo>
                    <a:pt x="85" y="78"/>
                  </a:lnTo>
                  <a:lnTo>
                    <a:pt x="90" y="74"/>
                  </a:lnTo>
                  <a:lnTo>
                    <a:pt x="95" y="69"/>
                  </a:lnTo>
                  <a:lnTo>
                    <a:pt x="103" y="66"/>
                  </a:lnTo>
                  <a:lnTo>
                    <a:pt x="111" y="64"/>
                  </a:lnTo>
                  <a:lnTo>
                    <a:pt x="126" y="64"/>
                  </a:lnTo>
                  <a:lnTo>
                    <a:pt x="137" y="65"/>
                  </a:lnTo>
                  <a:lnTo>
                    <a:pt x="149" y="69"/>
                  </a:lnTo>
                  <a:lnTo>
                    <a:pt x="157" y="76"/>
                  </a:lnTo>
                  <a:lnTo>
                    <a:pt x="164" y="85"/>
                  </a:lnTo>
                  <a:lnTo>
                    <a:pt x="168" y="95"/>
                  </a:lnTo>
                  <a:lnTo>
                    <a:pt x="172" y="107"/>
                  </a:lnTo>
                  <a:lnTo>
                    <a:pt x="173" y="117"/>
                  </a:lnTo>
                  <a:lnTo>
                    <a:pt x="173" y="127"/>
                  </a:lnTo>
                  <a:lnTo>
                    <a:pt x="172" y="136"/>
                  </a:lnTo>
                  <a:lnTo>
                    <a:pt x="166" y="150"/>
                  </a:lnTo>
                  <a:lnTo>
                    <a:pt x="158" y="161"/>
                  </a:lnTo>
                  <a:lnTo>
                    <a:pt x="131" y="187"/>
                  </a:lnTo>
                  <a:lnTo>
                    <a:pt x="118" y="200"/>
                  </a:lnTo>
                  <a:lnTo>
                    <a:pt x="113" y="205"/>
                  </a:lnTo>
                  <a:lnTo>
                    <a:pt x="108" y="210"/>
                  </a:lnTo>
                  <a:lnTo>
                    <a:pt x="104" y="217"/>
                  </a:lnTo>
                  <a:lnTo>
                    <a:pt x="99" y="223"/>
                  </a:lnTo>
                  <a:lnTo>
                    <a:pt x="96" y="231"/>
                  </a:lnTo>
                  <a:lnTo>
                    <a:pt x="93" y="240"/>
                  </a:lnTo>
                  <a:lnTo>
                    <a:pt x="91" y="247"/>
                  </a:lnTo>
                  <a:lnTo>
                    <a:pt x="90" y="257"/>
                  </a:lnTo>
                  <a:lnTo>
                    <a:pt x="90" y="292"/>
                  </a:lnTo>
                  <a:lnTo>
                    <a:pt x="156" y="292"/>
                  </a:lnTo>
                  <a:lnTo>
                    <a:pt x="154" y="276"/>
                  </a:lnTo>
                  <a:lnTo>
                    <a:pt x="155" y="266"/>
                  </a:lnTo>
                  <a:lnTo>
                    <a:pt x="158" y="255"/>
                  </a:lnTo>
                  <a:lnTo>
                    <a:pt x="163" y="245"/>
                  </a:lnTo>
                  <a:lnTo>
                    <a:pt x="171" y="234"/>
                  </a:lnTo>
                  <a:lnTo>
                    <a:pt x="182" y="223"/>
                  </a:lnTo>
                  <a:lnTo>
                    <a:pt x="200" y="207"/>
                  </a:lnTo>
                  <a:lnTo>
                    <a:pt x="215" y="194"/>
                  </a:lnTo>
                  <a:lnTo>
                    <a:pt x="225" y="181"/>
                  </a:lnTo>
                  <a:lnTo>
                    <a:pt x="234" y="168"/>
                  </a:lnTo>
                  <a:lnTo>
                    <a:pt x="241" y="151"/>
                  </a:lnTo>
                  <a:lnTo>
                    <a:pt x="244" y="137"/>
                  </a:lnTo>
                  <a:lnTo>
                    <a:pt x="245" y="119"/>
                  </a:lnTo>
                  <a:lnTo>
                    <a:pt x="245" y="104"/>
                  </a:lnTo>
                  <a:lnTo>
                    <a:pt x="244" y="90"/>
                  </a:lnTo>
                  <a:lnTo>
                    <a:pt x="241" y="80"/>
                  </a:lnTo>
                  <a:lnTo>
                    <a:pt x="238" y="71"/>
                  </a:lnTo>
                  <a:lnTo>
                    <a:pt x="233" y="61"/>
                  </a:lnTo>
                  <a:lnTo>
                    <a:pt x="226" y="48"/>
                  </a:lnTo>
                  <a:lnTo>
                    <a:pt x="218" y="39"/>
                  </a:lnTo>
                  <a:lnTo>
                    <a:pt x="211" y="32"/>
                  </a:lnTo>
                  <a:lnTo>
                    <a:pt x="200" y="22"/>
                  </a:lnTo>
                  <a:lnTo>
                    <a:pt x="187" y="13"/>
                  </a:lnTo>
                  <a:lnTo>
                    <a:pt x="173" y="8"/>
                  </a:lnTo>
                  <a:lnTo>
                    <a:pt x="159" y="4"/>
                  </a:lnTo>
                  <a:lnTo>
                    <a:pt x="145" y="1"/>
                  </a:lnTo>
                  <a:lnTo>
                    <a:pt x="127" y="0"/>
                  </a:lnTo>
                  <a:lnTo>
                    <a:pt x="111" y="0"/>
                  </a:lnTo>
                  <a:lnTo>
                    <a:pt x="99" y="1"/>
                  </a:lnTo>
                  <a:lnTo>
                    <a:pt x="87" y="3"/>
                  </a:lnTo>
                  <a:lnTo>
                    <a:pt x="74" y="6"/>
                  </a:lnTo>
                  <a:lnTo>
                    <a:pt x="63" y="11"/>
                  </a:lnTo>
                  <a:lnTo>
                    <a:pt x="53" y="17"/>
                  </a:lnTo>
                  <a:lnTo>
                    <a:pt x="42" y="24"/>
                  </a:lnTo>
                  <a:lnTo>
                    <a:pt x="34" y="31"/>
                  </a:lnTo>
                  <a:lnTo>
                    <a:pt x="27" y="39"/>
                  </a:lnTo>
                  <a:lnTo>
                    <a:pt x="18" y="53"/>
                  </a:lnTo>
                  <a:lnTo>
                    <a:pt x="12" y="68"/>
                  </a:lnTo>
                  <a:lnTo>
                    <a:pt x="4" y="90"/>
                  </a:lnTo>
                  <a:lnTo>
                    <a:pt x="1" y="105"/>
                  </a:lnTo>
                  <a:lnTo>
                    <a:pt x="0" y="118"/>
                  </a:lnTo>
                  <a:lnTo>
                    <a:pt x="0" y="129"/>
                  </a:lnTo>
                </a:path>
              </a:pathLst>
            </a:custGeom>
            <a:solidFill>
              <a:srgbClr val="919191"/>
            </a:solidFill>
            <a:ln w="25400" cap="rnd">
              <a:solidFill>
                <a:srgbClr val="919191"/>
              </a:solidFill>
              <a:round/>
              <a:headEnd/>
              <a:tailEnd/>
            </a:ln>
            <a:effectLst>
              <a:outerShdw blurRad="63500" sx="102000" sy="102000" algn="ctr" rotWithShape="0">
                <a:schemeClr val="bg1">
                  <a:alpha val="40000"/>
                </a:schemeClr>
              </a:outerShdw>
            </a:effectLst>
            <a:scene3d>
              <a:camera prst="orthographicFront"/>
              <a:lightRig rig="threePt" dir="t"/>
            </a:scene3d>
            <a:sp3d/>
          </p:spPr>
          <p:txBody>
            <a:bodyPr/>
            <a:lstStyle>
              <a:lvl1pPr eaLnBrk="0" hangingPunct="0">
                <a:defRPr kumimoji="1" sz="3200">
                  <a:solidFill>
                    <a:schemeClr val="hlink"/>
                  </a:solidFill>
                  <a:latin typeface="HY엽서M" panose="02030600000101010101" pitchFamily="18" charset="-127"/>
                  <a:ea typeface="HY엽서M" panose="02030600000101010101" pitchFamily="18" charset="-127"/>
                </a:defRPr>
              </a:lvl1pPr>
              <a:lvl2pPr marL="742950" indent="-285750" eaLnBrk="0" hangingPunct="0">
                <a:defRPr kumimoji="1" sz="3200">
                  <a:solidFill>
                    <a:schemeClr val="hlink"/>
                  </a:solidFill>
                  <a:latin typeface="HY엽서M" panose="02030600000101010101" pitchFamily="18" charset="-127"/>
                  <a:ea typeface="HY엽서M" panose="02030600000101010101" pitchFamily="18" charset="-127"/>
                </a:defRPr>
              </a:lvl2pPr>
              <a:lvl3pPr marL="1143000" indent="-228600" eaLnBrk="0" hangingPunct="0">
                <a:defRPr kumimoji="1" sz="3200">
                  <a:solidFill>
                    <a:schemeClr val="hlink"/>
                  </a:solidFill>
                  <a:latin typeface="HY엽서M" panose="02030600000101010101" pitchFamily="18" charset="-127"/>
                  <a:ea typeface="HY엽서M" panose="02030600000101010101" pitchFamily="18" charset="-127"/>
                </a:defRPr>
              </a:lvl3pPr>
              <a:lvl4pPr marL="1600200" indent="-228600" eaLnBrk="0" hangingPunct="0">
                <a:defRPr kumimoji="1" sz="3200">
                  <a:solidFill>
                    <a:schemeClr val="hlink"/>
                  </a:solidFill>
                  <a:latin typeface="HY엽서M" panose="02030600000101010101" pitchFamily="18" charset="-127"/>
                  <a:ea typeface="HY엽서M" panose="02030600000101010101" pitchFamily="18" charset="-127"/>
                </a:defRPr>
              </a:lvl4pPr>
              <a:lvl5pPr marL="2057400" indent="-228600" eaLnBrk="0" hangingPunct="0">
                <a:defRPr kumimoji="1" sz="3200">
                  <a:solidFill>
                    <a:schemeClr val="hlink"/>
                  </a:solidFill>
                  <a:latin typeface="HY엽서M" panose="02030600000101010101" pitchFamily="18" charset="-127"/>
                  <a:ea typeface="HY엽서M" panose="02030600000101010101" pitchFamily="18" charset="-127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bg2"/>
                </a:buClr>
                <a:buSzPct val="75000"/>
                <a:buFont typeface="Wingdings 2" panose="05020102010507070707" pitchFamily="18" charset="2"/>
                <a:defRPr kumimoji="1" sz="3200">
                  <a:solidFill>
                    <a:schemeClr val="hlink"/>
                  </a:solidFill>
                  <a:latin typeface="HY엽서M" panose="02030600000101010101" pitchFamily="18" charset="-127"/>
                  <a:ea typeface="HY엽서M" panose="02030600000101010101" pitchFamily="18" charset="-127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bg2"/>
                </a:buClr>
                <a:buSzPct val="75000"/>
                <a:buFont typeface="Wingdings 2" panose="05020102010507070707" pitchFamily="18" charset="2"/>
                <a:defRPr kumimoji="1" sz="3200">
                  <a:solidFill>
                    <a:schemeClr val="hlink"/>
                  </a:solidFill>
                  <a:latin typeface="HY엽서M" panose="02030600000101010101" pitchFamily="18" charset="-127"/>
                  <a:ea typeface="HY엽서M" panose="02030600000101010101" pitchFamily="18" charset="-127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bg2"/>
                </a:buClr>
                <a:buSzPct val="75000"/>
                <a:buFont typeface="Wingdings 2" panose="05020102010507070707" pitchFamily="18" charset="2"/>
                <a:defRPr kumimoji="1" sz="3200">
                  <a:solidFill>
                    <a:schemeClr val="hlink"/>
                  </a:solidFill>
                  <a:latin typeface="HY엽서M" panose="02030600000101010101" pitchFamily="18" charset="-127"/>
                  <a:ea typeface="HY엽서M" panose="02030600000101010101" pitchFamily="18" charset="-127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bg2"/>
                </a:buClr>
                <a:buSzPct val="75000"/>
                <a:buFont typeface="Wingdings 2" panose="05020102010507070707" pitchFamily="18" charset="2"/>
                <a:defRPr kumimoji="1" sz="3200">
                  <a:solidFill>
                    <a:schemeClr val="hlink"/>
                  </a:solidFill>
                  <a:latin typeface="HY엽서M" panose="02030600000101010101" pitchFamily="18" charset="-127"/>
                  <a:ea typeface="HY엽서M" panose="02030600000101010101" pitchFamily="18" charset="-127"/>
                </a:defRPr>
              </a:lvl9pPr>
            </a:lstStyle>
            <a:p>
              <a:pPr eaLnBrk="1" hangingPunct="1"/>
              <a:endParaRPr lang="ko-KR" altLang="en-US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endParaRPr>
            </a:p>
          </p:txBody>
        </p:sp>
        <p:sp>
          <p:nvSpPr>
            <p:cNvPr id="15" name="Rectangle 37"/>
            <p:cNvSpPr>
              <a:spLocks noChangeArrowheads="1"/>
            </p:cNvSpPr>
            <p:nvPr/>
          </p:nvSpPr>
          <p:spPr bwMode="auto">
            <a:xfrm>
              <a:off x="1307" y="1937"/>
              <a:ext cx="59" cy="61"/>
            </a:xfrm>
            <a:prstGeom prst="rect">
              <a:avLst/>
            </a:prstGeom>
            <a:solidFill>
              <a:srgbClr val="919191"/>
            </a:solidFill>
            <a:ln w="25400">
              <a:solidFill>
                <a:srgbClr val="919191"/>
              </a:solidFill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hlink"/>
                  </a:solidFill>
                  <a:latin typeface="HY엽서M" panose="02030600000101010101" pitchFamily="18" charset="-127"/>
                  <a:ea typeface="HY엽서M" panose="02030600000101010101" pitchFamily="18" charset="-127"/>
                </a:defRPr>
              </a:lvl1pPr>
              <a:lvl2pPr marL="742950" indent="-285750" eaLnBrk="0" hangingPunct="0">
                <a:defRPr kumimoji="1" sz="3200">
                  <a:solidFill>
                    <a:schemeClr val="hlink"/>
                  </a:solidFill>
                  <a:latin typeface="HY엽서M" panose="02030600000101010101" pitchFamily="18" charset="-127"/>
                  <a:ea typeface="HY엽서M" panose="02030600000101010101" pitchFamily="18" charset="-127"/>
                </a:defRPr>
              </a:lvl2pPr>
              <a:lvl3pPr marL="1143000" indent="-228600" eaLnBrk="0" hangingPunct="0">
                <a:defRPr kumimoji="1" sz="3200">
                  <a:solidFill>
                    <a:schemeClr val="hlink"/>
                  </a:solidFill>
                  <a:latin typeface="HY엽서M" panose="02030600000101010101" pitchFamily="18" charset="-127"/>
                  <a:ea typeface="HY엽서M" panose="02030600000101010101" pitchFamily="18" charset="-127"/>
                </a:defRPr>
              </a:lvl3pPr>
              <a:lvl4pPr marL="1600200" indent="-228600" eaLnBrk="0" hangingPunct="0">
                <a:defRPr kumimoji="1" sz="3200">
                  <a:solidFill>
                    <a:schemeClr val="hlink"/>
                  </a:solidFill>
                  <a:latin typeface="HY엽서M" panose="02030600000101010101" pitchFamily="18" charset="-127"/>
                  <a:ea typeface="HY엽서M" panose="02030600000101010101" pitchFamily="18" charset="-127"/>
                </a:defRPr>
              </a:lvl4pPr>
              <a:lvl5pPr marL="2057400" indent="-228600" eaLnBrk="0" hangingPunct="0">
                <a:defRPr kumimoji="1" sz="3200">
                  <a:solidFill>
                    <a:schemeClr val="hlink"/>
                  </a:solidFill>
                  <a:latin typeface="HY엽서M" panose="02030600000101010101" pitchFamily="18" charset="-127"/>
                  <a:ea typeface="HY엽서M" panose="02030600000101010101" pitchFamily="18" charset="-127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bg2"/>
                </a:buClr>
                <a:buSzPct val="75000"/>
                <a:buFont typeface="Wingdings 2" panose="05020102010507070707" pitchFamily="18" charset="2"/>
                <a:defRPr kumimoji="1" sz="3200">
                  <a:solidFill>
                    <a:schemeClr val="hlink"/>
                  </a:solidFill>
                  <a:latin typeface="HY엽서M" panose="02030600000101010101" pitchFamily="18" charset="-127"/>
                  <a:ea typeface="HY엽서M" panose="02030600000101010101" pitchFamily="18" charset="-127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bg2"/>
                </a:buClr>
                <a:buSzPct val="75000"/>
                <a:buFont typeface="Wingdings 2" panose="05020102010507070707" pitchFamily="18" charset="2"/>
                <a:defRPr kumimoji="1" sz="3200">
                  <a:solidFill>
                    <a:schemeClr val="hlink"/>
                  </a:solidFill>
                  <a:latin typeface="HY엽서M" panose="02030600000101010101" pitchFamily="18" charset="-127"/>
                  <a:ea typeface="HY엽서M" panose="02030600000101010101" pitchFamily="18" charset="-127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bg2"/>
                </a:buClr>
                <a:buSzPct val="75000"/>
                <a:buFont typeface="Wingdings 2" panose="05020102010507070707" pitchFamily="18" charset="2"/>
                <a:defRPr kumimoji="1" sz="3200">
                  <a:solidFill>
                    <a:schemeClr val="hlink"/>
                  </a:solidFill>
                  <a:latin typeface="HY엽서M" panose="02030600000101010101" pitchFamily="18" charset="-127"/>
                  <a:ea typeface="HY엽서M" panose="02030600000101010101" pitchFamily="18" charset="-127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bg2"/>
                </a:buClr>
                <a:buSzPct val="75000"/>
                <a:buFont typeface="Wingdings 2" panose="05020102010507070707" pitchFamily="18" charset="2"/>
                <a:defRPr kumimoji="1" sz="3200">
                  <a:solidFill>
                    <a:schemeClr val="hlink"/>
                  </a:solidFill>
                  <a:latin typeface="HY엽서M" panose="02030600000101010101" pitchFamily="18" charset="-127"/>
                  <a:ea typeface="HY엽서M" panose="02030600000101010101" pitchFamily="18" charset="-127"/>
                </a:defRPr>
              </a:lvl9pPr>
            </a:lstStyle>
            <a:p>
              <a:pPr eaLnBrk="1" hangingPunct="1"/>
              <a:endParaRPr lang="ko-KR" altLang="en-US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endParaRPr>
            </a:p>
          </p:txBody>
        </p:sp>
      </p:grpSp>
      <p:sp>
        <p:nvSpPr>
          <p:cNvPr id="11" name="Oval 39"/>
          <p:cNvSpPr>
            <a:spLocks noChangeArrowheads="1"/>
          </p:cNvSpPr>
          <p:nvPr/>
        </p:nvSpPr>
        <p:spPr bwMode="auto">
          <a:xfrm>
            <a:off x="1580961" y="4366875"/>
            <a:ext cx="2230615" cy="1144539"/>
          </a:xfrm>
          <a:prstGeom prst="ellipse">
            <a:avLst/>
          </a:prstGeom>
          <a:ln>
            <a:headEnd/>
            <a:tailEnd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none" lIns="90488" tIns="44450" rIns="90488" bIns="44450" anchor="ctr"/>
          <a:lstStyle>
            <a:lvl1pPr eaLnBrk="0" hangingPunct="0">
              <a:defRPr kumimoji="1" sz="3200">
                <a:solidFill>
                  <a:schemeClr val="hlink"/>
                </a:solidFill>
                <a:latin typeface="HY엽서M" panose="02030600000101010101" pitchFamily="18" charset="-127"/>
                <a:ea typeface="HY엽서M" panose="02030600000101010101" pitchFamily="18" charset="-127"/>
              </a:defRPr>
            </a:lvl1pPr>
            <a:lvl2pPr marL="742950" indent="-285750" eaLnBrk="0" hangingPunct="0">
              <a:defRPr kumimoji="1" sz="3200">
                <a:solidFill>
                  <a:schemeClr val="hlink"/>
                </a:solidFill>
                <a:latin typeface="HY엽서M" panose="02030600000101010101" pitchFamily="18" charset="-127"/>
                <a:ea typeface="HY엽서M" panose="02030600000101010101" pitchFamily="18" charset="-127"/>
              </a:defRPr>
            </a:lvl2pPr>
            <a:lvl3pPr marL="1143000" indent="-228600" eaLnBrk="0" hangingPunct="0">
              <a:defRPr kumimoji="1" sz="3200">
                <a:solidFill>
                  <a:schemeClr val="hlink"/>
                </a:solidFill>
                <a:latin typeface="HY엽서M" panose="02030600000101010101" pitchFamily="18" charset="-127"/>
                <a:ea typeface="HY엽서M" panose="02030600000101010101" pitchFamily="18" charset="-127"/>
              </a:defRPr>
            </a:lvl3pPr>
            <a:lvl4pPr marL="1600200" indent="-228600" eaLnBrk="0" hangingPunct="0">
              <a:defRPr kumimoji="1" sz="3200">
                <a:solidFill>
                  <a:schemeClr val="hlink"/>
                </a:solidFill>
                <a:latin typeface="HY엽서M" panose="02030600000101010101" pitchFamily="18" charset="-127"/>
                <a:ea typeface="HY엽서M" panose="02030600000101010101" pitchFamily="18" charset="-127"/>
              </a:defRPr>
            </a:lvl4pPr>
            <a:lvl5pPr marL="2057400" indent="-228600" eaLnBrk="0" hangingPunct="0">
              <a:defRPr kumimoji="1" sz="3200">
                <a:solidFill>
                  <a:schemeClr val="hlink"/>
                </a:solidFill>
                <a:latin typeface="HY엽서M" panose="02030600000101010101" pitchFamily="18" charset="-127"/>
                <a:ea typeface="HY엽서M" panose="02030600000101010101" pitchFamily="18" charset="-127"/>
              </a:defRPr>
            </a:lvl5pPr>
            <a:lvl6pPr marL="2514600" indent="-228600" algn="ctr" eaLnBrk="0" fontAlgn="base" hangingPunct="0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75000"/>
              <a:buFont typeface="Wingdings 2" panose="05020102010507070707" pitchFamily="18" charset="2"/>
              <a:defRPr kumimoji="1" sz="3200">
                <a:solidFill>
                  <a:schemeClr val="hlink"/>
                </a:solidFill>
                <a:latin typeface="HY엽서M" panose="02030600000101010101" pitchFamily="18" charset="-127"/>
                <a:ea typeface="HY엽서M" panose="02030600000101010101" pitchFamily="18" charset="-127"/>
              </a:defRPr>
            </a:lvl6pPr>
            <a:lvl7pPr marL="2971800" indent="-228600" algn="ctr" eaLnBrk="0" fontAlgn="base" hangingPunct="0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75000"/>
              <a:buFont typeface="Wingdings 2" panose="05020102010507070707" pitchFamily="18" charset="2"/>
              <a:defRPr kumimoji="1" sz="3200">
                <a:solidFill>
                  <a:schemeClr val="hlink"/>
                </a:solidFill>
                <a:latin typeface="HY엽서M" panose="02030600000101010101" pitchFamily="18" charset="-127"/>
                <a:ea typeface="HY엽서M" panose="02030600000101010101" pitchFamily="18" charset="-127"/>
              </a:defRPr>
            </a:lvl7pPr>
            <a:lvl8pPr marL="3429000" indent="-228600" algn="ctr" eaLnBrk="0" fontAlgn="base" hangingPunct="0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75000"/>
              <a:buFont typeface="Wingdings 2" panose="05020102010507070707" pitchFamily="18" charset="2"/>
              <a:defRPr kumimoji="1" sz="3200">
                <a:solidFill>
                  <a:schemeClr val="hlink"/>
                </a:solidFill>
                <a:latin typeface="HY엽서M" panose="02030600000101010101" pitchFamily="18" charset="-127"/>
                <a:ea typeface="HY엽서M" panose="02030600000101010101" pitchFamily="18" charset="-127"/>
              </a:defRPr>
            </a:lvl8pPr>
            <a:lvl9pPr marL="3886200" indent="-228600" algn="ctr" eaLnBrk="0" fontAlgn="base" hangingPunct="0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75000"/>
              <a:buFont typeface="Wingdings 2" panose="05020102010507070707" pitchFamily="18" charset="2"/>
              <a:defRPr kumimoji="1" sz="3200">
                <a:solidFill>
                  <a:schemeClr val="hlink"/>
                </a:solidFill>
                <a:latin typeface="HY엽서M" panose="02030600000101010101" pitchFamily="18" charset="-127"/>
                <a:ea typeface="HY엽서M" panose="02030600000101010101" pitchFamily="18" charset="-127"/>
              </a:defRPr>
            </a:lvl9pPr>
          </a:lstStyle>
          <a:p>
            <a:pPr eaLnBrk="1" fontAlgn="t" hangingPunct="1">
              <a:lnSpc>
                <a:spcPct val="90000"/>
              </a:lnSpc>
            </a:pPr>
            <a:r>
              <a:rPr lang="ko-KR" altLang="en-US" sz="140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돋움체" panose="020B0609000101010101" pitchFamily="49" charset="-127"/>
              </a:rPr>
              <a:t>사례관리의  </a:t>
            </a:r>
            <a:endParaRPr lang="en-US" altLang="ko-KR" sz="140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  <a:ea typeface="돋움체" panose="020B0609000101010101" pitchFamily="49" charset="-127"/>
            </a:endParaRPr>
          </a:p>
          <a:p>
            <a:pPr eaLnBrk="1" fontAlgn="t" hangingPunct="1">
              <a:lnSpc>
                <a:spcPct val="90000"/>
              </a:lnSpc>
            </a:pPr>
            <a:r>
              <a:rPr lang="ko-KR" altLang="en-US" sz="140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돋움체" panose="020B0609000101010101" pitchFamily="49" charset="-127"/>
              </a:rPr>
              <a:t>현실은 어떠한가요</a:t>
            </a:r>
            <a:r>
              <a:rPr lang="en-US" altLang="ko-KR" sz="140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돋움체" panose="020B0609000101010101" pitchFamily="49" charset="-127"/>
              </a:rPr>
              <a:t>?</a:t>
            </a:r>
            <a:endParaRPr lang="ko-KR" altLang="ko-KR" sz="140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  <a:ea typeface="돋움체" panose="020B0609000101010101" pitchFamily="49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19884859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"/>
          <p:cNvSpPr txBox="1">
            <a:spLocks noChangeArrowheads="1"/>
          </p:cNvSpPr>
          <p:nvPr/>
        </p:nvSpPr>
        <p:spPr bwMode="auto">
          <a:xfrm>
            <a:off x="755576" y="188640"/>
            <a:ext cx="7931224" cy="9427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/>
            <a:r>
              <a:rPr lang="en-US" altLang="ko-KR" sz="3200" b="1" dirty="0" err="1">
                <a:latin typeface="나눔바른고딕" panose="020B0603020101020101" pitchFamily="50" charset="-127"/>
                <a:ea typeface="나눔바른고딕" panose="020B0603020101020101" pitchFamily="50" charset="-127"/>
                <a:cs typeface="+mj-cs"/>
              </a:rPr>
              <a:t>사례관리</a:t>
            </a:r>
            <a:r>
              <a:rPr lang="en-US" altLang="ko-KR" sz="3200" b="1" dirty="0">
                <a:latin typeface="나눔바른고딕" panose="020B0603020101020101" pitchFamily="50" charset="-127"/>
                <a:ea typeface="나눔바른고딕" panose="020B0603020101020101" pitchFamily="50" charset="-127"/>
                <a:cs typeface="+mj-cs"/>
              </a:rPr>
              <a:t> 란?</a:t>
            </a:r>
          </a:p>
        </p:txBody>
      </p:sp>
      <p:sp>
        <p:nvSpPr>
          <p:cNvPr id="3" name="Text Box 2"/>
          <p:cNvSpPr txBox="1">
            <a:spLocks noChangeArrowheads="1"/>
          </p:cNvSpPr>
          <p:nvPr/>
        </p:nvSpPr>
        <p:spPr bwMode="auto">
          <a:xfrm>
            <a:off x="899592" y="1600201"/>
            <a:ext cx="7344816" cy="43490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>
              <a:lnSpc>
                <a:spcPct val="130000"/>
              </a:lnSpc>
              <a:spcBef>
                <a:spcPts val="600"/>
              </a:spcBef>
            </a:pPr>
            <a:r>
              <a:rPr kumimoji="0" lang="en-US" altLang="ko-KR" sz="2000" dirty="0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‘</a:t>
            </a:r>
            <a:r>
              <a:rPr kumimoji="0" lang="en-US" altLang="ko-KR" sz="2800" b="1" u="sng" dirty="0" err="1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복합적인</a:t>
            </a:r>
            <a:r>
              <a:rPr kumimoji="0" lang="en-US" altLang="ko-KR" sz="2800" b="1" u="sng" dirty="0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0" lang="en-US" altLang="ko-KR" sz="2800" b="1" u="sng" dirty="0" err="1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욕구</a:t>
            </a:r>
            <a:r>
              <a:rPr kumimoji="0" lang="en-US" altLang="ko-KR" sz="2000" u="sng" dirty="0" err="1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를</a:t>
            </a:r>
            <a:r>
              <a:rPr kumimoji="0" lang="en-US" altLang="ko-KR" sz="2000" u="sng" dirty="0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0" lang="en-US" altLang="ko-KR" sz="2000" u="sng" dirty="0" err="1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가진</a:t>
            </a:r>
            <a:r>
              <a:rPr kumimoji="0" lang="en-US" altLang="ko-KR" sz="2000" u="sng" dirty="0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0" lang="ko-KR" altLang="en-US" sz="2000" u="sng" dirty="0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클라이언트의 욕구를 사정한 후 적절한 서비스나 기회 또는 급여를 확인하고 </a:t>
            </a:r>
            <a:r>
              <a:rPr kumimoji="0" lang="ko-KR" altLang="en-US" sz="2400" b="1" u="sng" dirty="0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포괄적인 서비스 </a:t>
            </a:r>
            <a:r>
              <a:rPr kumimoji="0" lang="ko-KR" altLang="en-US" sz="2000" u="sng" dirty="0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계획을 개발하며 효과적인 전달을 점검하고 평가하는 활동이다</a:t>
            </a:r>
            <a:r>
              <a:rPr kumimoji="0" lang="en-US" altLang="ko-KR" sz="2000" u="sng" dirty="0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endParaRPr lang="en-US" altLang="ko-KR" sz="2000" dirty="0"/>
          </a:p>
          <a:p>
            <a:r>
              <a:rPr lang="ko-KR" altLang="en-US" sz="2400" dirty="0">
                <a:latin typeface="+mn-ea"/>
                <a:ea typeface="+mn-ea"/>
              </a:rPr>
              <a:t>사례관리의 전반적인 목표는</a:t>
            </a:r>
            <a:endParaRPr lang="en-US" altLang="ko-KR" sz="2400" dirty="0">
              <a:latin typeface="+mn-ea"/>
              <a:ea typeface="+mn-ea"/>
            </a:endParaRPr>
          </a:p>
          <a:p>
            <a:r>
              <a:rPr lang="ko-KR" altLang="en-US" sz="2400" dirty="0">
                <a:latin typeface="+mn-ea"/>
                <a:ea typeface="+mn-ea"/>
              </a:rPr>
              <a:t>개인의 </a:t>
            </a:r>
            <a:r>
              <a:rPr lang="ko-KR" altLang="en-US" sz="2800" b="1" dirty="0">
                <a:latin typeface="+mn-ea"/>
                <a:ea typeface="+mn-ea"/>
              </a:rPr>
              <a:t>기능회복 및 증진</a:t>
            </a:r>
            <a:r>
              <a:rPr lang="ko-KR" altLang="en-US" sz="2400" dirty="0">
                <a:latin typeface="+mn-ea"/>
                <a:ea typeface="+mn-ea"/>
              </a:rPr>
              <a:t>을 위해 개인과 주변환경을 변화시키는데 지속적이고 통합적으로 개입한다</a:t>
            </a:r>
            <a:r>
              <a:rPr lang="en-US" altLang="ko-KR" sz="2400" dirty="0">
                <a:latin typeface="+mn-ea"/>
                <a:ea typeface="+mn-ea"/>
              </a:rPr>
              <a:t>.</a:t>
            </a:r>
            <a:endParaRPr lang="ko-KR" altLang="en-US" sz="2400" dirty="0">
              <a:latin typeface="+mn-ea"/>
              <a:ea typeface="+mn-ea"/>
            </a:endParaRPr>
          </a:p>
          <a:p>
            <a:pPr eaLnBrk="1" hangingPunct="1">
              <a:lnSpc>
                <a:spcPct val="130000"/>
              </a:lnSpc>
              <a:spcBef>
                <a:spcPts val="600"/>
              </a:spcBef>
            </a:pPr>
            <a:endParaRPr kumimoji="0" lang="en-US" altLang="ko-KR" sz="2000" dirty="0">
              <a:solidFill>
                <a:schemeClr val="bg1">
                  <a:lumMod val="5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hangingPunct="1">
              <a:lnSpc>
                <a:spcPct val="130000"/>
              </a:lnSpc>
              <a:spcBef>
                <a:spcPts val="600"/>
              </a:spcBef>
            </a:pPr>
            <a:endParaRPr kumimoji="0" lang="en-US" altLang="ko-KR" sz="2000" dirty="0">
              <a:solidFill>
                <a:schemeClr val="bg1">
                  <a:lumMod val="5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51840786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755575" y="1628800"/>
            <a:ext cx="7632847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dirty="0"/>
              <a:t>복합적인 상황에서 도움을 필요로 하는 주민들을 대상으로 전문성을 기반으로 한 체계적인 </a:t>
            </a:r>
            <a:r>
              <a:rPr lang="ko-KR" altLang="en-US" dirty="0" err="1"/>
              <a:t>욕구사정과</a:t>
            </a:r>
            <a:r>
              <a:rPr lang="ko-KR" altLang="en-US" dirty="0"/>
              <a:t> 지역사회자원 연계를 통해 </a:t>
            </a:r>
            <a:r>
              <a:rPr lang="ko-KR" altLang="en-US" dirty="0" err="1"/>
              <a:t>사례주민과</a:t>
            </a:r>
            <a:r>
              <a:rPr lang="ko-KR" altLang="en-US" dirty="0"/>
              <a:t> 그 가족의 </a:t>
            </a:r>
            <a:r>
              <a:rPr lang="ko-KR" altLang="en-US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사회적 기능을 </a:t>
            </a:r>
            <a:r>
              <a:rPr lang="ko-KR" altLang="en-US" sz="24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강화･유지한다</a:t>
            </a:r>
            <a:r>
              <a:rPr lang="en-US" altLang="ko-KR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.</a:t>
            </a:r>
            <a:endParaRPr lang="ko-KR" altLang="en-US" sz="24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3" name="직사각형 2"/>
          <p:cNvSpPr/>
          <p:nvPr/>
        </p:nvSpPr>
        <p:spPr>
          <a:xfrm>
            <a:off x="723677" y="404664"/>
            <a:ext cx="465063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3200" b="1" dirty="0">
                <a:latin typeface="+mj-lt"/>
                <a:ea typeface="+mj-ea"/>
                <a:cs typeface="+mj-cs"/>
              </a:rPr>
              <a:t>사례관리의</a:t>
            </a:r>
            <a:r>
              <a:rPr lang="ko-KR" altLang="en-US" sz="2400" b="1" dirty="0">
                <a:latin typeface="+mj-lt"/>
                <a:ea typeface="+mj-ea"/>
                <a:cs typeface="+mj-cs"/>
              </a:rPr>
              <a:t> </a:t>
            </a:r>
            <a:r>
              <a:rPr lang="ko-KR" altLang="en-US" sz="3200" b="1" dirty="0">
                <a:latin typeface="+mj-lt"/>
                <a:ea typeface="+mj-ea"/>
                <a:cs typeface="+mj-cs"/>
              </a:rPr>
              <a:t>목적</a:t>
            </a:r>
            <a:r>
              <a:rPr lang="ko-KR" altLang="en-US" sz="2400" b="1" dirty="0">
                <a:latin typeface="+mj-lt"/>
                <a:ea typeface="+mj-ea"/>
                <a:cs typeface="+mj-cs"/>
              </a:rPr>
              <a:t> </a:t>
            </a:r>
            <a:r>
              <a:rPr lang="ko-KR" altLang="en-US" sz="3200" b="1" dirty="0">
                <a:latin typeface="+mj-lt"/>
                <a:ea typeface="+mj-ea"/>
                <a:cs typeface="+mj-cs"/>
              </a:rPr>
              <a:t>및 목표</a:t>
            </a:r>
          </a:p>
        </p:txBody>
      </p:sp>
      <p:sp>
        <p:nvSpPr>
          <p:cNvPr id="4" name="직사각형 3"/>
          <p:cNvSpPr/>
          <p:nvPr/>
        </p:nvSpPr>
        <p:spPr>
          <a:xfrm>
            <a:off x="755575" y="3252492"/>
            <a:ext cx="7272808" cy="27699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dirty="0" err="1">
                <a:latin typeface="TTD8A97B99tCID"/>
              </a:rPr>
              <a:t>사례주민의</a:t>
            </a:r>
            <a:r>
              <a:rPr lang="ko-KR" altLang="en-US" dirty="0">
                <a:latin typeface="TTD8A97B99tCID"/>
              </a:rPr>
              <a:t> 욕구를 정확히 분석하여 개인에게 적합한 서비스를 </a:t>
            </a:r>
            <a:r>
              <a:rPr lang="ko-KR" altLang="en-US" dirty="0" err="1">
                <a:latin typeface="TTD8A97B99tCID"/>
              </a:rPr>
              <a:t>제공</a:t>
            </a:r>
            <a:r>
              <a:rPr lang="ko-KR" altLang="en-US" dirty="0" err="1">
                <a:latin typeface="HaansoftBatang"/>
              </a:rPr>
              <a:t>･</a:t>
            </a:r>
            <a:r>
              <a:rPr lang="ko-KR" altLang="en-US" dirty="0" err="1">
                <a:latin typeface="TTD8A97B99tCID"/>
              </a:rPr>
              <a:t>연계하고</a:t>
            </a:r>
            <a:r>
              <a:rPr lang="en-US" altLang="ko-KR" dirty="0">
                <a:latin typeface="TTD8A97B99tCID"/>
              </a:rPr>
              <a:t>, </a:t>
            </a:r>
            <a:r>
              <a:rPr lang="ko-KR" altLang="en-US" dirty="0">
                <a:latin typeface="TTD8A97B99tCID"/>
              </a:rPr>
              <a:t>강점을 강화할 수 있는 실천 활동을 통해 </a:t>
            </a:r>
            <a:endParaRPr lang="en-US" altLang="ko-KR" dirty="0">
              <a:latin typeface="TTD8A97B99tCID"/>
            </a:endParaRPr>
          </a:p>
          <a:p>
            <a:r>
              <a:rPr lang="en-US" altLang="ko-KR" sz="2000" b="1" dirty="0">
                <a:solidFill>
                  <a:schemeClr val="bg1">
                    <a:lumMod val="50000"/>
                  </a:schemeClr>
                </a:solidFill>
                <a:latin typeface="TTD8A97B99tCID"/>
              </a:rPr>
              <a:t>	</a:t>
            </a:r>
            <a:r>
              <a:rPr lang="ko-KR" altLang="en-US" sz="2000" b="1" dirty="0">
                <a:solidFill>
                  <a:schemeClr val="bg1">
                    <a:lumMod val="50000"/>
                  </a:schemeClr>
                </a:solidFill>
                <a:latin typeface="TTD8A97B99tCID"/>
              </a:rPr>
              <a:t>문제해결 역량을 강화한다</a:t>
            </a:r>
            <a:r>
              <a:rPr lang="en-US" altLang="ko-KR" sz="2000" b="1" dirty="0">
                <a:solidFill>
                  <a:schemeClr val="bg1">
                    <a:lumMod val="50000"/>
                  </a:schemeClr>
                </a:solidFill>
                <a:latin typeface="TTD8A97B99tCID"/>
              </a:rPr>
              <a:t>.</a:t>
            </a:r>
          </a:p>
          <a:p>
            <a:endParaRPr lang="en-US" altLang="ko-KR" dirty="0">
              <a:solidFill>
                <a:schemeClr val="accent1"/>
              </a:solidFill>
              <a:latin typeface="TTD8A97B99tCID"/>
            </a:endParaRPr>
          </a:p>
          <a:p>
            <a:r>
              <a:rPr lang="ko-KR" altLang="en-US" dirty="0" err="1">
                <a:latin typeface="TTD8A97B99tCID"/>
              </a:rPr>
              <a:t>사례주민의</a:t>
            </a:r>
            <a:r>
              <a:rPr lang="ko-KR" altLang="en-US" dirty="0">
                <a:latin typeface="TTD8A97B99tCID"/>
              </a:rPr>
              <a:t> 비공식 자원 및 지역사회 지지체계 형성을 지원하여 </a:t>
            </a:r>
            <a:endParaRPr lang="en-US" altLang="ko-KR" dirty="0">
              <a:latin typeface="TTD8A97B99tCID"/>
            </a:endParaRPr>
          </a:p>
          <a:p>
            <a:r>
              <a:rPr lang="en-US" altLang="ko-KR" sz="2000" b="1" dirty="0">
                <a:solidFill>
                  <a:schemeClr val="bg1">
                    <a:lumMod val="50000"/>
                  </a:schemeClr>
                </a:solidFill>
                <a:latin typeface="TTD8A97B99tCID"/>
              </a:rPr>
              <a:t>	</a:t>
            </a:r>
            <a:r>
              <a:rPr lang="ko-KR" altLang="en-US" sz="2000" b="1" dirty="0">
                <a:solidFill>
                  <a:schemeClr val="bg1">
                    <a:lumMod val="50000"/>
                  </a:schemeClr>
                </a:solidFill>
                <a:latin typeface="TTD8A97B99tCID"/>
              </a:rPr>
              <a:t>사회적 관계망을 확장한다</a:t>
            </a:r>
            <a:r>
              <a:rPr lang="en-US" altLang="ko-KR" sz="2000" b="1" dirty="0">
                <a:solidFill>
                  <a:schemeClr val="bg1">
                    <a:lumMod val="50000"/>
                  </a:schemeClr>
                </a:solidFill>
                <a:latin typeface="TTD8A97B99tCID"/>
              </a:rPr>
              <a:t>.</a:t>
            </a:r>
          </a:p>
          <a:p>
            <a:endParaRPr lang="en-US" altLang="ko-KR" dirty="0">
              <a:solidFill>
                <a:schemeClr val="accent1"/>
              </a:solidFill>
              <a:latin typeface="TTD8A97B99tCID"/>
            </a:endParaRPr>
          </a:p>
          <a:p>
            <a:r>
              <a:rPr lang="ko-KR" altLang="en-US" dirty="0">
                <a:latin typeface="TTD8A97B99tCID"/>
              </a:rPr>
              <a:t>지역 내 다양한 서비스와 자원을 </a:t>
            </a:r>
            <a:r>
              <a:rPr lang="ko-KR" altLang="en-US" dirty="0" err="1">
                <a:latin typeface="TTD8A97B99tCID"/>
              </a:rPr>
              <a:t>연계</a:t>
            </a:r>
            <a:r>
              <a:rPr lang="ko-KR" altLang="en-US" dirty="0" err="1">
                <a:latin typeface="HaansoftBatang"/>
              </a:rPr>
              <a:t>･</a:t>
            </a:r>
            <a:r>
              <a:rPr lang="ko-KR" altLang="en-US" dirty="0" err="1">
                <a:latin typeface="TTD8A97B99tCID"/>
              </a:rPr>
              <a:t>활용하기</a:t>
            </a:r>
            <a:r>
              <a:rPr lang="ko-KR" altLang="en-US" dirty="0">
                <a:latin typeface="TTD8A97B99tCID"/>
              </a:rPr>
              <a:t> 위한 </a:t>
            </a:r>
            <a:endParaRPr lang="en-US" altLang="ko-KR" dirty="0">
              <a:latin typeface="TTD8A97B99tCID"/>
            </a:endParaRPr>
          </a:p>
          <a:p>
            <a:r>
              <a:rPr lang="en-US" altLang="ko-KR" sz="2000" b="1" dirty="0">
                <a:solidFill>
                  <a:schemeClr val="bg1">
                    <a:lumMod val="50000"/>
                  </a:schemeClr>
                </a:solidFill>
                <a:latin typeface="TTD8A97B99tCID"/>
              </a:rPr>
              <a:t>	</a:t>
            </a:r>
            <a:r>
              <a:rPr lang="ko-KR" altLang="en-US" sz="2000" b="1" dirty="0">
                <a:solidFill>
                  <a:schemeClr val="bg1">
                    <a:lumMod val="50000"/>
                  </a:schemeClr>
                </a:solidFill>
                <a:latin typeface="TTD8A97B99tCID"/>
              </a:rPr>
              <a:t>통합사례관리 네트워크를 강화한다</a:t>
            </a:r>
            <a:r>
              <a:rPr lang="en-US" altLang="ko-KR" sz="2000" b="1" dirty="0">
                <a:solidFill>
                  <a:schemeClr val="bg1">
                    <a:lumMod val="50000"/>
                  </a:schemeClr>
                </a:solidFill>
                <a:latin typeface="TTD8A97B99tCID"/>
              </a:rPr>
              <a:t>.</a:t>
            </a:r>
            <a:endParaRPr lang="ko-KR" altLang="en-US" sz="2000" b="1" dirty="0">
              <a:solidFill>
                <a:schemeClr val="bg1">
                  <a:lumMod val="50000"/>
                </a:schemeClr>
              </a:solidFill>
              <a:latin typeface="TTD8A97B99tCID"/>
            </a:endParaRPr>
          </a:p>
        </p:txBody>
      </p:sp>
    </p:spTree>
    <p:extLst>
      <p:ext uri="{BB962C8B-B14F-4D97-AF65-F5344CB8AC3E}">
        <p14:creationId xmlns:p14="http://schemas.microsoft.com/office/powerpoint/2010/main" val="309774318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사례관리 </a:t>
            </a:r>
            <a:r>
              <a:rPr lang="en-US" altLang="ko-KR" dirty="0"/>
              <a:t>(</a:t>
            </a:r>
            <a:r>
              <a:rPr lang="ko-KR" altLang="en-US" dirty="0"/>
              <a:t>목적 </a:t>
            </a:r>
            <a:r>
              <a:rPr lang="en-US" altLang="ko-KR" dirty="0"/>
              <a:t>– </a:t>
            </a:r>
            <a:r>
              <a:rPr lang="ko-KR" altLang="en-US" dirty="0"/>
              <a:t>목표 </a:t>
            </a:r>
            <a:r>
              <a:rPr lang="en-US" altLang="ko-KR" dirty="0"/>
              <a:t>– </a:t>
            </a:r>
            <a:r>
              <a:rPr lang="ko-KR" altLang="en-US" dirty="0"/>
              <a:t>전략</a:t>
            </a:r>
            <a:r>
              <a:rPr lang="en-US" altLang="ko-KR" dirty="0"/>
              <a:t>)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en-US" altLang="ko-KR" dirty="0"/>
          </a:p>
          <a:p>
            <a:pPr lvl="1">
              <a:lnSpc>
                <a:spcPct val="150000"/>
              </a:lnSpc>
            </a:pPr>
            <a:r>
              <a:rPr lang="ko-KR" altLang="en-US" sz="2800" dirty="0"/>
              <a:t>목적</a:t>
            </a:r>
            <a:r>
              <a:rPr lang="en-US" altLang="ko-KR" dirty="0">
                <a:solidFill>
                  <a:srgbClr val="FFC000"/>
                </a:solidFill>
              </a:rPr>
              <a:t>:</a:t>
            </a:r>
            <a:r>
              <a:rPr lang="en-US" altLang="ko-KR" dirty="0"/>
              <a:t> </a:t>
            </a:r>
            <a:r>
              <a:rPr lang="ko-KR" altLang="en-US" dirty="0"/>
              <a:t>건강한 가족생활</a:t>
            </a:r>
            <a:endParaRPr lang="en-US" altLang="ko-KR" dirty="0"/>
          </a:p>
          <a:p>
            <a:pPr lvl="1">
              <a:lnSpc>
                <a:spcPct val="150000"/>
              </a:lnSpc>
            </a:pPr>
            <a:r>
              <a:rPr lang="ko-KR" altLang="en-US" sz="2800" dirty="0"/>
              <a:t>목표</a:t>
            </a:r>
            <a:r>
              <a:rPr lang="en-US" altLang="ko-KR" dirty="0">
                <a:solidFill>
                  <a:srgbClr val="FFC000"/>
                </a:solidFill>
              </a:rPr>
              <a:t>:</a:t>
            </a:r>
            <a:r>
              <a:rPr lang="en-US" altLang="ko-KR" dirty="0"/>
              <a:t> </a:t>
            </a:r>
            <a:r>
              <a:rPr lang="ko-KR" altLang="en-US" dirty="0"/>
              <a:t>가족기능 회복</a:t>
            </a:r>
            <a:r>
              <a:rPr lang="en-US" altLang="ko-KR" dirty="0"/>
              <a:t>. </a:t>
            </a:r>
            <a:r>
              <a:rPr lang="ko-KR" altLang="en-US" dirty="0"/>
              <a:t>유지</a:t>
            </a:r>
            <a:r>
              <a:rPr lang="en-US" altLang="ko-KR" dirty="0"/>
              <a:t>. </a:t>
            </a:r>
            <a:r>
              <a:rPr lang="ko-KR" altLang="en-US" dirty="0"/>
              <a:t>강화와 </a:t>
            </a:r>
            <a:r>
              <a:rPr lang="ko-KR" altLang="en-US" dirty="0" err="1"/>
              <a:t>취약요인</a:t>
            </a:r>
            <a:r>
              <a:rPr lang="ko-KR" altLang="en-US" dirty="0"/>
              <a:t> 대처 및 극복</a:t>
            </a:r>
            <a:endParaRPr lang="en-US" altLang="ko-KR" dirty="0"/>
          </a:p>
          <a:p>
            <a:pPr lvl="1">
              <a:lnSpc>
                <a:spcPct val="150000"/>
              </a:lnSpc>
            </a:pPr>
            <a:r>
              <a:rPr lang="ko-KR" altLang="en-US" sz="2800" dirty="0"/>
              <a:t>전략</a:t>
            </a:r>
            <a:r>
              <a:rPr lang="en-US" altLang="ko-KR" dirty="0">
                <a:solidFill>
                  <a:srgbClr val="FFC000"/>
                </a:solidFill>
              </a:rPr>
              <a:t>:</a:t>
            </a:r>
            <a:r>
              <a:rPr lang="en-US" altLang="ko-KR" dirty="0"/>
              <a:t> </a:t>
            </a:r>
            <a:r>
              <a:rPr lang="ko-KR" altLang="en-US" dirty="0"/>
              <a:t>보호</a:t>
            </a:r>
            <a:r>
              <a:rPr lang="en-US" altLang="ko-KR" dirty="0"/>
              <a:t>, </a:t>
            </a:r>
            <a:r>
              <a:rPr lang="ko-KR" altLang="en-US" dirty="0"/>
              <a:t>문제해결</a:t>
            </a:r>
            <a:r>
              <a:rPr lang="en-US" altLang="ko-KR" dirty="0"/>
              <a:t>, </a:t>
            </a:r>
            <a:r>
              <a:rPr lang="ko-KR" altLang="en-US" dirty="0"/>
              <a:t>역량강화</a:t>
            </a:r>
            <a:endParaRPr lang="en-US" altLang="ko-KR" dirty="0"/>
          </a:p>
          <a:p>
            <a:pPr lvl="1">
              <a:lnSpc>
                <a:spcPct val="150000"/>
              </a:lnSpc>
            </a:pPr>
            <a:endParaRPr lang="en-US" altLang="ko-KR" dirty="0"/>
          </a:p>
          <a:p>
            <a:pPr marL="457200" lvl="1" indent="0" algn="ctr">
              <a:lnSpc>
                <a:spcPct val="150000"/>
              </a:lnSpc>
              <a:buNone/>
            </a:pPr>
            <a:r>
              <a:rPr lang="ko-KR" altLang="en-US" sz="3200" dirty="0"/>
              <a:t>가족이 보여야 한다</a:t>
            </a:r>
            <a:r>
              <a:rPr lang="en-US" altLang="ko-KR" sz="32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23477024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AutoShape 86"/>
          <p:cNvSpPr>
            <a:spLocks noChangeArrowheads="1"/>
          </p:cNvSpPr>
          <p:nvPr/>
        </p:nvSpPr>
        <p:spPr bwMode="auto">
          <a:xfrm>
            <a:off x="1331640" y="1427700"/>
            <a:ext cx="1458689" cy="792163"/>
          </a:xfrm>
          <a:prstGeom prst="roundRect">
            <a:avLst>
              <a:gd name="adj" fmla="val 16667"/>
            </a:avLst>
          </a:prstGeom>
          <a:solidFill>
            <a:srgbClr val="8A7C75"/>
          </a:solidFill>
          <a:ln w="28575" algn="ctr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HY얕은샘물M" panose="02030600000101010101" pitchFamily="18" charset="-127"/>
                <a:ea typeface="HY얕은샘물M" panose="02030600000101010101" pitchFamily="18" charset="-127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HY얕은샘물M" panose="02030600000101010101" pitchFamily="18" charset="-127"/>
                <a:ea typeface="HY얕은샘물M" panose="02030600000101010101" pitchFamily="18" charset="-127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HY얕은샘물M" panose="02030600000101010101" pitchFamily="18" charset="-127"/>
                <a:ea typeface="HY얕은샘물M" panose="02030600000101010101" pitchFamily="18" charset="-127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HY얕은샘물M" panose="02030600000101010101" pitchFamily="18" charset="-127"/>
                <a:ea typeface="HY얕은샘물M" panose="02030600000101010101" pitchFamily="18" charset="-127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HY얕은샘물M" panose="02030600000101010101" pitchFamily="18" charset="-127"/>
                <a:ea typeface="HY얕은샘물M" panose="02030600000101010101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HY얕은샘물M" panose="02030600000101010101" pitchFamily="18" charset="-127"/>
                <a:ea typeface="HY얕은샘물M" panose="02030600000101010101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HY얕은샘물M" panose="02030600000101010101" pitchFamily="18" charset="-127"/>
                <a:ea typeface="HY얕은샘물M" panose="02030600000101010101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HY얕은샘물M" panose="02030600000101010101" pitchFamily="18" charset="-127"/>
                <a:ea typeface="HY얕은샘물M" panose="02030600000101010101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HY얕은샘물M" panose="02030600000101010101" pitchFamily="18" charset="-127"/>
                <a:ea typeface="HY얕은샘물M" panose="02030600000101010101" pitchFamily="18" charset="-127"/>
              </a:defRPr>
            </a:lvl9pPr>
          </a:lstStyle>
          <a:p>
            <a:pPr eaLnBrk="1" hangingPunct="1"/>
            <a:r>
              <a:rPr lang="ko-KR" altLang="en-US" sz="3600" b="1" dirty="0">
                <a:solidFill>
                  <a:schemeClr val="bg1"/>
                </a:solidFill>
              </a:rPr>
              <a:t>문제 중심</a:t>
            </a:r>
          </a:p>
        </p:txBody>
      </p:sp>
      <p:sp>
        <p:nvSpPr>
          <p:cNvPr id="11" name="TextBox 28"/>
          <p:cNvSpPr txBox="1">
            <a:spLocks noChangeArrowheads="1"/>
          </p:cNvSpPr>
          <p:nvPr/>
        </p:nvSpPr>
        <p:spPr bwMode="auto">
          <a:xfrm>
            <a:off x="3164869" y="1139260"/>
            <a:ext cx="5184576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 sz="3200">
                <a:solidFill>
                  <a:schemeClr val="tx1"/>
                </a:solidFill>
                <a:latin typeface="HY얕은샘물M" panose="02030600000101010101" pitchFamily="18" charset="-127"/>
                <a:ea typeface="HY얕은샘물M" panose="02030600000101010101" pitchFamily="18" charset="-127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HY얕은샘물M" panose="02030600000101010101" pitchFamily="18" charset="-127"/>
                <a:ea typeface="HY얕은샘물M" panose="02030600000101010101" pitchFamily="18" charset="-127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HY얕은샘물M" panose="02030600000101010101" pitchFamily="18" charset="-127"/>
                <a:ea typeface="HY얕은샘물M" panose="02030600000101010101" pitchFamily="18" charset="-127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HY얕은샘물M" panose="02030600000101010101" pitchFamily="18" charset="-127"/>
                <a:ea typeface="HY얕은샘물M" panose="02030600000101010101" pitchFamily="18" charset="-127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HY얕은샘물M" panose="02030600000101010101" pitchFamily="18" charset="-127"/>
                <a:ea typeface="HY얕은샘물M" panose="02030600000101010101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HY얕은샘물M" panose="02030600000101010101" pitchFamily="18" charset="-127"/>
                <a:ea typeface="HY얕은샘물M" panose="02030600000101010101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HY얕은샘물M" panose="02030600000101010101" pitchFamily="18" charset="-127"/>
                <a:ea typeface="HY얕은샘물M" panose="02030600000101010101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HY얕은샘물M" panose="02030600000101010101" pitchFamily="18" charset="-127"/>
                <a:ea typeface="HY얕은샘물M" panose="02030600000101010101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HY얕은샘물M" panose="02030600000101010101" pitchFamily="18" charset="-127"/>
                <a:ea typeface="HY얕은샘물M" panose="02030600000101010101" pitchFamily="18" charset="-127"/>
              </a:defRPr>
            </a:lvl9pPr>
          </a:lstStyle>
          <a:p>
            <a:pPr algn="l" eaLnBrk="1" hangingPunct="1"/>
            <a:r>
              <a:rPr kumimoji="0" lang="en-US" altLang="ko-KR" sz="2400" dirty="0">
                <a:latin typeface="+mn-lt"/>
                <a:ea typeface="+mn-ea"/>
              </a:rPr>
              <a:t>-</a:t>
            </a:r>
            <a:r>
              <a:rPr kumimoji="0" lang="ko-KR" altLang="en-US" sz="2000" dirty="0">
                <a:latin typeface="+mn-lt"/>
                <a:ea typeface="+mn-ea"/>
              </a:rPr>
              <a:t>문제의 정확한 진단과 사정이 중요</a:t>
            </a:r>
            <a:endParaRPr kumimoji="0" lang="en-US" altLang="ko-KR" sz="2000" dirty="0">
              <a:latin typeface="+mn-lt"/>
              <a:ea typeface="+mn-ea"/>
            </a:endParaRPr>
          </a:p>
          <a:p>
            <a:pPr algn="l" eaLnBrk="1" hangingPunct="1"/>
            <a:r>
              <a:rPr kumimoji="0" lang="en-US" altLang="ko-KR" sz="2400" dirty="0">
                <a:latin typeface="+mn-lt"/>
                <a:ea typeface="+mn-ea"/>
              </a:rPr>
              <a:t>-</a:t>
            </a:r>
            <a:r>
              <a:rPr kumimoji="0" lang="ko-KR" altLang="en-US" sz="2400" b="1" dirty="0">
                <a:solidFill>
                  <a:srgbClr val="0079AB"/>
                </a:solidFill>
                <a:latin typeface="+mn-lt"/>
                <a:ea typeface="+mn-ea"/>
              </a:rPr>
              <a:t>사례관리자는 </a:t>
            </a:r>
            <a:endParaRPr kumimoji="0" lang="en-US" altLang="ko-KR" sz="2400" b="1" dirty="0">
              <a:solidFill>
                <a:srgbClr val="0079AB"/>
              </a:solidFill>
              <a:latin typeface="+mn-lt"/>
              <a:ea typeface="+mn-ea"/>
            </a:endParaRPr>
          </a:p>
          <a:p>
            <a:pPr algn="l" eaLnBrk="1" hangingPunct="1"/>
            <a:r>
              <a:rPr kumimoji="0" lang="en-US" altLang="ko-KR" sz="2400" b="1" dirty="0">
                <a:solidFill>
                  <a:srgbClr val="0079AB"/>
                </a:solidFill>
                <a:latin typeface="+mn-lt"/>
                <a:ea typeface="+mn-ea"/>
              </a:rPr>
              <a:t>    </a:t>
            </a:r>
            <a:r>
              <a:rPr kumimoji="0" lang="ko-KR" altLang="en-US" sz="2400" b="1" dirty="0">
                <a:solidFill>
                  <a:srgbClr val="0079AB"/>
                </a:solidFill>
                <a:latin typeface="+mn-lt"/>
                <a:ea typeface="+mn-ea"/>
              </a:rPr>
              <a:t>문제의 해결 전문가 </a:t>
            </a:r>
            <a:endParaRPr kumimoji="0" lang="en-US" altLang="ko-KR" sz="2400" b="1" dirty="0">
              <a:solidFill>
                <a:srgbClr val="0079AB"/>
              </a:solidFill>
              <a:latin typeface="+mn-lt"/>
              <a:ea typeface="+mn-ea"/>
            </a:endParaRPr>
          </a:p>
          <a:p>
            <a:pPr algn="l" eaLnBrk="1" hangingPunct="1"/>
            <a:r>
              <a:rPr kumimoji="0" lang="en-US" altLang="ko-KR" sz="2400" dirty="0">
                <a:latin typeface="+mn-lt"/>
                <a:ea typeface="+mn-ea"/>
              </a:rPr>
              <a:t>-</a:t>
            </a:r>
            <a:r>
              <a:rPr kumimoji="0" lang="ko-KR" altLang="en-US" sz="2000" dirty="0">
                <a:latin typeface="+mn-lt"/>
                <a:ea typeface="+mn-ea"/>
              </a:rPr>
              <a:t>사례관리자의 </a:t>
            </a:r>
            <a:r>
              <a:rPr kumimoji="0" lang="ko-KR" altLang="en-US" sz="2000" dirty="0" err="1">
                <a:latin typeface="+mn-lt"/>
                <a:ea typeface="+mn-ea"/>
              </a:rPr>
              <a:t>준거틀</a:t>
            </a:r>
            <a:r>
              <a:rPr kumimoji="0" lang="ko-KR" altLang="en-US" sz="2000" dirty="0">
                <a:latin typeface="+mn-lt"/>
                <a:ea typeface="+mn-ea"/>
              </a:rPr>
              <a:t> 중시 </a:t>
            </a:r>
            <a:endParaRPr kumimoji="0" lang="en-US" altLang="ko-KR" sz="2000" dirty="0">
              <a:latin typeface="+mn-lt"/>
              <a:ea typeface="+mn-ea"/>
            </a:endParaRPr>
          </a:p>
        </p:txBody>
      </p:sp>
      <p:sp>
        <p:nvSpPr>
          <p:cNvPr id="17" name="AutoShape 86"/>
          <p:cNvSpPr>
            <a:spLocks noChangeArrowheads="1"/>
          </p:cNvSpPr>
          <p:nvPr/>
        </p:nvSpPr>
        <p:spPr bwMode="auto">
          <a:xfrm>
            <a:off x="1331640" y="3219436"/>
            <a:ext cx="1582192" cy="792163"/>
          </a:xfrm>
          <a:prstGeom prst="roundRect">
            <a:avLst>
              <a:gd name="adj" fmla="val 16667"/>
            </a:avLst>
          </a:prstGeom>
          <a:solidFill>
            <a:srgbClr val="FF6600"/>
          </a:solidFill>
          <a:ln w="28575" algn="ctr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HY얕은샘물M" panose="02030600000101010101" pitchFamily="18" charset="-127"/>
                <a:ea typeface="HY얕은샘물M" panose="02030600000101010101" pitchFamily="18" charset="-127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HY얕은샘물M" panose="02030600000101010101" pitchFamily="18" charset="-127"/>
                <a:ea typeface="HY얕은샘물M" panose="02030600000101010101" pitchFamily="18" charset="-127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HY얕은샘물M" panose="02030600000101010101" pitchFamily="18" charset="-127"/>
                <a:ea typeface="HY얕은샘물M" panose="02030600000101010101" pitchFamily="18" charset="-127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HY얕은샘물M" panose="02030600000101010101" pitchFamily="18" charset="-127"/>
                <a:ea typeface="HY얕은샘물M" panose="02030600000101010101" pitchFamily="18" charset="-127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HY얕은샘물M" panose="02030600000101010101" pitchFamily="18" charset="-127"/>
                <a:ea typeface="HY얕은샘물M" panose="02030600000101010101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HY얕은샘물M" panose="02030600000101010101" pitchFamily="18" charset="-127"/>
                <a:ea typeface="HY얕은샘물M" panose="02030600000101010101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HY얕은샘물M" panose="02030600000101010101" pitchFamily="18" charset="-127"/>
                <a:ea typeface="HY얕은샘물M" panose="02030600000101010101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HY얕은샘물M" panose="02030600000101010101" pitchFamily="18" charset="-127"/>
                <a:ea typeface="HY얕은샘물M" panose="02030600000101010101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HY얕은샘물M" panose="02030600000101010101" pitchFamily="18" charset="-127"/>
                <a:ea typeface="HY얕은샘물M" panose="02030600000101010101" pitchFamily="18" charset="-127"/>
              </a:defRPr>
            </a:lvl9pPr>
          </a:lstStyle>
          <a:p>
            <a:pPr eaLnBrk="1" hangingPunct="1"/>
            <a:r>
              <a:rPr lang="ko-KR" altLang="en-US" sz="3600" b="1" dirty="0">
                <a:solidFill>
                  <a:schemeClr val="bg1"/>
                </a:solidFill>
              </a:rPr>
              <a:t>해결 중심</a:t>
            </a:r>
          </a:p>
        </p:txBody>
      </p:sp>
      <p:sp>
        <p:nvSpPr>
          <p:cNvPr id="19" name="TextBox 31"/>
          <p:cNvSpPr txBox="1">
            <a:spLocks noChangeArrowheads="1"/>
          </p:cNvSpPr>
          <p:nvPr/>
        </p:nvSpPr>
        <p:spPr bwMode="auto">
          <a:xfrm>
            <a:off x="3164869" y="2996952"/>
            <a:ext cx="4968552" cy="15081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 sz="3200">
                <a:solidFill>
                  <a:schemeClr val="tx1"/>
                </a:solidFill>
                <a:latin typeface="HY얕은샘물M" panose="02030600000101010101" pitchFamily="18" charset="-127"/>
                <a:ea typeface="HY얕은샘물M" panose="02030600000101010101" pitchFamily="18" charset="-127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HY얕은샘물M" panose="02030600000101010101" pitchFamily="18" charset="-127"/>
                <a:ea typeface="HY얕은샘물M" panose="02030600000101010101" pitchFamily="18" charset="-127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HY얕은샘물M" panose="02030600000101010101" pitchFamily="18" charset="-127"/>
                <a:ea typeface="HY얕은샘물M" panose="02030600000101010101" pitchFamily="18" charset="-127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HY얕은샘물M" panose="02030600000101010101" pitchFamily="18" charset="-127"/>
                <a:ea typeface="HY얕은샘물M" panose="02030600000101010101" pitchFamily="18" charset="-127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HY얕은샘물M" panose="02030600000101010101" pitchFamily="18" charset="-127"/>
                <a:ea typeface="HY얕은샘물M" panose="02030600000101010101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HY얕은샘물M" panose="02030600000101010101" pitchFamily="18" charset="-127"/>
                <a:ea typeface="HY얕은샘물M" panose="02030600000101010101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HY얕은샘물M" panose="02030600000101010101" pitchFamily="18" charset="-127"/>
                <a:ea typeface="HY얕은샘물M" panose="02030600000101010101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HY얕은샘물M" panose="02030600000101010101" pitchFamily="18" charset="-127"/>
                <a:ea typeface="HY얕은샘물M" panose="02030600000101010101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HY얕은샘물M" panose="02030600000101010101" pitchFamily="18" charset="-127"/>
                <a:ea typeface="HY얕은샘물M" panose="02030600000101010101" pitchFamily="18" charset="-127"/>
              </a:defRPr>
            </a:lvl9pPr>
          </a:lstStyle>
          <a:p>
            <a:pPr algn="l" eaLnBrk="1" hangingPunct="1"/>
            <a:r>
              <a:rPr kumimoji="0" lang="en-US" altLang="ko-KR" sz="2400" dirty="0">
                <a:latin typeface="+mn-lt"/>
                <a:ea typeface="+mn-ea"/>
              </a:rPr>
              <a:t>-</a:t>
            </a:r>
            <a:r>
              <a:rPr kumimoji="0" lang="ko-KR" altLang="en-US" sz="2000" dirty="0">
                <a:latin typeface="+mn-lt"/>
                <a:ea typeface="+mn-ea"/>
              </a:rPr>
              <a:t>클라이언트의 욕구의 초점</a:t>
            </a:r>
            <a:endParaRPr kumimoji="0" lang="en-US" altLang="ko-KR" sz="2000" dirty="0">
              <a:latin typeface="+mn-lt"/>
              <a:ea typeface="+mn-ea"/>
            </a:endParaRPr>
          </a:p>
          <a:p>
            <a:pPr algn="l" eaLnBrk="1" hangingPunct="1"/>
            <a:r>
              <a:rPr kumimoji="0" lang="en-US" altLang="ko-KR" sz="2000" dirty="0">
                <a:latin typeface="+mn-lt"/>
                <a:ea typeface="+mn-ea"/>
              </a:rPr>
              <a:t>-</a:t>
            </a:r>
            <a:r>
              <a:rPr kumimoji="0" lang="ko-KR" altLang="en-US" sz="2000" dirty="0">
                <a:latin typeface="+mn-lt"/>
                <a:ea typeface="+mn-ea"/>
              </a:rPr>
              <a:t>강점</a:t>
            </a:r>
            <a:r>
              <a:rPr kumimoji="0" lang="en-US" altLang="ko-KR" sz="2000" dirty="0">
                <a:latin typeface="+mn-lt"/>
                <a:ea typeface="+mn-ea"/>
              </a:rPr>
              <a:t>,</a:t>
            </a:r>
            <a:r>
              <a:rPr kumimoji="0" lang="ko-KR" altLang="en-US" sz="2000" dirty="0" err="1">
                <a:latin typeface="+mn-lt"/>
                <a:ea typeface="+mn-ea"/>
              </a:rPr>
              <a:t>예외상황</a:t>
            </a:r>
            <a:r>
              <a:rPr kumimoji="0" lang="en-US" altLang="ko-KR" sz="2000" dirty="0">
                <a:latin typeface="+mn-lt"/>
                <a:ea typeface="+mn-ea"/>
              </a:rPr>
              <a:t>(</a:t>
            </a:r>
            <a:r>
              <a:rPr kumimoji="0" lang="ko-KR" altLang="en-US" sz="2000" dirty="0">
                <a:latin typeface="+mn-lt"/>
                <a:ea typeface="+mn-ea"/>
              </a:rPr>
              <a:t>해결능력</a:t>
            </a:r>
            <a:r>
              <a:rPr kumimoji="0" lang="en-US" altLang="ko-KR" sz="2000" dirty="0">
                <a:latin typeface="+mn-lt"/>
                <a:ea typeface="+mn-ea"/>
              </a:rPr>
              <a:t>)</a:t>
            </a:r>
          </a:p>
          <a:p>
            <a:pPr algn="l" eaLnBrk="1" hangingPunct="1"/>
            <a:r>
              <a:rPr kumimoji="0" lang="en-US" altLang="ko-KR" sz="2400" dirty="0">
                <a:latin typeface="+mn-lt"/>
                <a:ea typeface="+mn-ea"/>
              </a:rPr>
              <a:t>-</a:t>
            </a:r>
            <a:r>
              <a:rPr kumimoji="0" lang="ko-KR" altLang="en-US" sz="2400" b="1" dirty="0">
                <a:solidFill>
                  <a:srgbClr val="0079AB"/>
                </a:solidFill>
                <a:latin typeface="+mn-lt"/>
                <a:ea typeface="+mn-ea"/>
              </a:rPr>
              <a:t>클라이언트가 </a:t>
            </a:r>
            <a:endParaRPr kumimoji="0" lang="en-US" altLang="ko-KR" sz="2400" b="1" dirty="0">
              <a:solidFill>
                <a:srgbClr val="0079AB"/>
              </a:solidFill>
              <a:latin typeface="+mn-lt"/>
              <a:ea typeface="+mn-ea"/>
            </a:endParaRPr>
          </a:p>
          <a:p>
            <a:pPr algn="l" eaLnBrk="1" hangingPunct="1"/>
            <a:r>
              <a:rPr kumimoji="0" lang="en-US" altLang="ko-KR" sz="2400" b="1" dirty="0">
                <a:solidFill>
                  <a:srgbClr val="0079AB"/>
                </a:solidFill>
                <a:latin typeface="+mn-lt"/>
                <a:ea typeface="+mn-ea"/>
              </a:rPr>
              <a:t>   </a:t>
            </a:r>
            <a:r>
              <a:rPr kumimoji="0" lang="ko-KR" altLang="en-US" sz="2400" b="1" dirty="0">
                <a:solidFill>
                  <a:srgbClr val="FFC000"/>
                </a:solidFill>
                <a:latin typeface="+mn-lt"/>
                <a:ea typeface="+mn-ea"/>
              </a:rPr>
              <a:t>자신의 문제에 관한 전문가</a:t>
            </a:r>
            <a:r>
              <a:rPr kumimoji="0" lang="ko-KR" altLang="en-US" sz="2400" dirty="0">
                <a:solidFill>
                  <a:srgbClr val="FFC000"/>
                </a:solidFill>
                <a:latin typeface="+mn-lt"/>
                <a:ea typeface="+mn-ea"/>
              </a:rPr>
              <a:t> </a:t>
            </a:r>
            <a:endParaRPr kumimoji="0" lang="en-US" altLang="ko-KR" sz="2400" dirty="0">
              <a:solidFill>
                <a:srgbClr val="FFC000"/>
              </a:solidFill>
              <a:latin typeface="+mn-lt"/>
              <a:ea typeface="+mn-ea"/>
            </a:endParaRPr>
          </a:p>
        </p:txBody>
      </p:sp>
      <p:sp>
        <p:nvSpPr>
          <p:cNvPr id="2" name="직사각형 1"/>
          <p:cNvSpPr/>
          <p:nvPr/>
        </p:nvSpPr>
        <p:spPr>
          <a:xfrm>
            <a:off x="971600" y="4581128"/>
            <a:ext cx="7161821" cy="16927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lnSpc>
                <a:spcPct val="130000"/>
              </a:lnSpc>
            </a:pPr>
            <a:r>
              <a:rPr lang="ko-KR" altLang="en-US" sz="1600" dirty="0"/>
              <a:t>해결중심 모델은 문제를 해결하는 것 뿐 아니라</a:t>
            </a:r>
            <a:r>
              <a:rPr lang="en-US" altLang="ko-KR" sz="1600" dirty="0"/>
              <a:t>, (</a:t>
            </a:r>
            <a:r>
              <a:rPr lang="ko-KR" altLang="en-US" sz="1600" dirty="0"/>
              <a:t>클라이언트</a:t>
            </a:r>
            <a:r>
              <a:rPr lang="en-US" altLang="ko-KR" sz="1600" dirty="0"/>
              <a:t>)</a:t>
            </a:r>
            <a:r>
              <a:rPr lang="ko-KR" altLang="en-US" sz="1600" dirty="0"/>
              <a:t>의 자원과 잠재력을 활용하여 문제를 극복하고</a:t>
            </a:r>
            <a:r>
              <a:rPr lang="en-US" altLang="ko-KR" sz="1600" dirty="0"/>
              <a:t>, </a:t>
            </a:r>
            <a:r>
              <a:rPr lang="ko-KR" altLang="en-US" sz="1600" dirty="0"/>
              <a:t>성장과 발전을 촉진하는 것을 목표로 합니다</a:t>
            </a:r>
            <a:r>
              <a:rPr lang="en-US" altLang="ko-KR" sz="1600" dirty="0"/>
              <a:t>. </a:t>
            </a:r>
            <a:r>
              <a:rPr lang="ko-KR" altLang="en-US" sz="1600" dirty="0"/>
              <a:t>이 모델에서는 클라이언트가 가진 강점과 자원을 파악하고</a:t>
            </a:r>
            <a:r>
              <a:rPr lang="en-US" altLang="ko-KR" sz="1600" dirty="0"/>
              <a:t>, </a:t>
            </a:r>
            <a:r>
              <a:rPr lang="ko-KR" altLang="en-US" sz="1600" dirty="0"/>
              <a:t>이를 활용하여 문제 해결을 위한 계획을 수립합니다</a:t>
            </a:r>
            <a:r>
              <a:rPr lang="en-US" altLang="ko-KR" sz="1600" dirty="0"/>
              <a:t>. </a:t>
            </a:r>
            <a:r>
              <a:rPr lang="ko-KR" altLang="en-US" sz="1600" dirty="0"/>
              <a:t>이를 통해 </a:t>
            </a:r>
            <a:r>
              <a:rPr lang="ko-KR" altLang="en-US" sz="1600" b="1" dirty="0">
                <a:solidFill>
                  <a:schemeClr val="accent2"/>
                </a:solidFill>
              </a:rPr>
              <a:t>클라이언트는 문제를 극복하면서 동시에 자신의 성장과 발전을 경험할 수 있습니다</a:t>
            </a:r>
            <a:r>
              <a:rPr lang="en-US" altLang="ko-KR" sz="1600" b="1" dirty="0">
                <a:solidFill>
                  <a:schemeClr val="accent2"/>
                </a:solidFill>
              </a:rPr>
              <a:t>.</a:t>
            </a:r>
            <a:endParaRPr lang="ko-KR" altLang="en-US" sz="1600" b="1" kern="0" spc="0" dirty="0">
              <a:solidFill>
                <a:schemeClr val="accent2"/>
              </a:solidFill>
              <a:effectLst/>
            </a:endParaRPr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패러다임의 전환</a:t>
            </a:r>
          </a:p>
        </p:txBody>
      </p:sp>
    </p:spTree>
    <p:extLst>
      <p:ext uri="{BB962C8B-B14F-4D97-AF65-F5344CB8AC3E}">
        <p14:creationId xmlns:p14="http://schemas.microsoft.com/office/powerpoint/2010/main" val="247215084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사례관리 </a:t>
            </a:r>
            <a:r>
              <a:rPr lang="ko-KR" altLang="en-US" dirty="0" err="1"/>
              <a:t>실천과정</a:t>
            </a:r>
            <a:endParaRPr lang="ko-KR" altLang="en-US" dirty="0"/>
          </a:p>
        </p:txBody>
      </p:sp>
      <p:sp>
        <p:nvSpPr>
          <p:cNvPr id="4" name="직사각형 3"/>
          <p:cNvSpPr/>
          <p:nvPr/>
        </p:nvSpPr>
        <p:spPr>
          <a:xfrm>
            <a:off x="1763688" y="2204864"/>
            <a:ext cx="574238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ko-KR" altLang="en-US" sz="32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대상자</a:t>
            </a:r>
            <a:r>
              <a:rPr lang="ko-KR" altLang="en-US" sz="2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가 복지자원으로</a:t>
            </a:r>
            <a:endParaRPr lang="en-US" altLang="ko-KR" sz="20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lvl="0"/>
            <a:r>
              <a:rPr lang="en-US" altLang="ko-KR" sz="2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	</a:t>
            </a:r>
            <a:r>
              <a:rPr lang="ko-KR" altLang="en-US" sz="32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욕구</a:t>
            </a:r>
            <a:r>
              <a:rPr lang="ko-KR" altLang="en-US" sz="2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를 해결하도록 </a:t>
            </a:r>
            <a:r>
              <a:rPr lang="ko-KR" altLang="en-US" sz="2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돕는다</a:t>
            </a:r>
            <a:r>
              <a:rPr lang="en-US" altLang="ko-KR" sz="2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.</a:t>
            </a:r>
          </a:p>
          <a:p>
            <a:pPr lvl="0"/>
            <a:endParaRPr lang="en-US" altLang="ko-KR" sz="20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187624" y="4182472"/>
            <a:ext cx="708078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ko-KR" altLang="en-US" sz="2400" dirty="0"/>
              <a:t>욕구를 해결해주는 일이 아니다</a:t>
            </a:r>
            <a:r>
              <a:rPr lang="en-US" altLang="ko-KR" sz="2400" dirty="0"/>
              <a:t>.</a:t>
            </a:r>
          </a:p>
          <a:p>
            <a:pPr lvl="0"/>
            <a:r>
              <a:rPr lang="ko-KR" altLang="en-US" sz="2400" dirty="0"/>
              <a:t>    자기 삶을 선택하고 통제하도록 돕는 실천이다</a:t>
            </a:r>
            <a:r>
              <a:rPr lang="en-US" altLang="ko-KR" sz="24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55686658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직사각형 10"/>
          <p:cNvSpPr/>
          <p:nvPr/>
        </p:nvSpPr>
        <p:spPr>
          <a:xfrm>
            <a:off x="6160381" y="1654912"/>
            <a:ext cx="2190913" cy="288633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400" b="1" dirty="0">
                <a:solidFill>
                  <a:sysClr val="windowText" lastClr="000000"/>
                </a:solidFill>
                <a:latin typeface="+mn-ea"/>
              </a:rPr>
              <a:t>모든 아동에게 존엄성과 정의</a:t>
            </a:r>
            <a:r>
              <a:rPr lang="en-US" altLang="ko-KR" sz="1400" b="1" dirty="0">
                <a:solidFill>
                  <a:sysClr val="windowText" lastClr="000000"/>
                </a:solidFill>
                <a:latin typeface="+mn-ea"/>
              </a:rPr>
              <a:t>, </a:t>
            </a:r>
            <a:r>
              <a:rPr lang="ko-KR" altLang="en-US" sz="1400" b="1" dirty="0">
                <a:solidFill>
                  <a:sysClr val="windowText" lastClr="000000"/>
                </a:solidFill>
                <a:latin typeface="+mn-ea"/>
              </a:rPr>
              <a:t>평화와 희망으로 가득 찬 풍성한 삶을 누리게 하기 위해</a:t>
            </a:r>
            <a:endParaRPr lang="en-US" altLang="ko-KR" sz="1400" b="1" dirty="0">
              <a:solidFill>
                <a:sysClr val="windowText" lastClr="000000"/>
              </a:solidFill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ko-KR" altLang="en-US" sz="1400" b="1" dirty="0">
                <a:solidFill>
                  <a:sysClr val="windowText" lastClr="000000"/>
                </a:solidFill>
                <a:latin typeface="+mn-ea"/>
              </a:rPr>
              <a:t>월드비전이 사업을 실시하는 지역에서 가정과 지역사회와 협력하여</a:t>
            </a:r>
            <a:endParaRPr lang="en-US" altLang="ko-KR" sz="1400" b="1" dirty="0">
              <a:solidFill>
                <a:sysClr val="windowText" lastClr="000000"/>
              </a:solidFill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ko-KR" altLang="en-US" sz="1400" b="1" dirty="0">
                <a:solidFill>
                  <a:sysClr val="windowText" lastClr="000000"/>
                </a:solidFill>
                <a:latin typeface="+mn-ea"/>
              </a:rPr>
              <a:t>아동의 삶의 질 향상에 기여한다</a:t>
            </a:r>
            <a:r>
              <a:rPr lang="en-US" altLang="ko-KR" sz="1400" b="1" dirty="0">
                <a:solidFill>
                  <a:sysClr val="windowText" lastClr="000000"/>
                </a:solidFill>
                <a:latin typeface="+mn-ea"/>
              </a:rPr>
              <a:t>.</a:t>
            </a:r>
            <a:endParaRPr lang="ko-KR" altLang="en-US" sz="1400" b="1" dirty="0">
              <a:solidFill>
                <a:sysClr val="windowText" lastClr="000000"/>
              </a:solidFill>
              <a:latin typeface="+mn-ea"/>
            </a:endParaRPr>
          </a:p>
        </p:txBody>
      </p:sp>
      <p:grpSp>
        <p:nvGrpSpPr>
          <p:cNvPr id="15" name="그룹 14"/>
          <p:cNvGrpSpPr/>
          <p:nvPr/>
        </p:nvGrpSpPr>
        <p:grpSpPr>
          <a:xfrm>
            <a:off x="2771800" y="1335727"/>
            <a:ext cx="2736024" cy="3204216"/>
            <a:chOff x="3114052" y="1628800"/>
            <a:chExt cx="2736024" cy="3204216"/>
          </a:xfrm>
        </p:grpSpPr>
        <p:sp>
          <p:nvSpPr>
            <p:cNvPr id="17" name="타원 16"/>
            <p:cNvSpPr/>
            <p:nvPr/>
          </p:nvSpPr>
          <p:spPr>
            <a:xfrm>
              <a:off x="4590076" y="2457032"/>
              <a:ext cx="1260000" cy="1260000"/>
            </a:xfrm>
            <a:prstGeom prst="ellipse">
              <a:avLst/>
            </a:prstGeom>
            <a:noFill/>
            <a:ln>
              <a:solidFill>
                <a:srgbClr val="8A7C7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ko-KR" altLang="en-US" sz="1400" b="1" dirty="0">
                  <a:solidFill>
                    <a:sysClr val="windowText" lastClr="000000"/>
                  </a:solidFill>
                </a:rPr>
                <a:t>관계성의</a:t>
              </a:r>
              <a:endParaRPr lang="en-US" altLang="ko-KR" sz="1400" b="1" dirty="0">
                <a:solidFill>
                  <a:sysClr val="windowText" lastClr="000000"/>
                </a:solidFill>
              </a:endParaRPr>
            </a:p>
            <a:p>
              <a:pPr algn="ctr"/>
              <a:r>
                <a:rPr lang="ko-KR" altLang="en-US" sz="1400" b="1" dirty="0">
                  <a:solidFill>
                    <a:sysClr val="windowText" lastClr="000000"/>
                  </a:solidFill>
                </a:rPr>
                <a:t>회복</a:t>
              </a:r>
            </a:p>
          </p:txBody>
        </p:sp>
        <p:sp>
          <p:nvSpPr>
            <p:cNvPr id="18" name="타원 17"/>
            <p:cNvSpPr/>
            <p:nvPr/>
          </p:nvSpPr>
          <p:spPr>
            <a:xfrm>
              <a:off x="3114052" y="2457032"/>
              <a:ext cx="1260000" cy="1260000"/>
            </a:xfrm>
            <a:prstGeom prst="ellipse">
              <a:avLst/>
            </a:prstGeom>
            <a:noFill/>
            <a:ln>
              <a:solidFill>
                <a:srgbClr val="8A7C7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ko-KR" altLang="en-US" sz="1400" b="1" dirty="0">
                  <a:solidFill>
                    <a:sysClr val="windowText" lastClr="000000"/>
                  </a:solidFill>
                </a:rPr>
                <a:t>아동과</a:t>
              </a:r>
              <a:endParaRPr lang="en-US" altLang="ko-KR" sz="1400" b="1" dirty="0">
                <a:solidFill>
                  <a:sysClr val="windowText" lastClr="000000"/>
                </a:solidFill>
              </a:endParaRPr>
            </a:p>
            <a:p>
              <a:pPr algn="ctr"/>
              <a:r>
                <a:rPr lang="ko-KR" altLang="en-US" sz="1400" b="1" dirty="0">
                  <a:solidFill>
                    <a:sysClr val="windowText" lastClr="000000"/>
                  </a:solidFill>
                </a:rPr>
                <a:t>가족의</a:t>
              </a:r>
              <a:endParaRPr lang="en-US" altLang="ko-KR" sz="1400" b="1" dirty="0">
                <a:solidFill>
                  <a:sysClr val="windowText" lastClr="000000"/>
                </a:solidFill>
              </a:endParaRPr>
            </a:p>
            <a:p>
              <a:pPr algn="ctr"/>
              <a:r>
                <a:rPr lang="ko-KR" altLang="en-US" sz="1400" b="1" dirty="0">
                  <a:solidFill>
                    <a:sysClr val="windowText" lastClr="000000"/>
                  </a:solidFill>
                </a:rPr>
                <a:t>복지향상</a:t>
              </a:r>
            </a:p>
          </p:txBody>
        </p:sp>
        <p:sp>
          <p:nvSpPr>
            <p:cNvPr id="19" name="타원 18"/>
            <p:cNvSpPr/>
            <p:nvPr/>
          </p:nvSpPr>
          <p:spPr>
            <a:xfrm>
              <a:off x="3852000" y="1628800"/>
              <a:ext cx="1260000" cy="1260000"/>
            </a:xfrm>
            <a:prstGeom prst="ellipse">
              <a:avLst/>
            </a:prstGeom>
            <a:noFill/>
            <a:ln>
              <a:solidFill>
                <a:srgbClr val="8A7C7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ko-KR" altLang="en-US" sz="1400" b="1" dirty="0">
                  <a:solidFill>
                    <a:sysClr val="windowText" lastClr="000000"/>
                  </a:solidFill>
                </a:rPr>
                <a:t>아동의</a:t>
              </a:r>
              <a:endParaRPr lang="en-US" altLang="ko-KR" sz="1400" b="1" dirty="0">
                <a:solidFill>
                  <a:sysClr val="windowText" lastClr="000000"/>
                </a:solidFill>
              </a:endParaRPr>
            </a:p>
            <a:p>
              <a:pPr algn="ctr"/>
              <a:r>
                <a:rPr lang="ko-KR" altLang="en-US" sz="1400" b="1" dirty="0">
                  <a:solidFill>
                    <a:sysClr val="windowText" lastClr="000000"/>
                  </a:solidFill>
                </a:rPr>
                <a:t>능력강화</a:t>
              </a:r>
            </a:p>
          </p:txBody>
        </p:sp>
        <p:grpSp>
          <p:nvGrpSpPr>
            <p:cNvPr id="20" name="그룹 19"/>
            <p:cNvGrpSpPr/>
            <p:nvPr/>
          </p:nvGrpSpPr>
          <p:grpSpPr>
            <a:xfrm>
              <a:off x="3365940" y="3573016"/>
              <a:ext cx="2375984" cy="1260000"/>
              <a:chOff x="3077908" y="3717032"/>
              <a:chExt cx="2375984" cy="1260000"/>
            </a:xfrm>
          </p:grpSpPr>
          <p:sp>
            <p:nvSpPr>
              <p:cNvPr id="23" name="타원 22"/>
              <p:cNvSpPr/>
              <p:nvPr/>
            </p:nvSpPr>
            <p:spPr>
              <a:xfrm>
                <a:off x="3077908" y="3717032"/>
                <a:ext cx="1260000" cy="1260000"/>
              </a:xfrm>
              <a:prstGeom prst="ellipse">
                <a:avLst/>
              </a:prstGeom>
              <a:noFill/>
              <a:ln>
                <a:solidFill>
                  <a:srgbClr val="8A7C7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/>
                <a:r>
                  <a:rPr lang="ko-KR" altLang="en-US" sz="1400" b="1" dirty="0">
                    <a:solidFill>
                      <a:sysClr val="windowText" lastClr="000000"/>
                    </a:solidFill>
                  </a:rPr>
                  <a:t>사회제도와</a:t>
                </a:r>
                <a:endParaRPr lang="en-US" altLang="ko-KR" sz="1400" b="1" dirty="0">
                  <a:solidFill>
                    <a:sysClr val="windowText" lastClr="000000"/>
                  </a:solidFill>
                </a:endParaRPr>
              </a:p>
              <a:p>
                <a:pPr algn="ctr"/>
                <a:r>
                  <a:rPr lang="ko-KR" altLang="en-US" sz="1400" b="1" dirty="0">
                    <a:solidFill>
                      <a:sysClr val="windowText" lastClr="000000"/>
                    </a:solidFill>
                  </a:rPr>
                  <a:t>구조의</a:t>
                </a:r>
                <a:endParaRPr lang="en-US" altLang="ko-KR" sz="1400" b="1" dirty="0">
                  <a:solidFill>
                    <a:sysClr val="windowText" lastClr="000000"/>
                  </a:solidFill>
                </a:endParaRPr>
              </a:p>
              <a:p>
                <a:pPr algn="ctr"/>
                <a:r>
                  <a:rPr lang="ko-KR" altLang="en-US" sz="1400" b="1" dirty="0">
                    <a:solidFill>
                      <a:sysClr val="windowText" lastClr="000000"/>
                    </a:solidFill>
                  </a:rPr>
                  <a:t>변화</a:t>
                </a:r>
              </a:p>
            </p:txBody>
          </p:sp>
          <p:sp>
            <p:nvSpPr>
              <p:cNvPr id="24" name="타원 23"/>
              <p:cNvSpPr/>
              <p:nvPr/>
            </p:nvSpPr>
            <p:spPr>
              <a:xfrm>
                <a:off x="4193892" y="3717032"/>
                <a:ext cx="1260000" cy="1260000"/>
              </a:xfrm>
              <a:prstGeom prst="ellipse">
                <a:avLst/>
              </a:prstGeom>
              <a:noFill/>
              <a:ln>
                <a:solidFill>
                  <a:srgbClr val="8A7C7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/>
                <a:r>
                  <a:rPr lang="ko-KR" altLang="en-US" sz="1400" b="1" dirty="0">
                    <a:solidFill>
                      <a:sysClr val="windowText" lastClr="000000"/>
                    </a:solidFill>
                  </a:rPr>
                  <a:t>상호의존적</a:t>
                </a:r>
                <a:endParaRPr lang="en-US" altLang="ko-KR" sz="1400" b="1" dirty="0">
                  <a:solidFill>
                    <a:sysClr val="windowText" lastClr="000000"/>
                  </a:solidFill>
                </a:endParaRPr>
              </a:p>
              <a:p>
                <a:pPr algn="ctr"/>
                <a:r>
                  <a:rPr lang="ko-KR" altLang="en-US" sz="1400" b="1" dirty="0">
                    <a:solidFill>
                      <a:sysClr val="windowText" lastClr="000000"/>
                    </a:solidFill>
                  </a:rPr>
                  <a:t>지역사회의</a:t>
                </a:r>
                <a:endParaRPr lang="en-US" altLang="ko-KR" sz="1400" b="1" dirty="0">
                  <a:solidFill>
                    <a:sysClr val="windowText" lastClr="000000"/>
                  </a:solidFill>
                </a:endParaRPr>
              </a:p>
              <a:p>
                <a:pPr algn="ctr"/>
                <a:r>
                  <a:rPr lang="ko-KR" altLang="en-US" sz="1400" b="1" dirty="0">
                    <a:solidFill>
                      <a:sysClr val="windowText" lastClr="000000"/>
                    </a:solidFill>
                  </a:rPr>
                  <a:t>역량강화</a:t>
                </a:r>
              </a:p>
            </p:txBody>
          </p:sp>
        </p:grpSp>
        <p:sp>
          <p:nvSpPr>
            <p:cNvPr id="21" name="직사각형 20"/>
            <p:cNvSpPr/>
            <p:nvPr/>
          </p:nvSpPr>
          <p:spPr>
            <a:xfrm>
              <a:off x="4122128" y="3068960"/>
              <a:ext cx="759229" cy="566046"/>
            </a:xfrm>
            <a:prstGeom prst="rect">
              <a:avLst/>
            </a:prstGeom>
            <a:solidFill>
              <a:srgbClr val="FF66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600" b="1" dirty="0"/>
                <a:t>사업</a:t>
              </a:r>
              <a:endParaRPr lang="en-US" altLang="ko-KR" sz="1600" b="1" dirty="0"/>
            </a:p>
            <a:p>
              <a:pPr algn="ctr"/>
              <a:r>
                <a:rPr lang="ko-KR" altLang="en-US" sz="1600" b="1" dirty="0"/>
                <a:t>목표</a:t>
              </a:r>
            </a:p>
          </p:txBody>
        </p:sp>
      </p:grpSp>
      <p:grpSp>
        <p:nvGrpSpPr>
          <p:cNvPr id="25" name="그룹 24"/>
          <p:cNvGrpSpPr/>
          <p:nvPr/>
        </p:nvGrpSpPr>
        <p:grpSpPr>
          <a:xfrm>
            <a:off x="910397" y="5565675"/>
            <a:ext cx="7560841" cy="671637"/>
            <a:chOff x="395536" y="5500512"/>
            <a:chExt cx="7477674" cy="671637"/>
          </a:xfrm>
          <a:solidFill>
            <a:srgbClr val="0079AB"/>
          </a:solidFill>
        </p:grpSpPr>
        <p:sp>
          <p:nvSpPr>
            <p:cNvPr id="26" name="모서리가 둥근 직사각형 25"/>
            <p:cNvSpPr/>
            <p:nvPr/>
          </p:nvSpPr>
          <p:spPr>
            <a:xfrm>
              <a:off x="395536" y="5517232"/>
              <a:ext cx="1152128" cy="654917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ko-KR" altLang="en-US" sz="1400" b="1" dirty="0"/>
                <a:t>아동중심의</a:t>
              </a:r>
              <a:endParaRPr lang="en-US" altLang="ko-KR" sz="1400" b="1" dirty="0"/>
            </a:p>
            <a:p>
              <a:pPr algn="ctr"/>
              <a:r>
                <a:rPr lang="ko-KR" altLang="en-US" sz="1400" b="1" dirty="0"/>
                <a:t>실천</a:t>
              </a:r>
            </a:p>
          </p:txBody>
        </p:sp>
        <p:sp>
          <p:nvSpPr>
            <p:cNvPr id="27" name="모서리가 둥근 직사각형 26"/>
            <p:cNvSpPr/>
            <p:nvPr/>
          </p:nvSpPr>
          <p:spPr>
            <a:xfrm>
              <a:off x="1660780" y="5507242"/>
              <a:ext cx="1152128" cy="65491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ko-KR" altLang="en-US" sz="1400" b="1" dirty="0"/>
                <a:t>통전적</a:t>
              </a:r>
              <a:endParaRPr lang="en-US" altLang="ko-KR" sz="1400" b="1" dirty="0"/>
            </a:p>
            <a:p>
              <a:pPr algn="ctr"/>
              <a:r>
                <a:rPr lang="ko-KR" altLang="en-US" sz="1400" b="1" dirty="0"/>
                <a:t>실천</a:t>
              </a:r>
            </a:p>
          </p:txBody>
        </p:sp>
        <p:sp>
          <p:nvSpPr>
            <p:cNvPr id="28" name="모서리가 둥근 직사각형 27"/>
            <p:cNvSpPr/>
            <p:nvPr/>
          </p:nvSpPr>
          <p:spPr>
            <a:xfrm>
              <a:off x="2929116" y="5507241"/>
              <a:ext cx="1152128" cy="654917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ko-KR" altLang="en-US" sz="1400" b="1" dirty="0"/>
                <a:t>지역사회</a:t>
              </a:r>
              <a:endParaRPr lang="en-US" altLang="ko-KR" sz="1400" b="1" dirty="0"/>
            </a:p>
            <a:p>
              <a:pPr algn="ctr"/>
              <a:r>
                <a:rPr lang="ko-KR" altLang="en-US" sz="1400" b="1" dirty="0"/>
                <a:t>중심의</a:t>
              </a:r>
              <a:endParaRPr lang="en-US" altLang="ko-KR" sz="1400" b="1" dirty="0"/>
            </a:p>
            <a:p>
              <a:pPr algn="ctr"/>
              <a:r>
                <a:rPr lang="ko-KR" altLang="en-US" sz="1400" b="1" dirty="0"/>
                <a:t>실천</a:t>
              </a:r>
            </a:p>
          </p:txBody>
        </p:sp>
        <p:sp>
          <p:nvSpPr>
            <p:cNvPr id="29" name="모서리가 둥근 직사각형 28"/>
            <p:cNvSpPr/>
            <p:nvPr/>
          </p:nvSpPr>
          <p:spPr>
            <a:xfrm>
              <a:off x="4187502" y="5510503"/>
              <a:ext cx="1152128" cy="654917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ko-KR" altLang="en-US" sz="1400" b="1" dirty="0"/>
                <a:t>강점관점의</a:t>
              </a:r>
              <a:endParaRPr lang="en-US" altLang="ko-KR" sz="1400" b="1" dirty="0"/>
            </a:p>
            <a:p>
              <a:pPr algn="ctr"/>
              <a:r>
                <a:rPr lang="ko-KR" altLang="en-US" sz="1400" b="1" dirty="0"/>
                <a:t>실천</a:t>
              </a:r>
            </a:p>
          </p:txBody>
        </p:sp>
        <p:sp>
          <p:nvSpPr>
            <p:cNvPr id="30" name="모서리가 둥근 직사각형 29"/>
            <p:cNvSpPr/>
            <p:nvPr/>
          </p:nvSpPr>
          <p:spPr>
            <a:xfrm>
              <a:off x="5452746" y="5500513"/>
              <a:ext cx="1152128" cy="65491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ko-KR" altLang="en-US" sz="1400" b="1" dirty="0"/>
                <a:t>옹호적</a:t>
              </a:r>
              <a:endParaRPr lang="en-US" altLang="ko-KR" sz="1400" b="1" dirty="0"/>
            </a:p>
            <a:p>
              <a:pPr algn="ctr"/>
              <a:r>
                <a:rPr lang="ko-KR" altLang="en-US" sz="1400" b="1" dirty="0"/>
                <a:t>실천</a:t>
              </a:r>
            </a:p>
          </p:txBody>
        </p:sp>
        <p:sp>
          <p:nvSpPr>
            <p:cNvPr id="31" name="모서리가 둥근 직사각형 30"/>
            <p:cNvSpPr/>
            <p:nvPr/>
          </p:nvSpPr>
          <p:spPr>
            <a:xfrm>
              <a:off x="6721082" y="5500512"/>
              <a:ext cx="1152128" cy="65491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ko-KR" altLang="en-US" sz="1400" b="1" dirty="0"/>
                <a:t>반영적</a:t>
              </a:r>
              <a:endParaRPr lang="en-US" altLang="ko-KR" sz="1400" b="1" dirty="0"/>
            </a:p>
            <a:p>
              <a:pPr algn="ctr"/>
              <a:r>
                <a:rPr lang="ko-KR" altLang="en-US" sz="1400" b="1" dirty="0"/>
                <a:t>실천</a:t>
              </a:r>
            </a:p>
          </p:txBody>
        </p:sp>
      </p:grpSp>
      <p:sp>
        <p:nvSpPr>
          <p:cNvPr id="32" name="위쪽 화살표 31"/>
          <p:cNvSpPr/>
          <p:nvPr/>
        </p:nvSpPr>
        <p:spPr>
          <a:xfrm>
            <a:off x="3686210" y="4628849"/>
            <a:ext cx="1079070" cy="744367"/>
          </a:xfrm>
          <a:prstGeom prst="upArrow">
            <a:avLst/>
          </a:prstGeom>
          <a:solidFill>
            <a:srgbClr val="66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/>
              <a:t>실천원칙</a:t>
            </a:r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dirty="0"/>
              <a:t>월드비전 사례관리의 기본방향</a:t>
            </a:r>
          </a:p>
        </p:txBody>
      </p:sp>
    </p:spTree>
    <p:extLst>
      <p:ext uri="{BB962C8B-B14F-4D97-AF65-F5344CB8AC3E}">
        <p14:creationId xmlns:p14="http://schemas.microsoft.com/office/powerpoint/2010/main" val="118581954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모서리가 둥근 직사각형 28"/>
          <p:cNvSpPr/>
          <p:nvPr/>
        </p:nvSpPr>
        <p:spPr>
          <a:xfrm>
            <a:off x="2483768" y="44624"/>
            <a:ext cx="4248472" cy="63604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88900" algn="ctr"/>
            <a:r>
              <a:rPr lang="ko-KR" altLang="en-US" sz="2400" b="1" dirty="0">
                <a:solidFill>
                  <a:schemeClr val="tx1"/>
                </a:solidFill>
                <a:latin typeface="+mn-ea"/>
              </a:rPr>
              <a:t>내부 </a:t>
            </a:r>
            <a:r>
              <a:rPr lang="ko-KR" altLang="en-US" sz="2400" b="1" dirty="0" err="1">
                <a:solidFill>
                  <a:schemeClr val="tx1"/>
                </a:solidFill>
                <a:latin typeface="+mn-ea"/>
              </a:rPr>
              <a:t>사례회의</a:t>
            </a:r>
            <a:r>
              <a:rPr lang="ko-KR" altLang="en-US" sz="2400" b="1" dirty="0">
                <a:solidFill>
                  <a:schemeClr val="tx1"/>
                </a:solidFill>
                <a:latin typeface="+mn-ea"/>
              </a:rPr>
              <a:t> 유형</a:t>
            </a:r>
            <a:endParaRPr lang="ko-KR" altLang="ko-KR" sz="2400" b="1" dirty="0">
              <a:solidFill>
                <a:schemeClr val="tx1"/>
              </a:solidFill>
              <a:latin typeface="+mn-ea"/>
            </a:endParaRPr>
          </a:p>
        </p:txBody>
      </p:sp>
      <p:graphicFrame>
        <p:nvGraphicFramePr>
          <p:cNvPr id="10" name="표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07779685"/>
              </p:ext>
            </p:extLst>
          </p:nvPr>
        </p:nvGraphicFramePr>
        <p:xfrm>
          <a:off x="827584" y="794447"/>
          <a:ext cx="7488833" cy="5454775"/>
        </p:xfrm>
        <a:graphic>
          <a:graphicData uri="http://schemas.openxmlformats.org/drawingml/2006/table">
            <a:tbl>
              <a:tblPr>
                <a:tableStyleId>{16D9F66E-5EB9-4882-86FB-DCBF35E3C3E4}</a:tableStyleId>
              </a:tblPr>
              <a:tblGrid>
                <a:gridCol w="64007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4024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8248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2260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69385">
                <a:tc rowSpan="2">
                  <a:txBody>
                    <a:bodyPr/>
                    <a:lstStyle/>
                    <a:p>
                      <a:pPr marL="0" marR="0" indent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spc="0" dirty="0">
                          <a:solidFill>
                            <a:schemeClr val="bg1"/>
                          </a:solidFill>
                        </a:rPr>
                        <a:t>구분</a:t>
                      </a:r>
                      <a:endParaRPr lang="ko-KR" altLang="en-US" sz="1600" b="1" i="0" spc="0" dirty="0">
                        <a:solidFill>
                          <a:schemeClr val="bg1"/>
                        </a:solidFill>
                        <a:latin typeface="굴림"/>
                      </a:endParaRPr>
                    </a:p>
                  </a:txBody>
                  <a:tcPr marL="24596" marR="24596" marT="6752" marB="6752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A7C75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indent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spc="0" dirty="0">
                          <a:solidFill>
                            <a:schemeClr val="bg1"/>
                          </a:solidFill>
                        </a:rPr>
                        <a:t>내부 </a:t>
                      </a:r>
                      <a:r>
                        <a:rPr lang="ko-KR" altLang="en-US" sz="1600" b="1" spc="0" dirty="0" err="1">
                          <a:solidFill>
                            <a:schemeClr val="bg1"/>
                          </a:solidFill>
                        </a:rPr>
                        <a:t>사례회의</a:t>
                      </a:r>
                      <a:r>
                        <a:rPr lang="ko-KR" altLang="en-US" sz="1600" b="1" spc="0" dirty="0">
                          <a:solidFill>
                            <a:schemeClr val="bg1"/>
                          </a:solidFill>
                        </a:rPr>
                        <a:t> 유형</a:t>
                      </a:r>
                      <a:endParaRPr lang="ko-KR" altLang="en-US" sz="1600" b="1" i="0" spc="0" dirty="0">
                        <a:solidFill>
                          <a:schemeClr val="bg1"/>
                        </a:solidFill>
                        <a:latin typeface="굴림"/>
                      </a:endParaRPr>
                    </a:p>
                  </a:txBody>
                  <a:tcPr marL="24596" marR="24596" marT="6752" marB="6752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A7C75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187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spc="0" dirty="0">
                          <a:solidFill>
                            <a:schemeClr val="bg1"/>
                          </a:solidFill>
                        </a:rPr>
                        <a:t>일일 사례회의</a:t>
                      </a:r>
                      <a:endParaRPr lang="ko-KR" altLang="en-US" sz="1600" b="1" i="0" spc="0" dirty="0">
                        <a:solidFill>
                          <a:schemeClr val="bg1"/>
                        </a:solidFill>
                        <a:latin typeface="굴림"/>
                      </a:endParaRPr>
                    </a:p>
                  </a:txBody>
                  <a:tcPr marL="24596" marR="24596" marT="6752" marB="6752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A7C7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spc="0" dirty="0">
                          <a:solidFill>
                            <a:schemeClr val="bg1"/>
                          </a:solidFill>
                        </a:rPr>
                        <a:t>주간 사례회의</a:t>
                      </a:r>
                      <a:endParaRPr lang="ko-KR" altLang="en-US" sz="1600" b="1" i="0" spc="0" dirty="0">
                        <a:solidFill>
                          <a:schemeClr val="bg1"/>
                        </a:solidFill>
                        <a:latin typeface="굴림"/>
                      </a:endParaRPr>
                    </a:p>
                  </a:txBody>
                  <a:tcPr marL="24596" marR="24596" marT="6752" marB="6752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A7C7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spc="0" dirty="0">
                          <a:solidFill>
                            <a:schemeClr val="bg1"/>
                          </a:solidFill>
                        </a:rPr>
                        <a:t>월간 사례회의</a:t>
                      </a:r>
                      <a:endParaRPr lang="ko-KR" altLang="en-US" sz="1600" b="1" i="0" spc="0" dirty="0">
                        <a:solidFill>
                          <a:schemeClr val="bg1"/>
                        </a:solidFill>
                        <a:latin typeface="굴림"/>
                      </a:endParaRPr>
                    </a:p>
                  </a:txBody>
                  <a:tcPr marL="24596" marR="24596" marT="6752" marB="6752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A7C7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755132">
                <a:tc>
                  <a:txBody>
                    <a:bodyPr/>
                    <a:lstStyle/>
                    <a:p>
                      <a:pPr marL="127000" marR="0"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spc="0" dirty="0">
                          <a:solidFill>
                            <a:schemeClr val="tx1"/>
                          </a:solidFill>
                        </a:rPr>
                        <a:t>목적</a:t>
                      </a:r>
                      <a:endParaRPr lang="ko-KR" altLang="en-US" sz="1800" b="1" i="0" spc="0" dirty="0">
                        <a:solidFill>
                          <a:schemeClr val="tx1"/>
                        </a:solidFill>
                        <a:latin typeface="굴림"/>
                      </a:endParaRPr>
                    </a:p>
                  </a:txBody>
                  <a:tcPr marL="24596" marR="24596" marT="6752" marB="6752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itchFamily="2" charset="2"/>
                        <a:buChar char="§"/>
                      </a:pPr>
                      <a:r>
                        <a:rPr lang="ko-KR" altLang="en-US" sz="1400" spc="0" dirty="0">
                          <a:solidFill>
                            <a:schemeClr val="tx1"/>
                          </a:solidFill>
                        </a:rPr>
                        <a:t> 대상자의 응급</a:t>
                      </a:r>
                      <a:r>
                        <a:rPr lang="ko-KR" altLang="en-US" sz="1400" spc="0" baseline="0" dirty="0">
                          <a:solidFill>
                            <a:schemeClr val="tx1"/>
                          </a:solidFill>
                        </a:rPr>
                        <a:t> 및 </a:t>
                      </a:r>
                      <a:r>
                        <a:rPr lang="ko-KR" altLang="en-US" sz="1400" spc="0" dirty="0">
                          <a:solidFill>
                            <a:schemeClr val="tx1"/>
                          </a:solidFill>
                        </a:rPr>
                        <a:t>문제상황에 대한 긴급</a:t>
                      </a:r>
                      <a:r>
                        <a:rPr lang="ko-KR" altLang="en-US" sz="1400" spc="0" baseline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ko-KR" altLang="en-US" sz="1400" spc="0" dirty="0">
                          <a:solidFill>
                            <a:schemeClr val="tx1"/>
                          </a:solidFill>
                        </a:rPr>
                        <a:t>의사결정</a:t>
                      </a:r>
                      <a:r>
                        <a:rPr lang="ko-KR" altLang="en-US" sz="1400" spc="0" baseline="0" dirty="0">
                          <a:solidFill>
                            <a:schemeClr val="tx1"/>
                          </a:solidFill>
                        </a:rPr>
                        <a:t> 요청 </a:t>
                      </a:r>
                      <a:r>
                        <a:rPr lang="ko-KR" altLang="en-US" sz="1400" spc="0" dirty="0">
                          <a:solidFill>
                            <a:schemeClr val="tx1"/>
                          </a:solidFill>
                        </a:rPr>
                        <a:t>사례 지원 </a:t>
                      </a:r>
                    </a:p>
                    <a:p>
                      <a:pPr marL="0" marR="0" indent="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itchFamily="2" charset="2"/>
                        <a:buChar char="§"/>
                      </a:pPr>
                      <a:r>
                        <a:rPr lang="ko-KR" altLang="en-US" sz="1400" spc="0" dirty="0">
                          <a:solidFill>
                            <a:schemeClr val="tx1"/>
                          </a:solidFill>
                        </a:rPr>
                        <a:t> 사례리뷰 </a:t>
                      </a:r>
                      <a:r>
                        <a:rPr lang="en-US" altLang="ko-KR" sz="1400" spc="0" dirty="0">
                          <a:solidFill>
                            <a:schemeClr val="tx1"/>
                          </a:solidFill>
                        </a:rPr>
                        <a:t>: </a:t>
                      </a:r>
                      <a:r>
                        <a:rPr lang="ko-KR" altLang="en-US" sz="1400" spc="0" dirty="0">
                          <a:solidFill>
                            <a:schemeClr val="tx1"/>
                          </a:solidFill>
                        </a:rPr>
                        <a:t>전체사례</a:t>
                      </a:r>
                      <a:r>
                        <a:rPr lang="ko-KR" altLang="en-US" sz="1400" spc="0" baseline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ko-KR" altLang="en-US" sz="1400" spc="0" dirty="0">
                          <a:solidFill>
                            <a:schemeClr val="tx1"/>
                          </a:solidFill>
                        </a:rPr>
                        <a:t>내부 정기점검을 통한  사례관리 업무 점검 및 사례관리 활성화</a:t>
                      </a:r>
                      <a:endParaRPr lang="ko-KR" altLang="en-US" sz="1400" b="1" i="0" spc="0" dirty="0">
                        <a:solidFill>
                          <a:schemeClr val="tx1"/>
                        </a:solidFill>
                        <a:latin typeface="굴림"/>
                      </a:endParaRPr>
                    </a:p>
                  </a:txBody>
                  <a:tcPr marL="24596" marR="24596" marT="6752" marB="6752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itchFamily="2" charset="2"/>
                        <a:buChar char="§"/>
                      </a:pPr>
                      <a:r>
                        <a:rPr lang="ko-KR" altLang="en-US" sz="1400" spc="0" dirty="0">
                          <a:solidFill>
                            <a:schemeClr val="tx1"/>
                          </a:solidFill>
                        </a:rPr>
                        <a:t> 해당주간에 발생한 신규사례 선정</a:t>
                      </a:r>
                      <a:r>
                        <a:rPr lang="ko-KR" altLang="en-US" sz="1400" spc="0" baseline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ko-KR" altLang="en-US" sz="1400" spc="0" dirty="0">
                          <a:solidFill>
                            <a:schemeClr val="tx1"/>
                          </a:solidFill>
                        </a:rPr>
                        <a:t>적절성 및 개입 방안에 대한 사례관리파트의 직간접 지원</a:t>
                      </a:r>
                    </a:p>
                    <a:p>
                      <a:pPr marL="0" marR="0" indent="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itchFamily="2" charset="2"/>
                        <a:buChar char="§"/>
                      </a:pPr>
                      <a:r>
                        <a:rPr lang="ko-KR" altLang="en-US" sz="1400" spc="0" dirty="0">
                          <a:solidFill>
                            <a:schemeClr val="tx1"/>
                          </a:solidFill>
                        </a:rPr>
                        <a:t> 해당주간에 발생할 종결사례에 대한 종결 적절성 및 사후관리계획에 대한 사례관리파트의 직간접 지원</a:t>
                      </a:r>
                      <a:endParaRPr lang="ko-KR" altLang="en-US" sz="1400" b="0" i="0" spc="0" dirty="0">
                        <a:solidFill>
                          <a:schemeClr val="tx1"/>
                        </a:solidFill>
                        <a:latin typeface="굴림"/>
                      </a:endParaRPr>
                    </a:p>
                  </a:txBody>
                  <a:tcPr marL="24596" marR="24596" marT="6752" marB="6752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itchFamily="2" charset="2"/>
                        <a:buChar char="§"/>
                      </a:pPr>
                      <a:r>
                        <a:rPr lang="ko-KR" altLang="en-US" sz="1400" spc="0" dirty="0">
                          <a:solidFill>
                            <a:schemeClr val="tx1"/>
                          </a:solidFill>
                        </a:rPr>
                        <a:t> 사례관리 참여자중 </a:t>
                      </a:r>
                      <a:r>
                        <a:rPr lang="ko-KR" altLang="en-US" sz="1400" b="1" spc="0" dirty="0">
                          <a:solidFill>
                            <a:schemeClr val="tx1"/>
                          </a:solidFill>
                        </a:rPr>
                        <a:t>내부협력 및 조정이 필요</a:t>
                      </a:r>
                      <a:r>
                        <a:rPr lang="ko-KR" altLang="en-US" sz="1400" spc="0" dirty="0">
                          <a:solidFill>
                            <a:schemeClr val="tx1"/>
                          </a:solidFill>
                        </a:rPr>
                        <a:t>한 사례에 대해 내부지원체계</a:t>
                      </a:r>
                      <a:r>
                        <a:rPr lang="en-US" altLang="ko-KR" sz="1400" spc="0" dirty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ko-KR" altLang="en-US" sz="1400" spc="0" dirty="0">
                          <a:solidFill>
                            <a:schemeClr val="tx1"/>
                          </a:solidFill>
                        </a:rPr>
                        <a:t>사례관리파트와 프로그램파트간</a:t>
                      </a:r>
                      <a:r>
                        <a:rPr lang="en-US" altLang="ko-KR" sz="1400" spc="0" dirty="0">
                          <a:solidFill>
                            <a:schemeClr val="tx1"/>
                          </a:solidFill>
                        </a:rPr>
                        <a:t>)</a:t>
                      </a:r>
                      <a:r>
                        <a:rPr lang="ko-KR" altLang="en-US" sz="1400" spc="0" dirty="0">
                          <a:solidFill>
                            <a:schemeClr val="tx1"/>
                          </a:solidFill>
                        </a:rPr>
                        <a:t>의  상호 직간접 지원계획</a:t>
                      </a:r>
                      <a:r>
                        <a:rPr lang="ko-KR" altLang="en-US" sz="1400" spc="0" baseline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ko-KR" altLang="en-US" sz="1400" spc="0" dirty="0">
                          <a:solidFill>
                            <a:schemeClr val="tx1"/>
                          </a:solidFill>
                        </a:rPr>
                        <a:t>수립 </a:t>
                      </a:r>
                      <a:endParaRPr lang="ko-KR" altLang="en-US" sz="1400" b="1" i="0" spc="0" dirty="0">
                        <a:solidFill>
                          <a:schemeClr val="tx1"/>
                        </a:solidFill>
                        <a:latin typeface="굴림"/>
                      </a:endParaRPr>
                    </a:p>
                  </a:txBody>
                  <a:tcPr marL="24596" marR="24596" marT="6752" marB="6752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91795">
                <a:tc>
                  <a:txBody>
                    <a:bodyPr/>
                    <a:lstStyle/>
                    <a:p>
                      <a:pPr marL="127000" marR="0"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spc="0" dirty="0">
                          <a:solidFill>
                            <a:schemeClr val="tx1"/>
                          </a:solidFill>
                        </a:rPr>
                        <a:t>필수</a:t>
                      </a:r>
                    </a:p>
                    <a:p>
                      <a:pPr marL="127000" marR="0"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spc="0" dirty="0">
                          <a:solidFill>
                            <a:schemeClr val="tx1"/>
                          </a:solidFill>
                        </a:rPr>
                        <a:t>참석</a:t>
                      </a:r>
                      <a:endParaRPr lang="en-US" altLang="ko-KR" sz="1800" b="1" spc="0" dirty="0">
                        <a:solidFill>
                          <a:schemeClr val="tx1"/>
                        </a:solidFill>
                      </a:endParaRPr>
                    </a:p>
                    <a:p>
                      <a:pPr marL="127000" marR="0"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spc="0" dirty="0">
                          <a:solidFill>
                            <a:schemeClr val="tx1"/>
                          </a:solidFill>
                        </a:rPr>
                        <a:t>범위</a:t>
                      </a:r>
                      <a:endParaRPr lang="ko-KR" altLang="en-US" sz="1800" b="1" i="0" spc="0" dirty="0">
                        <a:solidFill>
                          <a:schemeClr val="tx1"/>
                        </a:solidFill>
                        <a:latin typeface="굴림"/>
                      </a:endParaRPr>
                    </a:p>
                  </a:txBody>
                  <a:tcPr marL="24596" marR="24596" marT="6752" marB="6752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spc="0" dirty="0">
                          <a:solidFill>
                            <a:schemeClr val="tx1"/>
                          </a:solidFill>
                        </a:rPr>
                        <a:t> 사례관리파트</a:t>
                      </a:r>
                      <a:endParaRPr lang="ko-KR" altLang="en-US" sz="1400" b="0" i="0" spc="0" dirty="0">
                        <a:solidFill>
                          <a:schemeClr val="tx1"/>
                        </a:solidFill>
                        <a:latin typeface="굴림"/>
                      </a:endParaRPr>
                    </a:p>
                  </a:txBody>
                  <a:tcPr marL="24596" marR="24596" marT="6752" marB="6752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spc="0" dirty="0">
                          <a:solidFill>
                            <a:schemeClr val="tx1"/>
                          </a:solidFill>
                        </a:rPr>
                        <a:t>사례관리파트</a:t>
                      </a:r>
                      <a:endParaRPr lang="ko-KR" altLang="en-US" sz="1400" b="0" i="0" spc="0" dirty="0">
                        <a:solidFill>
                          <a:schemeClr val="tx1"/>
                        </a:solidFill>
                        <a:latin typeface="굴림"/>
                      </a:endParaRPr>
                    </a:p>
                  </a:txBody>
                  <a:tcPr marL="24596" marR="24596" marT="6752" marB="6752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spc="0" dirty="0">
                          <a:solidFill>
                            <a:schemeClr val="tx1"/>
                          </a:solidFill>
                        </a:rPr>
                        <a:t>사례관리파트</a:t>
                      </a:r>
                      <a:r>
                        <a:rPr lang="en-US" altLang="ko-KR" sz="1400" spc="0" dirty="0">
                          <a:solidFill>
                            <a:schemeClr val="tx1"/>
                          </a:solidFill>
                        </a:rPr>
                        <a:t>,</a:t>
                      </a:r>
                    </a:p>
                    <a:p>
                      <a:pPr marL="0" marR="0" indent="0" algn="l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spc="0" dirty="0">
                          <a:solidFill>
                            <a:schemeClr val="tx1"/>
                          </a:solidFill>
                        </a:rPr>
                        <a:t>프로그램파트</a:t>
                      </a:r>
                      <a:r>
                        <a:rPr lang="en-US" altLang="ko-KR" sz="1400" spc="0" dirty="0">
                          <a:solidFill>
                            <a:schemeClr val="tx1"/>
                          </a:solidFill>
                        </a:rPr>
                        <a:t>,</a:t>
                      </a:r>
                      <a:r>
                        <a:rPr lang="en-US" altLang="ko-KR" sz="1400" spc="0" baseline="0" dirty="0">
                          <a:solidFill>
                            <a:schemeClr val="tx1"/>
                          </a:solidFill>
                        </a:rPr>
                        <a:t> </a:t>
                      </a:r>
                    </a:p>
                    <a:p>
                      <a:pPr marL="0" marR="0" indent="0" algn="l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spc="0" dirty="0">
                          <a:solidFill>
                            <a:schemeClr val="tx1"/>
                          </a:solidFill>
                        </a:rPr>
                        <a:t>팀장</a:t>
                      </a:r>
                      <a:r>
                        <a:rPr lang="en-US" altLang="ko-KR" sz="1400" b="1" spc="0" dirty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ko-KR" altLang="en-US" sz="1400" b="1" spc="0" dirty="0">
                          <a:solidFill>
                            <a:schemeClr val="tx1"/>
                          </a:solidFill>
                        </a:rPr>
                        <a:t>담당</a:t>
                      </a:r>
                      <a:r>
                        <a:rPr lang="en-US" altLang="ko-KR" sz="1400" b="1" spc="0" dirty="0">
                          <a:solidFill>
                            <a:schemeClr val="tx1"/>
                          </a:solidFill>
                        </a:rPr>
                        <a:t>)</a:t>
                      </a:r>
                      <a:r>
                        <a:rPr lang="en-US" altLang="ko-KR" sz="1400" spc="0" dirty="0">
                          <a:solidFill>
                            <a:schemeClr val="tx1"/>
                          </a:solidFill>
                        </a:rPr>
                        <a:t>, </a:t>
                      </a:r>
                      <a:r>
                        <a:rPr lang="ko-KR" altLang="en-US" sz="1400" spc="0" dirty="0">
                          <a:solidFill>
                            <a:schemeClr val="tx1"/>
                          </a:solidFill>
                        </a:rPr>
                        <a:t>기관장  </a:t>
                      </a:r>
                      <a:endParaRPr lang="ko-KR" altLang="en-US" sz="1400" b="0" i="0" spc="0" dirty="0">
                        <a:solidFill>
                          <a:schemeClr val="tx1"/>
                        </a:solidFill>
                        <a:latin typeface="굴림"/>
                      </a:endParaRPr>
                    </a:p>
                  </a:txBody>
                  <a:tcPr marL="24596" marR="24596" marT="6752" marB="6752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883062">
                <a:tc>
                  <a:txBody>
                    <a:bodyPr/>
                    <a:lstStyle/>
                    <a:p>
                      <a:pPr marL="127000" marR="0"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spc="0" dirty="0">
                          <a:solidFill>
                            <a:schemeClr val="tx1"/>
                          </a:solidFill>
                        </a:rPr>
                        <a:t>운영</a:t>
                      </a:r>
                      <a:endParaRPr lang="en-US" altLang="ko-KR" sz="1800" b="1" spc="0" dirty="0">
                        <a:solidFill>
                          <a:schemeClr val="tx1"/>
                        </a:solidFill>
                      </a:endParaRPr>
                    </a:p>
                    <a:p>
                      <a:pPr marL="127000" marR="0"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spc="0" dirty="0">
                          <a:solidFill>
                            <a:schemeClr val="tx1"/>
                          </a:solidFill>
                        </a:rPr>
                        <a:t>주기</a:t>
                      </a:r>
                      <a:endParaRPr lang="ko-KR" altLang="en-US" sz="1800" b="1" i="0" spc="0" dirty="0">
                        <a:solidFill>
                          <a:schemeClr val="tx1"/>
                        </a:solidFill>
                        <a:latin typeface="굴림"/>
                      </a:endParaRPr>
                    </a:p>
                  </a:txBody>
                  <a:tcPr marL="24596" marR="24596" marT="6752" marB="6752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itchFamily="2" charset="2"/>
                        <a:buChar char="§"/>
                      </a:pPr>
                      <a:r>
                        <a:rPr lang="ko-KR" altLang="en-US" sz="1400" spc="0" dirty="0">
                          <a:solidFill>
                            <a:schemeClr val="tx1"/>
                          </a:solidFill>
                        </a:rPr>
                        <a:t> 주기</a:t>
                      </a:r>
                      <a:r>
                        <a:rPr lang="en-US" altLang="ko-KR" sz="1400" spc="0" baseline="0" dirty="0">
                          <a:solidFill>
                            <a:schemeClr val="tx1"/>
                          </a:solidFill>
                        </a:rPr>
                        <a:t>: </a:t>
                      </a:r>
                      <a:r>
                        <a:rPr lang="ko-KR" altLang="en-US" sz="1400" spc="0" dirty="0">
                          <a:solidFill>
                            <a:schemeClr val="tx1"/>
                          </a:solidFill>
                        </a:rPr>
                        <a:t>매일</a:t>
                      </a:r>
                      <a:endParaRPr lang="en-US" altLang="ko-KR" sz="1400" spc="0" dirty="0">
                        <a:solidFill>
                          <a:schemeClr val="tx1"/>
                        </a:solidFill>
                      </a:endParaRPr>
                    </a:p>
                    <a:p>
                      <a:pPr marL="0" marR="0" indent="44450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itchFamily="2" charset="2"/>
                        <a:buNone/>
                      </a:pPr>
                      <a:r>
                        <a:rPr lang="en-US" altLang="ko-KR" sz="1400" spc="0" dirty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ko-KR" altLang="en-US" sz="1400" spc="0" dirty="0">
                          <a:solidFill>
                            <a:schemeClr val="tx1"/>
                          </a:solidFill>
                        </a:rPr>
                        <a:t>최소 주 </a:t>
                      </a:r>
                      <a:r>
                        <a:rPr lang="en-US" altLang="ko-KR" sz="1400" spc="0" dirty="0">
                          <a:solidFill>
                            <a:schemeClr val="tx1"/>
                          </a:solidFill>
                        </a:rPr>
                        <a:t>3</a:t>
                      </a:r>
                      <a:r>
                        <a:rPr lang="ko-KR" altLang="en-US" sz="1400" spc="0" dirty="0">
                          <a:solidFill>
                            <a:schemeClr val="tx1"/>
                          </a:solidFill>
                        </a:rPr>
                        <a:t>회 이상</a:t>
                      </a:r>
                      <a:r>
                        <a:rPr lang="en-US" altLang="ko-KR" sz="1400" spc="0" dirty="0">
                          <a:solidFill>
                            <a:schemeClr val="tx1"/>
                          </a:solidFill>
                        </a:rPr>
                        <a:t>)</a:t>
                      </a:r>
                      <a:endParaRPr lang="ko-KR" altLang="en-US" sz="1400" spc="0" dirty="0">
                        <a:solidFill>
                          <a:schemeClr val="tx1"/>
                        </a:solidFill>
                      </a:endParaRPr>
                    </a:p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itchFamily="2" charset="2"/>
                        <a:buChar char="§"/>
                      </a:pPr>
                      <a:r>
                        <a:rPr lang="en-US" altLang="ko-KR" sz="1400" spc="0" dirty="0">
                          <a:solidFill>
                            <a:schemeClr val="tx1"/>
                          </a:solidFill>
                        </a:rPr>
                        <a:t> 1</a:t>
                      </a:r>
                      <a:r>
                        <a:rPr lang="ko-KR" altLang="en-US" sz="1400" spc="0" dirty="0">
                          <a:solidFill>
                            <a:schemeClr val="tx1"/>
                          </a:solidFill>
                        </a:rPr>
                        <a:t>회 </a:t>
                      </a:r>
                      <a:r>
                        <a:rPr lang="en-US" altLang="ko-KR" sz="1400" spc="0" dirty="0">
                          <a:solidFill>
                            <a:schemeClr val="tx1"/>
                          </a:solidFill>
                        </a:rPr>
                        <a:t>1</a:t>
                      </a:r>
                      <a:r>
                        <a:rPr lang="ko-KR" altLang="en-US" sz="1400" spc="0" dirty="0">
                          <a:solidFill>
                            <a:schemeClr val="tx1"/>
                          </a:solidFill>
                        </a:rPr>
                        <a:t>시간 이내</a:t>
                      </a:r>
                      <a:endParaRPr lang="ko-KR" altLang="en-US" sz="1400" b="0" i="0" spc="0" dirty="0">
                        <a:solidFill>
                          <a:schemeClr val="tx1"/>
                        </a:solidFill>
                        <a:latin typeface="굴림"/>
                      </a:endParaRPr>
                    </a:p>
                  </a:txBody>
                  <a:tcPr marL="24596" marR="24596" marT="6752" marB="6752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itchFamily="2" charset="2"/>
                        <a:buChar char="§"/>
                      </a:pPr>
                      <a:r>
                        <a:rPr lang="ko-KR" altLang="en-US" sz="1400" spc="0" dirty="0">
                          <a:solidFill>
                            <a:schemeClr val="tx1"/>
                          </a:solidFill>
                        </a:rPr>
                        <a:t> 주기 </a:t>
                      </a:r>
                      <a:r>
                        <a:rPr lang="en-US" altLang="ko-KR" sz="1400" spc="0" dirty="0">
                          <a:solidFill>
                            <a:schemeClr val="tx1"/>
                          </a:solidFill>
                        </a:rPr>
                        <a:t>: </a:t>
                      </a:r>
                      <a:r>
                        <a:rPr lang="ko-KR" altLang="en-US" sz="1400" spc="0" dirty="0">
                          <a:solidFill>
                            <a:schemeClr val="tx1"/>
                          </a:solidFill>
                        </a:rPr>
                        <a:t>주 </a:t>
                      </a:r>
                      <a:r>
                        <a:rPr lang="en-US" altLang="ko-KR" sz="1400" spc="0" dirty="0">
                          <a:solidFill>
                            <a:schemeClr val="tx1"/>
                          </a:solidFill>
                        </a:rPr>
                        <a:t>1</a:t>
                      </a:r>
                      <a:r>
                        <a:rPr lang="ko-KR" altLang="en-US" sz="1400" spc="0" dirty="0">
                          <a:solidFill>
                            <a:schemeClr val="tx1"/>
                          </a:solidFill>
                        </a:rPr>
                        <a:t>회</a:t>
                      </a:r>
                      <a:endParaRPr lang="en-US" altLang="ko-KR" sz="1400" spc="0" dirty="0">
                        <a:solidFill>
                          <a:schemeClr val="tx1"/>
                        </a:solidFill>
                      </a:endParaRPr>
                    </a:p>
                    <a:p>
                      <a:pPr marL="0" marR="0" indent="53340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itchFamily="2" charset="2"/>
                        <a:buNone/>
                      </a:pPr>
                      <a:r>
                        <a:rPr lang="en-US" altLang="ko-KR" sz="1400" spc="0" dirty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ko-KR" altLang="en-US" sz="1400" spc="0" dirty="0">
                          <a:solidFill>
                            <a:schemeClr val="tx1"/>
                          </a:solidFill>
                        </a:rPr>
                        <a:t>최소 월 </a:t>
                      </a:r>
                      <a:r>
                        <a:rPr lang="en-US" altLang="ko-KR" sz="1400" spc="0" dirty="0">
                          <a:solidFill>
                            <a:schemeClr val="tx1"/>
                          </a:solidFill>
                        </a:rPr>
                        <a:t>2</a:t>
                      </a:r>
                      <a:r>
                        <a:rPr lang="ko-KR" altLang="en-US" sz="1400" spc="0" dirty="0">
                          <a:solidFill>
                            <a:schemeClr val="tx1"/>
                          </a:solidFill>
                        </a:rPr>
                        <a:t>회 이상</a:t>
                      </a:r>
                      <a:r>
                        <a:rPr lang="en-US" altLang="ko-KR" sz="1400" spc="0" dirty="0">
                          <a:solidFill>
                            <a:schemeClr val="tx1"/>
                          </a:solidFill>
                        </a:rPr>
                        <a:t>)</a:t>
                      </a:r>
                      <a:endParaRPr lang="ko-KR" altLang="en-US" sz="1400" spc="0" dirty="0">
                        <a:solidFill>
                          <a:schemeClr val="tx1"/>
                        </a:solidFill>
                      </a:endParaRPr>
                    </a:p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itchFamily="2" charset="2"/>
                        <a:buChar char="§"/>
                      </a:pPr>
                      <a:r>
                        <a:rPr lang="en-US" altLang="ko-KR" sz="1400" spc="0" dirty="0">
                          <a:solidFill>
                            <a:schemeClr val="tx1"/>
                          </a:solidFill>
                        </a:rPr>
                        <a:t> 1</a:t>
                      </a:r>
                      <a:r>
                        <a:rPr lang="ko-KR" altLang="en-US" sz="1400" spc="0" dirty="0">
                          <a:solidFill>
                            <a:schemeClr val="tx1"/>
                          </a:solidFill>
                        </a:rPr>
                        <a:t>회 </a:t>
                      </a:r>
                      <a:r>
                        <a:rPr lang="en-US" altLang="ko-KR" sz="1400" spc="0" dirty="0">
                          <a:solidFill>
                            <a:schemeClr val="tx1"/>
                          </a:solidFill>
                        </a:rPr>
                        <a:t>1</a:t>
                      </a:r>
                      <a:r>
                        <a:rPr lang="ko-KR" altLang="en-US" sz="1400" spc="0" dirty="0">
                          <a:solidFill>
                            <a:schemeClr val="tx1"/>
                          </a:solidFill>
                        </a:rPr>
                        <a:t>시간 내외</a:t>
                      </a:r>
                      <a:endParaRPr lang="ko-KR" altLang="en-US" sz="1400" b="0" i="0" spc="0" dirty="0">
                        <a:solidFill>
                          <a:schemeClr val="tx1"/>
                        </a:solidFill>
                        <a:latin typeface="굴림"/>
                      </a:endParaRPr>
                    </a:p>
                  </a:txBody>
                  <a:tcPr marL="24596" marR="24596" marT="6752" marB="6752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itchFamily="2" charset="2"/>
                        <a:buChar char="§"/>
                      </a:pPr>
                      <a:r>
                        <a:rPr lang="ko-KR" altLang="en-US" sz="1400" spc="0" dirty="0">
                          <a:solidFill>
                            <a:schemeClr val="tx1"/>
                          </a:solidFill>
                        </a:rPr>
                        <a:t> 월 </a:t>
                      </a:r>
                      <a:r>
                        <a:rPr lang="en-US" altLang="ko-KR" sz="1400" spc="0" dirty="0">
                          <a:solidFill>
                            <a:schemeClr val="tx1"/>
                          </a:solidFill>
                        </a:rPr>
                        <a:t>1</a:t>
                      </a:r>
                      <a:r>
                        <a:rPr lang="ko-KR" altLang="en-US" sz="1400" spc="0" dirty="0">
                          <a:solidFill>
                            <a:schemeClr val="tx1"/>
                          </a:solidFill>
                        </a:rPr>
                        <a:t>회 </a:t>
                      </a:r>
                    </a:p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itchFamily="2" charset="2"/>
                        <a:buChar char="§"/>
                      </a:pPr>
                      <a:r>
                        <a:rPr lang="en-US" altLang="ko-KR" sz="1400" spc="0" dirty="0">
                          <a:solidFill>
                            <a:schemeClr val="tx1"/>
                          </a:solidFill>
                        </a:rPr>
                        <a:t> 1</a:t>
                      </a:r>
                      <a:r>
                        <a:rPr lang="ko-KR" altLang="en-US" sz="1400" spc="0" dirty="0">
                          <a:solidFill>
                            <a:schemeClr val="tx1"/>
                          </a:solidFill>
                        </a:rPr>
                        <a:t>회 </a:t>
                      </a:r>
                      <a:r>
                        <a:rPr lang="en-US" altLang="ko-KR" sz="1400" spc="0" dirty="0">
                          <a:solidFill>
                            <a:schemeClr val="tx1"/>
                          </a:solidFill>
                        </a:rPr>
                        <a:t>2</a:t>
                      </a:r>
                      <a:r>
                        <a:rPr lang="ko-KR" altLang="en-US" sz="1400" spc="0" dirty="0">
                          <a:solidFill>
                            <a:schemeClr val="tx1"/>
                          </a:solidFill>
                        </a:rPr>
                        <a:t>시간 이내</a:t>
                      </a:r>
                      <a:endParaRPr lang="ko-KR" altLang="en-US" sz="1400" b="0" i="0" spc="0" dirty="0">
                        <a:solidFill>
                          <a:schemeClr val="tx1"/>
                        </a:solidFill>
                        <a:latin typeface="굴림"/>
                      </a:endParaRPr>
                    </a:p>
                  </a:txBody>
                  <a:tcPr marL="24596" marR="24596" marT="6752" marB="6752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3733299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모서리가 둥근 직사각형 28"/>
          <p:cNvSpPr/>
          <p:nvPr/>
        </p:nvSpPr>
        <p:spPr>
          <a:xfrm>
            <a:off x="2411760" y="44624"/>
            <a:ext cx="4248472" cy="63604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88900" algn="ctr"/>
            <a:r>
              <a:rPr lang="ko-KR" altLang="en-US" sz="2400" b="1" dirty="0">
                <a:solidFill>
                  <a:schemeClr val="tx1"/>
                </a:solidFill>
                <a:latin typeface="+mn-ea"/>
              </a:rPr>
              <a:t>외부 운영체계 주요 특성</a:t>
            </a:r>
            <a:endParaRPr lang="ko-KR" altLang="ko-KR" sz="2400" b="1" dirty="0">
              <a:solidFill>
                <a:schemeClr val="tx1"/>
              </a:solidFill>
              <a:latin typeface="+mn-ea"/>
            </a:endParaRPr>
          </a:p>
        </p:txBody>
      </p:sp>
      <p:graphicFrame>
        <p:nvGraphicFramePr>
          <p:cNvPr id="9" name="표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32604017"/>
              </p:ext>
            </p:extLst>
          </p:nvPr>
        </p:nvGraphicFramePr>
        <p:xfrm>
          <a:off x="827584" y="980728"/>
          <a:ext cx="7416824" cy="5062872"/>
        </p:xfrm>
        <a:graphic>
          <a:graphicData uri="http://schemas.openxmlformats.org/drawingml/2006/table">
            <a:tbl>
              <a:tblPr>
                <a:tableStyleId>{16D9F66E-5EB9-4882-86FB-DCBF35E3C3E4}</a:tableStyleId>
              </a:tblPr>
              <a:tblGrid>
                <a:gridCol w="79208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24155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38318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36628">
                <a:tc rowSpan="2">
                  <a:txBody>
                    <a:bodyPr/>
                    <a:lstStyle/>
                    <a:p>
                      <a:pPr marL="0" marR="0" indent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spc="0" dirty="0">
                          <a:solidFill>
                            <a:schemeClr val="bg1"/>
                          </a:solidFill>
                        </a:rPr>
                        <a:t>구분</a:t>
                      </a:r>
                      <a:endParaRPr lang="ko-KR" altLang="en-US" sz="1600" b="1" i="0" spc="0" dirty="0">
                        <a:solidFill>
                          <a:schemeClr val="bg1"/>
                        </a:solidFill>
                        <a:latin typeface="굴림"/>
                      </a:endParaRPr>
                    </a:p>
                  </a:txBody>
                  <a:tcPr marL="24596" marR="24596" marT="6752" marB="6752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A7C75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i="0" spc="0" dirty="0">
                          <a:solidFill>
                            <a:schemeClr val="bg1"/>
                          </a:solidFill>
                          <a:latin typeface="굴림"/>
                        </a:rPr>
                        <a:t>외부운영체계</a:t>
                      </a:r>
                    </a:p>
                  </a:txBody>
                  <a:tcPr marL="24596" marR="24596" marT="6752" marB="6752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A7C75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553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i="0" spc="0" dirty="0">
                          <a:solidFill>
                            <a:schemeClr val="bg1"/>
                          </a:solidFill>
                          <a:latin typeface="굴림"/>
                        </a:rPr>
                        <a:t>통합사례회의</a:t>
                      </a:r>
                    </a:p>
                  </a:txBody>
                  <a:tcPr marL="24596" marR="24596" marT="6752" marB="6752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A7C7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i="0" spc="0" dirty="0">
                          <a:solidFill>
                            <a:schemeClr val="bg1"/>
                          </a:solidFill>
                          <a:latin typeface="굴림"/>
                        </a:rPr>
                        <a:t>솔루션위원회</a:t>
                      </a:r>
                    </a:p>
                  </a:txBody>
                  <a:tcPr marL="24596" marR="24596" marT="6752" marB="6752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A7C7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322535">
                <a:tc>
                  <a:txBody>
                    <a:bodyPr/>
                    <a:lstStyle/>
                    <a:p>
                      <a:pPr marL="127000" marR="0" indent="0" algn="l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i="0" spc="0" dirty="0">
                          <a:solidFill>
                            <a:srgbClr val="000000"/>
                          </a:solidFill>
                          <a:latin typeface="굴림"/>
                        </a:rPr>
                        <a:t>주요기능</a:t>
                      </a:r>
                    </a:p>
                  </a:txBody>
                  <a:tcPr marL="24596" marR="24596" marT="6752" marB="6752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177800" indent="-177800">
                        <a:buFont typeface="Wingdings" panose="05000000000000000000" pitchFamily="2" charset="2"/>
                        <a:buChar char="§"/>
                      </a:pPr>
                      <a:r>
                        <a:rPr lang="ko-KR" altLang="en-US" sz="1400" spc="0" dirty="0"/>
                        <a:t> </a:t>
                      </a:r>
                      <a:r>
                        <a:rPr lang="ko-KR" altLang="en-US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사례관리참여자에 대한 정보공유</a:t>
                      </a:r>
                      <a:r>
                        <a:rPr lang="en-US" altLang="ko-KR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각 기관의 자원공유</a:t>
                      </a:r>
                      <a:r>
                        <a:rPr lang="en-US" altLang="ko-KR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협의</a:t>
                      </a:r>
                      <a:r>
                        <a:rPr lang="en-US" altLang="ko-KR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조정</a:t>
                      </a:r>
                      <a:endParaRPr lang="en-US" altLang="ko-KR" sz="14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77800" indent="-177800">
                        <a:buFont typeface="Wingdings" panose="05000000000000000000" pitchFamily="2" charset="2"/>
                        <a:buChar char="§"/>
                      </a:pPr>
                      <a:endParaRPr lang="en-US" altLang="ko-KR" sz="1400" b="1" i="0" kern="1200" spc="0" dirty="0">
                        <a:solidFill>
                          <a:srgbClr val="000000"/>
                        </a:solidFill>
                        <a:effectLst/>
                        <a:latin typeface="굴림"/>
                        <a:ea typeface="+mn-ea"/>
                        <a:cs typeface="+mn-cs"/>
                      </a:endParaRPr>
                    </a:p>
                    <a:p>
                      <a:pPr marL="177800" marR="0" indent="-17780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§"/>
                        <a:tabLst/>
                        <a:defRPr/>
                      </a:pPr>
                      <a:r>
                        <a:rPr lang="ko-KR" altLang="en-US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다양한 전문가집단</a:t>
                      </a:r>
                      <a:r>
                        <a:rPr lang="en-US" altLang="ko-KR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기관 특성에 따른 다각적 접근방식을 통해 보다 창의적</a:t>
                      </a:r>
                      <a:r>
                        <a:rPr lang="en-US" altLang="ko-KR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효과적 개입방법 모색</a:t>
                      </a:r>
                    </a:p>
                  </a:txBody>
                  <a:tcPr marL="24596" marR="24596" marT="6752" marB="6752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177800" indent="-177800">
                        <a:buFont typeface="Wingdings" panose="05000000000000000000" pitchFamily="2" charset="2"/>
                        <a:buChar char="§"/>
                      </a:pPr>
                      <a:r>
                        <a:rPr lang="ko-KR" altLang="en-US" sz="1400" spc="0" dirty="0"/>
                        <a:t> </a:t>
                      </a:r>
                      <a:r>
                        <a:rPr lang="ko-KR" altLang="en-US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통합사례회의를 통한 실무적 협의 및 조정을 통해서는 근본적인 문제해결이 어렵거나 실제적으로 자원을 확보하기 어려운 사안</a:t>
                      </a:r>
                      <a:r>
                        <a:rPr lang="ko-KR" altLang="en-US" sz="1400" kern="1200" baseline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경우</a:t>
                      </a:r>
                      <a:endParaRPr lang="en-US" altLang="ko-KR" sz="1400" kern="1200" baseline="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77800" indent="-177800">
                        <a:buFont typeface="Wingdings" panose="05000000000000000000" pitchFamily="2" charset="2"/>
                        <a:buChar char="§"/>
                      </a:pPr>
                      <a:endParaRPr lang="en-US" altLang="ko-KR" sz="1400" kern="1200" baseline="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77800" indent="-177800">
                        <a:buFont typeface="Wingdings" panose="05000000000000000000" pitchFamily="2" charset="2"/>
                        <a:buChar char="§"/>
                      </a:pPr>
                      <a:r>
                        <a:rPr lang="ko-KR" altLang="en-US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지역 내 주요 서비스제공조직</a:t>
                      </a:r>
                      <a:r>
                        <a:rPr lang="ko-KR" altLang="en-US" sz="1400" kern="1200" baseline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중</a:t>
                      </a:r>
                      <a:r>
                        <a:rPr lang="ko-KR" altLang="en-US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좀 더 책임 있는 인력</a:t>
                      </a:r>
                      <a:r>
                        <a:rPr lang="en-US" altLang="ko-KR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기관장</a:t>
                      </a:r>
                      <a:r>
                        <a:rPr lang="en-US" altLang="ko-KR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관련 전문가</a:t>
                      </a:r>
                      <a:r>
                        <a:rPr lang="en-US" altLang="ko-KR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r>
                        <a:rPr lang="ko-KR" altLang="en-US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들이 조직의 서비스정책 및 전달체계에 대한 조정 및 개선을 위한 실제적인 방안 모색</a:t>
                      </a:r>
                    </a:p>
                  </a:txBody>
                  <a:tcPr marL="24596" marR="24596" marT="6752" marB="6752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168571">
                <a:tc>
                  <a:txBody>
                    <a:bodyPr/>
                    <a:lstStyle/>
                    <a:p>
                      <a:pPr marL="127000" marR="0" indent="0" algn="l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i="0" spc="0" dirty="0">
                          <a:solidFill>
                            <a:srgbClr val="000000"/>
                          </a:solidFill>
                          <a:latin typeface="굴림"/>
                        </a:rPr>
                        <a:t>운영방안</a:t>
                      </a:r>
                    </a:p>
                  </a:txBody>
                  <a:tcPr marL="24596" marR="24596" marT="6752" marB="6752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177800" indent="-177800">
                        <a:buFont typeface="Wingdings" panose="05000000000000000000" pitchFamily="2" charset="2"/>
                        <a:buChar char="§"/>
                      </a:pPr>
                      <a:r>
                        <a:rPr lang="ko-KR" altLang="en-US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사례중심의 상정</a:t>
                      </a:r>
                      <a:endParaRPr lang="en-US" altLang="ko-KR" sz="14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77800" indent="-177800">
                        <a:buFont typeface="Wingdings" panose="05000000000000000000" pitchFamily="2" charset="2"/>
                        <a:buChar char="§"/>
                      </a:pPr>
                      <a:r>
                        <a:rPr lang="ko-KR" altLang="en-US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사례관리의 결과보고</a:t>
                      </a:r>
                    </a:p>
                  </a:txBody>
                  <a:tcPr marL="24596" marR="24596" marT="6752" marB="6752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177800" indent="-177800">
                        <a:buFont typeface="Wingdings" panose="05000000000000000000" pitchFamily="2" charset="2"/>
                        <a:buChar char="§"/>
                      </a:pPr>
                      <a:r>
                        <a:rPr lang="ko-KR" altLang="en-US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특정사례중심이 아닌</a:t>
                      </a:r>
                      <a:r>
                        <a:rPr lang="en-US" altLang="ko-KR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지역사회 내 서비스정책 및 전달체계 개선을 위한 </a:t>
                      </a:r>
                      <a:r>
                        <a:rPr lang="ko-KR" altLang="en-US" sz="14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특정 이슈중심의 상정</a:t>
                      </a:r>
                      <a:endParaRPr lang="en-US" altLang="ko-KR" sz="1400" b="1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77800" indent="-177800">
                        <a:buFont typeface="Wingdings" panose="05000000000000000000" pitchFamily="2" charset="2"/>
                        <a:buChar char="§"/>
                      </a:pPr>
                      <a:r>
                        <a:rPr lang="ko-KR" altLang="en-US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이를 통해 개선된 내용 및 지역복지계획에의 반영 안 마련</a:t>
                      </a:r>
                    </a:p>
                  </a:txBody>
                  <a:tcPr marL="24596" marR="24596" marT="6752" marB="6752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89608">
                <a:tc>
                  <a:txBody>
                    <a:bodyPr/>
                    <a:lstStyle/>
                    <a:p>
                      <a:pPr marL="127000" marR="0" indent="0" algn="l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spc="0" dirty="0"/>
                        <a:t>운영</a:t>
                      </a:r>
                      <a:endParaRPr lang="en-US" altLang="ko-KR" sz="1800" b="1" spc="0" dirty="0"/>
                    </a:p>
                    <a:p>
                      <a:pPr marL="127000" marR="0" indent="0" algn="l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spc="0" dirty="0"/>
                        <a:t>주기</a:t>
                      </a:r>
                      <a:endParaRPr lang="ko-KR" altLang="en-US" sz="1800" b="1" i="0" spc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4596" marR="24596" marT="6752" marB="6752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177800" marR="0" indent="-17780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itchFamily="2" charset="2"/>
                        <a:buChar char="§"/>
                      </a:pPr>
                      <a:r>
                        <a:rPr lang="ko-KR" altLang="en-US" sz="1400" spc="0" dirty="0"/>
                        <a:t> 연 </a:t>
                      </a:r>
                      <a:r>
                        <a:rPr lang="en-US" altLang="ko-KR" sz="1400" spc="0" dirty="0"/>
                        <a:t>6</a:t>
                      </a:r>
                      <a:r>
                        <a:rPr lang="ko-KR" altLang="en-US" sz="1400" spc="0" dirty="0"/>
                        <a:t>회 정기운영</a:t>
                      </a:r>
                      <a:r>
                        <a:rPr lang="en-US" altLang="ko-KR" sz="1400" spc="0" dirty="0"/>
                        <a:t>(</a:t>
                      </a:r>
                      <a:r>
                        <a:rPr lang="ko-KR" altLang="en-US" sz="1400" spc="0" dirty="0"/>
                        <a:t>필요 시 소집 가능</a:t>
                      </a:r>
                      <a:r>
                        <a:rPr lang="en-US" altLang="ko-KR" sz="1400" spc="0" dirty="0"/>
                        <a:t>)</a:t>
                      </a:r>
                      <a:endParaRPr lang="ko-KR" altLang="en-US" sz="1400" b="0" i="0" spc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4596" marR="24596" marT="6752" marB="6752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177800" marR="0" indent="-17780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itchFamily="2" charset="2"/>
                        <a:buChar char="§"/>
                      </a:pPr>
                      <a:r>
                        <a:rPr lang="ko-KR" altLang="en-US" sz="1400" spc="0" dirty="0"/>
                        <a:t> 연 </a:t>
                      </a:r>
                      <a:r>
                        <a:rPr lang="en-US" altLang="ko-KR" sz="1400" spc="0" dirty="0"/>
                        <a:t>2</a:t>
                      </a:r>
                      <a:r>
                        <a:rPr lang="ko-KR" altLang="en-US" sz="1400" spc="0" dirty="0"/>
                        <a:t>회</a:t>
                      </a:r>
                      <a:r>
                        <a:rPr lang="en-US" altLang="ko-KR" sz="1400" spc="0" dirty="0"/>
                        <a:t>(</a:t>
                      </a:r>
                      <a:r>
                        <a:rPr lang="ko-KR" altLang="en-US" sz="1400" spc="0" dirty="0"/>
                        <a:t>필요 시 소집 가능</a:t>
                      </a:r>
                      <a:r>
                        <a:rPr lang="en-US" altLang="ko-KR" sz="1400" spc="0" dirty="0"/>
                        <a:t>)</a:t>
                      </a:r>
                      <a:endParaRPr lang="ko-KR" altLang="en-US" sz="1400" b="0" i="0" spc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4596" marR="24596" marT="6752" marB="6752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8362572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내용 개체 틀 2"/>
          <p:cNvSpPr>
            <a:spLocks noGrp="1"/>
          </p:cNvSpPr>
          <p:nvPr>
            <p:ph idx="1"/>
          </p:nvPr>
        </p:nvSpPr>
        <p:spPr>
          <a:xfrm>
            <a:off x="714375" y="1285875"/>
            <a:ext cx="7772400" cy="4807421"/>
          </a:xfrm>
        </p:spPr>
        <p:txBody>
          <a:bodyPr>
            <a:normAutofit lnSpcReduction="10000"/>
          </a:bodyPr>
          <a:lstStyle/>
          <a:p>
            <a:pPr eaLnBrk="1" hangingPunct="1">
              <a:buFont typeface="Wingdings 2" panose="05020102010507070707" pitchFamily="18" charset="2"/>
              <a:buNone/>
            </a:pPr>
            <a:endParaRPr lang="en-US" altLang="ko-KR" sz="1000" dirty="0"/>
          </a:p>
          <a:p>
            <a:pPr eaLnBrk="1" hangingPunct="1">
              <a:buFont typeface="+mj-lt"/>
              <a:buAutoNum type="arabicPeriod"/>
            </a:pPr>
            <a:r>
              <a:rPr lang="ko-KR" altLang="en-US" sz="2000" b="1" dirty="0"/>
              <a:t>생태체계적</a:t>
            </a:r>
            <a:r>
              <a:rPr lang="en-US" altLang="ko-KR" sz="2000" b="1" dirty="0"/>
              <a:t> </a:t>
            </a:r>
            <a:r>
              <a:rPr lang="ko-KR" altLang="en-US" sz="2000" b="1" dirty="0"/>
              <a:t>관점</a:t>
            </a:r>
            <a:r>
              <a:rPr lang="en-US" altLang="ko-KR" sz="2000" b="1" dirty="0"/>
              <a:t>: </a:t>
            </a:r>
          </a:p>
          <a:p>
            <a:pPr marL="400050" lvl="1" indent="0">
              <a:buNone/>
            </a:pPr>
            <a:r>
              <a:rPr lang="ko-KR" altLang="en-US" sz="1700" b="1" dirty="0">
                <a:solidFill>
                  <a:schemeClr val="bg1">
                    <a:lumMod val="50000"/>
                  </a:schemeClr>
                </a:solidFill>
              </a:rPr>
              <a:t>클라이언트 개인의 문제상황에 중점을 두고  개인을 둘러싼 </a:t>
            </a:r>
            <a:r>
              <a:rPr lang="ko-KR" altLang="en-US" sz="1700" b="1" dirty="0" err="1">
                <a:solidFill>
                  <a:schemeClr val="bg1">
                    <a:lumMod val="50000"/>
                  </a:schemeClr>
                </a:solidFill>
              </a:rPr>
              <a:t>환경내의</a:t>
            </a:r>
            <a:r>
              <a:rPr lang="ko-KR" altLang="en-US" sz="1700" b="1" dirty="0">
                <a:solidFill>
                  <a:schemeClr val="bg1">
                    <a:lumMod val="50000"/>
                  </a:schemeClr>
                </a:solidFill>
              </a:rPr>
              <a:t> 다양한 관계망과 상호작용</a:t>
            </a:r>
            <a:r>
              <a:rPr lang="en-US" altLang="ko-KR" sz="1700" b="1" dirty="0">
                <a:solidFill>
                  <a:schemeClr val="bg1">
                    <a:lumMod val="50000"/>
                  </a:schemeClr>
                </a:solidFill>
              </a:rPr>
              <a:t>, </a:t>
            </a:r>
            <a:r>
              <a:rPr lang="ko-KR" altLang="en-US" sz="1700" b="1" dirty="0">
                <a:solidFill>
                  <a:schemeClr val="bg1">
                    <a:lumMod val="50000"/>
                  </a:schemeClr>
                </a:solidFill>
              </a:rPr>
              <a:t>사회적 변화 등에 강조</a:t>
            </a:r>
            <a:endParaRPr lang="en-US" altLang="ko-KR" sz="1700" dirty="0">
              <a:solidFill>
                <a:schemeClr val="bg1">
                  <a:lumMod val="50000"/>
                </a:schemeClr>
              </a:solidFill>
            </a:endParaRPr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en-US" altLang="ko-KR" sz="2000" dirty="0"/>
              <a:t>2</a:t>
            </a:r>
            <a:r>
              <a:rPr lang="en-US" altLang="ko-KR" sz="2000" b="1" dirty="0"/>
              <a:t>. </a:t>
            </a:r>
            <a:r>
              <a:rPr lang="ko-KR" altLang="en-US" sz="2000" b="1" dirty="0"/>
              <a:t>옹호적 관점</a:t>
            </a:r>
            <a:r>
              <a:rPr lang="en-US" altLang="ko-KR" sz="2000" b="1" dirty="0"/>
              <a:t>: </a:t>
            </a:r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en-US" altLang="ko-KR" sz="1700" dirty="0"/>
              <a:t>	</a:t>
            </a:r>
            <a:r>
              <a:rPr lang="ko-KR" altLang="en-US" sz="1700" b="1" dirty="0">
                <a:solidFill>
                  <a:schemeClr val="bg1">
                    <a:lumMod val="50000"/>
                  </a:schemeClr>
                </a:solidFill>
              </a:rPr>
              <a:t>서비스 이용자의 권리보호와 환경변화에 필수적</a:t>
            </a:r>
            <a:endParaRPr lang="en-US" altLang="ko-KR" sz="1700" b="1" dirty="0">
              <a:solidFill>
                <a:schemeClr val="bg1">
                  <a:lumMod val="50000"/>
                </a:schemeClr>
              </a:solidFill>
            </a:endParaRPr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en-US" altLang="ko-KR" sz="2000" b="1" dirty="0"/>
              <a:t>3. </a:t>
            </a:r>
            <a:r>
              <a:rPr lang="ko-KR" altLang="en-US" sz="2000" b="1" dirty="0" err="1"/>
              <a:t>임파워먼트</a:t>
            </a:r>
            <a:r>
              <a:rPr lang="ko-KR" altLang="en-US" sz="2000" b="1" dirty="0"/>
              <a:t> 이론</a:t>
            </a:r>
            <a:r>
              <a:rPr lang="en-US" altLang="ko-KR" sz="2000" b="1" dirty="0"/>
              <a:t>: </a:t>
            </a:r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en-US" altLang="ko-KR" sz="1700" dirty="0"/>
              <a:t>	</a:t>
            </a:r>
            <a:r>
              <a:rPr lang="ko-KR" altLang="en-US" sz="1700" b="1" dirty="0">
                <a:solidFill>
                  <a:schemeClr val="bg1">
                    <a:lumMod val="50000"/>
                  </a:schemeClr>
                </a:solidFill>
              </a:rPr>
              <a:t>개인이든 </a:t>
            </a:r>
            <a:r>
              <a:rPr lang="ko-KR" altLang="en-US" sz="1700" b="1" dirty="0" err="1">
                <a:solidFill>
                  <a:schemeClr val="bg1">
                    <a:lumMod val="50000"/>
                  </a:schemeClr>
                </a:solidFill>
              </a:rPr>
              <a:t>지역사회든</a:t>
            </a:r>
            <a:r>
              <a:rPr lang="ko-KR" altLang="en-US" sz="1700" b="1" dirty="0">
                <a:solidFill>
                  <a:schemeClr val="bg1">
                    <a:lumMod val="50000"/>
                  </a:schemeClr>
                </a:solidFill>
              </a:rPr>
              <a:t> 어느 체계나 이미 잠재적인 힘과 가능성</a:t>
            </a:r>
            <a:r>
              <a:rPr lang="en-US" altLang="ko-KR" sz="1700" b="1" dirty="0">
                <a:solidFill>
                  <a:schemeClr val="bg1">
                    <a:lumMod val="50000"/>
                  </a:schemeClr>
                </a:solidFill>
              </a:rPr>
              <a:t>, </a:t>
            </a:r>
            <a:r>
              <a:rPr lang="ko-KR" altLang="en-US" sz="1700" b="1" dirty="0">
                <a:solidFill>
                  <a:schemeClr val="bg1">
                    <a:lumMod val="50000"/>
                  </a:schemeClr>
                </a:solidFill>
              </a:rPr>
              <a:t>기회들을 지니고 있다고 봄</a:t>
            </a:r>
            <a:r>
              <a:rPr lang="en-US" altLang="ko-KR" sz="1700" b="1" dirty="0">
                <a:solidFill>
                  <a:schemeClr val="bg1">
                    <a:lumMod val="50000"/>
                  </a:schemeClr>
                </a:solidFill>
              </a:rPr>
              <a:t>.</a:t>
            </a:r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en-US" altLang="ko-KR" sz="2000" b="1" dirty="0"/>
              <a:t>4. </a:t>
            </a:r>
            <a:r>
              <a:rPr lang="ko-KR" altLang="en-US" sz="2000" b="1" dirty="0"/>
              <a:t>강점 관점</a:t>
            </a:r>
            <a:r>
              <a:rPr lang="en-US" altLang="ko-KR" sz="2000" b="1" dirty="0"/>
              <a:t>: </a:t>
            </a:r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en-US" altLang="ko-KR" sz="1700" dirty="0"/>
              <a:t>	</a:t>
            </a:r>
            <a:r>
              <a:rPr lang="en-US" altLang="ko-KR" sz="1700" b="1" dirty="0">
                <a:solidFill>
                  <a:schemeClr val="bg1">
                    <a:lumMod val="50000"/>
                  </a:schemeClr>
                </a:solidFill>
              </a:rPr>
              <a:t>‘</a:t>
            </a:r>
            <a:r>
              <a:rPr lang="ko-KR" altLang="en-US" sz="1700" b="1" dirty="0">
                <a:solidFill>
                  <a:schemeClr val="bg1">
                    <a:lumMod val="50000"/>
                  </a:schemeClr>
                </a:solidFill>
              </a:rPr>
              <a:t>클라이언트의 장점</a:t>
            </a:r>
            <a:r>
              <a:rPr lang="en-US" altLang="ko-KR" sz="1700" b="1" dirty="0">
                <a:solidFill>
                  <a:schemeClr val="bg1">
                    <a:lumMod val="50000"/>
                  </a:schemeClr>
                </a:solidFill>
              </a:rPr>
              <a:t>, </a:t>
            </a:r>
            <a:r>
              <a:rPr lang="ko-KR" altLang="en-US" sz="1700" b="1" dirty="0">
                <a:solidFill>
                  <a:schemeClr val="bg1">
                    <a:lumMod val="50000"/>
                  </a:schemeClr>
                </a:solidFill>
              </a:rPr>
              <a:t>능력</a:t>
            </a:r>
            <a:r>
              <a:rPr lang="en-US" altLang="ko-KR" sz="1700" b="1" dirty="0">
                <a:solidFill>
                  <a:schemeClr val="bg1">
                    <a:lumMod val="50000"/>
                  </a:schemeClr>
                </a:solidFill>
              </a:rPr>
              <a:t>, </a:t>
            </a:r>
            <a:r>
              <a:rPr lang="ko-KR" altLang="en-US" sz="1700" b="1" dirty="0">
                <a:solidFill>
                  <a:schemeClr val="bg1">
                    <a:lumMod val="50000"/>
                  </a:schemeClr>
                </a:solidFill>
              </a:rPr>
              <a:t>재능</a:t>
            </a:r>
            <a:r>
              <a:rPr lang="en-US" altLang="ko-KR" sz="1700" b="1" dirty="0">
                <a:solidFill>
                  <a:schemeClr val="bg1">
                    <a:lumMod val="50000"/>
                  </a:schemeClr>
                </a:solidFill>
              </a:rPr>
              <a:t>, </a:t>
            </a:r>
            <a:r>
              <a:rPr lang="ko-KR" altLang="en-US" sz="1700" b="1" dirty="0">
                <a:solidFill>
                  <a:schemeClr val="bg1">
                    <a:lumMod val="50000"/>
                  </a:schemeClr>
                </a:solidFill>
              </a:rPr>
              <a:t>자원과 열망에 대한 깊은 이해와 존경을 통해 우선적으로 끌려야 된다</a:t>
            </a:r>
            <a:r>
              <a:rPr lang="en-US" altLang="ko-KR" sz="1700" b="1" dirty="0">
                <a:solidFill>
                  <a:schemeClr val="bg1">
                    <a:lumMod val="50000"/>
                  </a:schemeClr>
                </a:solidFill>
              </a:rPr>
              <a:t>’</a:t>
            </a:r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en-US" altLang="ko-KR" sz="2000" b="1" dirty="0"/>
              <a:t>5. </a:t>
            </a:r>
            <a:r>
              <a:rPr lang="ko-KR" altLang="en-US" sz="2000" b="1" dirty="0"/>
              <a:t>네트워크 이론</a:t>
            </a:r>
            <a:r>
              <a:rPr lang="en-US" altLang="ko-KR" sz="2000" b="1" dirty="0"/>
              <a:t>: </a:t>
            </a:r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en-US" altLang="ko-KR" sz="1700" dirty="0"/>
              <a:t>	</a:t>
            </a:r>
            <a:r>
              <a:rPr lang="ko-KR" altLang="en-US" sz="1700" b="1" dirty="0">
                <a:solidFill>
                  <a:schemeClr val="bg1">
                    <a:lumMod val="50000"/>
                  </a:schemeClr>
                </a:solidFill>
              </a:rPr>
              <a:t>클라이언트에게 적절하고 포괄적이며 지속적인 서비스를 제공하기 위해 지역사회내 </a:t>
            </a:r>
            <a:r>
              <a:rPr lang="ko-KR" altLang="en-US" sz="1700" b="1" dirty="0" err="1">
                <a:solidFill>
                  <a:schemeClr val="bg1">
                    <a:lumMod val="50000"/>
                  </a:schemeClr>
                </a:solidFill>
              </a:rPr>
              <a:t>자원망을</a:t>
            </a:r>
            <a:r>
              <a:rPr lang="ko-KR" altLang="en-US" sz="1700" b="1" dirty="0">
                <a:solidFill>
                  <a:schemeClr val="bg1">
                    <a:lumMod val="50000"/>
                  </a:schemeClr>
                </a:solidFill>
              </a:rPr>
              <a:t> 연계하여 보호의 연속성과 서비스의 책임성을 </a:t>
            </a:r>
            <a:r>
              <a:rPr lang="ko-KR" altLang="en-US" sz="1700" b="1" dirty="0" err="1">
                <a:solidFill>
                  <a:schemeClr val="bg1">
                    <a:lumMod val="50000"/>
                  </a:schemeClr>
                </a:solidFill>
              </a:rPr>
              <a:t>제고한다는것</a:t>
            </a:r>
            <a:endParaRPr lang="en-US" altLang="ko-KR" sz="1700" b="1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5" name="제목 1"/>
          <p:cNvSpPr txBox="1">
            <a:spLocks/>
          </p:cNvSpPr>
          <p:nvPr/>
        </p:nvSpPr>
        <p:spPr bwMode="auto">
          <a:xfrm>
            <a:off x="457200" y="248261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marL="742950" indent="-742950" algn="l">
              <a:lnSpc>
                <a:spcPct val="100000"/>
              </a:lnSpc>
              <a:spcBef>
                <a:spcPct val="0"/>
              </a:spcBef>
              <a:buClrTx/>
              <a:buSzTx/>
              <a:buFont typeface="+mj-lt"/>
              <a:buNone/>
              <a:defRPr/>
            </a:pPr>
            <a:r>
              <a:rPr kumimoji="0" lang="ko-KR" altLang="en-US" sz="3000" b="1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사례관리의 배경이론</a:t>
            </a:r>
          </a:p>
        </p:txBody>
      </p:sp>
    </p:spTree>
    <p:extLst>
      <p:ext uri="{BB962C8B-B14F-4D97-AF65-F5344CB8AC3E}">
        <p14:creationId xmlns:p14="http://schemas.microsoft.com/office/powerpoint/2010/main" val="38140374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협력기관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err="1"/>
              <a:t>동사례관리</a:t>
            </a:r>
            <a:r>
              <a:rPr lang="en-US" altLang="ko-KR" dirty="0"/>
              <a:t>(</a:t>
            </a:r>
            <a:r>
              <a:rPr lang="ko-KR" altLang="en-US" dirty="0"/>
              <a:t>공적부조</a:t>
            </a:r>
            <a:r>
              <a:rPr lang="en-US" altLang="ko-KR" dirty="0"/>
              <a:t>)</a:t>
            </a:r>
          </a:p>
          <a:p>
            <a:r>
              <a:rPr lang="ko-KR" altLang="en-US" dirty="0" err="1"/>
              <a:t>드림스타드</a:t>
            </a:r>
            <a:r>
              <a:rPr lang="en-US" altLang="ko-KR" dirty="0"/>
              <a:t>(</a:t>
            </a:r>
            <a:r>
              <a:rPr lang="ko-KR" altLang="en-US" dirty="0"/>
              <a:t>초등학생</a:t>
            </a:r>
            <a:r>
              <a:rPr lang="en-US" altLang="ko-KR" dirty="0"/>
              <a:t>)</a:t>
            </a:r>
          </a:p>
          <a:p>
            <a:r>
              <a:rPr lang="ko-KR" altLang="en-US" dirty="0"/>
              <a:t>정신보건</a:t>
            </a:r>
            <a:endParaRPr lang="en-US" altLang="ko-KR" dirty="0"/>
          </a:p>
          <a:p>
            <a:r>
              <a:rPr lang="ko-KR" altLang="en-US" dirty="0" err="1"/>
              <a:t>해도두리</a:t>
            </a:r>
            <a:r>
              <a:rPr lang="en-US" altLang="ko-KR" dirty="0"/>
              <a:t>(</a:t>
            </a:r>
            <a:r>
              <a:rPr lang="ko-KR" altLang="en-US" dirty="0"/>
              <a:t>교육청</a:t>
            </a:r>
            <a:r>
              <a:rPr lang="en-US" altLang="ko-KR" dirty="0"/>
              <a:t>)</a:t>
            </a:r>
          </a:p>
          <a:p>
            <a:r>
              <a:rPr lang="ko-KR" altLang="en-US" dirty="0"/>
              <a:t>아동보호전문기관</a:t>
            </a:r>
            <a:endParaRPr lang="en-US" altLang="ko-KR" dirty="0"/>
          </a:p>
          <a:p>
            <a:r>
              <a:rPr lang="ko-KR" altLang="en-US" dirty="0"/>
              <a:t>청소년상담복지센터</a:t>
            </a:r>
            <a:endParaRPr lang="en-US" altLang="ko-KR" dirty="0"/>
          </a:p>
          <a:p>
            <a:r>
              <a:rPr lang="ko-KR" altLang="en-US" dirty="0" err="1"/>
              <a:t>청소년쉼터</a:t>
            </a:r>
            <a:r>
              <a:rPr lang="en-US" altLang="ko-KR" dirty="0"/>
              <a:t>(</a:t>
            </a:r>
            <a:r>
              <a:rPr lang="ko-KR" altLang="en-US" dirty="0"/>
              <a:t>일시</a:t>
            </a:r>
            <a:r>
              <a:rPr lang="en-US" altLang="ko-KR" dirty="0"/>
              <a:t>, </a:t>
            </a:r>
            <a:r>
              <a:rPr lang="ko-KR" altLang="en-US" dirty="0"/>
              <a:t>중</a:t>
            </a:r>
            <a:r>
              <a:rPr lang="en-US" altLang="ko-KR" dirty="0"/>
              <a:t>.</a:t>
            </a:r>
            <a:r>
              <a:rPr lang="ko-KR" altLang="en-US" dirty="0"/>
              <a:t>장기</a:t>
            </a:r>
            <a:r>
              <a:rPr lang="en-US" altLang="ko-KR" dirty="0"/>
              <a:t>)</a:t>
            </a:r>
          </a:p>
          <a:p>
            <a:r>
              <a:rPr lang="ko-KR" altLang="en-US" dirty="0"/>
              <a:t>지역사회보장협의체</a:t>
            </a:r>
            <a:r>
              <a:rPr lang="en-US" altLang="ko-KR" dirty="0"/>
              <a:t>(</a:t>
            </a:r>
            <a:r>
              <a:rPr lang="ko-KR" altLang="en-US" dirty="0" err="1"/>
              <a:t>고독사</a:t>
            </a:r>
            <a:r>
              <a:rPr lang="ko-KR" altLang="en-US" dirty="0"/>
              <a:t> </a:t>
            </a:r>
            <a:r>
              <a:rPr lang="en-US" altLang="ko-KR" dirty="0"/>
              <a:t>, </a:t>
            </a:r>
            <a:r>
              <a:rPr lang="ko-KR" altLang="en-US" dirty="0"/>
              <a:t>사각지대 </a:t>
            </a:r>
            <a:r>
              <a:rPr lang="ko-KR" altLang="en-US" dirty="0" err="1"/>
              <a:t>대상발굴</a:t>
            </a:r>
            <a:r>
              <a:rPr lang="en-US" altLang="ko-KR" dirty="0"/>
              <a:t>)</a:t>
            </a:r>
          </a:p>
          <a:p>
            <a:r>
              <a:rPr lang="ko-KR" altLang="en-US" dirty="0"/>
              <a:t>가족지원센터</a:t>
            </a:r>
            <a:r>
              <a:rPr lang="en-US" altLang="ko-KR" dirty="0"/>
              <a:t>(</a:t>
            </a:r>
            <a:r>
              <a:rPr lang="ko-KR" altLang="en-US" dirty="0"/>
              <a:t>다문화</a:t>
            </a:r>
            <a:r>
              <a:rPr lang="en-US" altLang="ko-KR" dirty="0"/>
              <a:t>, </a:t>
            </a:r>
            <a:r>
              <a:rPr lang="ko-KR" altLang="en-US" dirty="0" err="1"/>
              <a:t>새터민</a:t>
            </a:r>
            <a:r>
              <a:rPr lang="en-US" altLang="ko-KR" dirty="0"/>
              <a:t>)</a:t>
            </a:r>
          </a:p>
          <a:p>
            <a:r>
              <a:rPr lang="ko-KR" altLang="en-US" dirty="0"/>
              <a:t>지역자원</a:t>
            </a:r>
            <a:r>
              <a:rPr lang="en-US" altLang="ko-KR" dirty="0"/>
              <a:t>(</a:t>
            </a:r>
            <a:r>
              <a:rPr lang="ko-KR" altLang="en-US" dirty="0"/>
              <a:t>교회</a:t>
            </a:r>
            <a:r>
              <a:rPr lang="en-US" altLang="ko-KR" dirty="0"/>
              <a:t>, </a:t>
            </a:r>
            <a:r>
              <a:rPr lang="ko-KR" altLang="en-US" dirty="0"/>
              <a:t>상담기관</a:t>
            </a:r>
            <a:r>
              <a:rPr lang="en-US" altLang="ko-KR" dirty="0"/>
              <a:t>)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50702706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직사각형 17"/>
          <p:cNvSpPr/>
          <p:nvPr/>
        </p:nvSpPr>
        <p:spPr>
          <a:xfrm>
            <a:off x="1475657" y="2497471"/>
            <a:ext cx="7128792" cy="78751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400" b="1" dirty="0">
                <a:solidFill>
                  <a:schemeClr val="bg1"/>
                </a:solidFill>
              </a:rPr>
              <a:t>  왜</a:t>
            </a:r>
            <a:r>
              <a:rPr lang="en-US" altLang="ko-KR" sz="2400" b="1" dirty="0">
                <a:solidFill>
                  <a:schemeClr val="bg1"/>
                </a:solidFill>
              </a:rPr>
              <a:t> “</a:t>
            </a:r>
            <a:r>
              <a:rPr lang="ko-KR" altLang="en-US" sz="2400" b="1" dirty="0">
                <a:solidFill>
                  <a:schemeClr val="bg1"/>
                </a:solidFill>
              </a:rPr>
              <a:t>월드비전 사례관리</a:t>
            </a:r>
            <a:r>
              <a:rPr lang="en-US" altLang="ko-KR" sz="2400" b="1" dirty="0">
                <a:solidFill>
                  <a:schemeClr val="bg1"/>
                </a:solidFill>
              </a:rPr>
              <a:t>”</a:t>
            </a:r>
            <a:r>
              <a:rPr lang="ko-KR" altLang="en-US" sz="2400" b="1" dirty="0">
                <a:solidFill>
                  <a:schemeClr val="bg1"/>
                </a:solidFill>
              </a:rPr>
              <a:t>가 필요할까</a:t>
            </a:r>
            <a:r>
              <a:rPr lang="en-US" altLang="ko-KR" sz="2400" b="1" dirty="0">
                <a:solidFill>
                  <a:schemeClr val="bg1"/>
                </a:solidFill>
              </a:rPr>
              <a:t>?</a:t>
            </a:r>
            <a:endParaRPr lang="ko-KR" altLang="en-US" sz="2400" b="1" dirty="0">
              <a:solidFill>
                <a:schemeClr val="bg1"/>
              </a:solidFill>
            </a:endParaRPr>
          </a:p>
        </p:txBody>
      </p:sp>
      <p:sp>
        <p:nvSpPr>
          <p:cNvPr id="19" name="직사각형 18"/>
          <p:cNvSpPr/>
          <p:nvPr/>
        </p:nvSpPr>
        <p:spPr>
          <a:xfrm>
            <a:off x="1475657" y="3289559"/>
            <a:ext cx="7128792" cy="78751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400" b="1" dirty="0">
                <a:solidFill>
                  <a:schemeClr val="bg1"/>
                </a:solidFill>
              </a:rPr>
              <a:t>  </a:t>
            </a:r>
            <a:r>
              <a:rPr lang="ko-KR" altLang="en-US" sz="2400" b="1" dirty="0">
                <a:solidFill>
                  <a:schemeClr val="bg1"/>
                </a:solidFill>
              </a:rPr>
              <a:t>무엇을 해야 할까</a:t>
            </a:r>
            <a:r>
              <a:rPr lang="en-US" altLang="ko-KR" sz="2400" b="1" dirty="0">
                <a:solidFill>
                  <a:schemeClr val="bg1"/>
                </a:solidFill>
              </a:rPr>
              <a:t>?</a:t>
            </a:r>
            <a:endParaRPr lang="ko-KR" altLang="en-US" sz="2400" b="1" dirty="0">
              <a:solidFill>
                <a:schemeClr val="bg1"/>
              </a:solidFill>
            </a:endParaRPr>
          </a:p>
        </p:txBody>
      </p:sp>
      <p:sp>
        <p:nvSpPr>
          <p:cNvPr id="20" name="직사각형 19"/>
          <p:cNvSpPr/>
          <p:nvPr/>
        </p:nvSpPr>
        <p:spPr>
          <a:xfrm>
            <a:off x="1475657" y="4081647"/>
            <a:ext cx="7128792" cy="78751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400" b="1" dirty="0">
                <a:solidFill>
                  <a:schemeClr val="bg1"/>
                </a:solidFill>
              </a:rPr>
              <a:t>  어떻게 해야 할까</a:t>
            </a:r>
            <a:r>
              <a:rPr lang="en-US" altLang="ko-KR" sz="2400" b="1" dirty="0">
                <a:solidFill>
                  <a:schemeClr val="bg1"/>
                </a:solidFill>
              </a:rPr>
              <a:t>?</a:t>
            </a:r>
            <a:endParaRPr lang="ko-KR" altLang="en-US" sz="2400" b="1" dirty="0">
              <a:solidFill>
                <a:schemeClr val="bg1"/>
              </a:solidFill>
            </a:endParaRPr>
          </a:p>
        </p:txBody>
      </p:sp>
      <p:sp>
        <p:nvSpPr>
          <p:cNvPr id="21" name="직사각형 20"/>
          <p:cNvSpPr/>
          <p:nvPr/>
        </p:nvSpPr>
        <p:spPr>
          <a:xfrm>
            <a:off x="1475657" y="4873735"/>
            <a:ext cx="7128792" cy="7684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400" b="1" dirty="0">
                <a:solidFill>
                  <a:schemeClr val="bg1"/>
                </a:solidFill>
              </a:rPr>
              <a:t>  </a:t>
            </a:r>
            <a:r>
              <a:rPr lang="ko-KR" altLang="en-US" sz="2400" b="1" dirty="0">
                <a:solidFill>
                  <a:schemeClr val="bg1"/>
                </a:solidFill>
              </a:rPr>
              <a:t>한다면 어떻게 될까</a:t>
            </a:r>
            <a:r>
              <a:rPr lang="en-US" altLang="ko-KR" sz="2400" b="1" dirty="0">
                <a:solidFill>
                  <a:schemeClr val="bg1"/>
                </a:solidFill>
              </a:rPr>
              <a:t>?</a:t>
            </a:r>
            <a:endParaRPr lang="ko-KR" altLang="en-US" sz="2400" b="1" dirty="0">
              <a:solidFill>
                <a:schemeClr val="bg1"/>
              </a:solidFill>
            </a:endParaRPr>
          </a:p>
        </p:txBody>
      </p:sp>
      <p:pic>
        <p:nvPicPr>
          <p:cNvPr id="15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141012" y="-1141017"/>
            <a:ext cx="6854895" cy="91369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직사각형 1"/>
          <p:cNvSpPr/>
          <p:nvPr/>
        </p:nvSpPr>
        <p:spPr>
          <a:xfrm>
            <a:off x="4932040" y="3861048"/>
            <a:ext cx="381642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400" b="1" dirty="0">
                <a:latin typeface="돋움" panose="020B0600000101010101" pitchFamily="50" charset="-127"/>
                <a:ea typeface="돋움" panose="020B0600000101010101" pitchFamily="50" charset="-127"/>
              </a:rPr>
              <a:t>이론</a:t>
            </a:r>
          </a:p>
          <a:p>
            <a:r>
              <a:rPr lang="en-US" altLang="ko-KR" sz="2400" b="1" dirty="0">
                <a:latin typeface="돋움" panose="020B0600000101010101" pitchFamily="50" charset="-127"/>
                <a:ea typeface="돋움" panose="020B0600000101010101" pitchFamily="50" charset="-127"/>
              </a:rPr>
              <a:t>1. </a:t>
            </a:r>
            <a:r>
              <a:rPr lang="ko-KR" altLang="en-US" sz="2400" b="1" dirty="0" err="1">
                <a:latin typeface="돋움" panose="020B0600000101010101" pitchFamily="50" charset="-127"/>
                <a:ea typeface="돋움" panose="020B0600000101010101" pitchFamily="50" charset="-127"/>
              </a:rPr>
              <a:t>생태체계</a:t>
            </a:r>
            <a:r>
              <a:rPr lang="ko-KR" altLang="en-US" sz="2400" b="1" dirty="0">
                <a:latin typeface="돋움" panose="020B0600000101010101" pitchFamily="50" charset="-127"/>
                <a:ea typeface="돋움" panose="020B0600000101010101" pitchFamily="50" charset="-127"/>
              </a:rPr>
              <a:t> 관점</a:t>
            </a:r>
          </a:p>
          <a:p>
            <a:r>
              <a:rPr lang="en-US" altLang="ko-KR" sz="2400" b="1" dirty="0">
                <a:latin typeface="돋움" panose="020B0600000101010101" pitchFamily="50" charset="-127"/>
                <a:ea typeface="돋움" panose="020B0600000101010101" pitchFamily="50" charset="-127"/>
              </a:rPr>
              <a:t>2. </a:t>
            </a:r>
            <a:r>
              <a:rPr lang="ko-KR" altLang="en-US" sz="2400" b="1" dirty="0" err="1">
                <a:latin typeface="돋움" panose="020B0600000101010101" pitchFamily="50" charset="-127"/>
                <a:ea typeface="돋움" panose="020B0600000101010101" pitchFamily="50" charset="-127"/>
              </a:rPr>
              <a:t>강점관점</a:t>
            </a:r>
            <a:endParaRPr lang="ko-KR" altLang="en-US" sz="2400" b="1" dirty="0"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r>
              <a:rPr lang="en-US" altLang="ko-KR" sz="2400" b="1" dirty="0">
                <a:latin typeface="돋움" panose="020B0600000101010101" pitchFamily="50" charset="-127"/>
                <a:ea typeface="돋움" panose="020B0600000101010101" pitchFamily="50" charset="-127"/>
              </a:rPr>
              <a:t>3. </a:t>
            </a:r>
            <a:r>
              <a:rPr lang="ko-KR" altLang="en-US" sz="2400" b="1" dirty="0" err="1">
                <a:latin typeface="돋움" panose="020B0600000101010101" pitchFamily="50" charset="-127"/>
                <a:ea typeface="돋움" panose="020B0600000101010101" pitchFamily="50" charset="-127"/>
              </a:rPr>
              <a:t>임파워먼트</a:t>
            </a:r>
            <a:r>
              <a:rPr lang="ko-KR" altLang="en-US" sz="2400" b="1" dirty="0">
                <a:latin typeface="돋움" panose="020B0600000101010101" pitchFamily="50" charset="-127"/>
                <a:ea typeface="돋움" panose="020B0600000101010101" pitchFamily="50" charset="-127"/>
              </a:rPr>
              <a:t> 관점</a:t>
            </a:r>
          </a:p>
          <a:p>
            <a:r>
              <a:rPr lang="en-US" altLang="ko-KR" sz="2400" b="1" dirty="0">
                <a:latin typeface="돋움" panose="020B0600000101010101" pitchFamily="50" charset="-127"/>
                <a:ea typeface="돋움" panose="020B0600000101010101" pitchFamily="50" charset="-127"/>
              </a:rPr>
              <a:t>4. </a:t>
            </a:r>
            <a:r>
              <a:rPr lang="ko-KR" altLang="en-US" sz="2400" b="1" dirty="0" err="1">
                <a:latin typeface="돋움" panose="020B0600000101010101" pitchFamily="50" charset="-127"/>
                <a:ea typeface="돋움" panose="020B0600000101010101" pitchFamily="50" charset="-127"/>
              </a:rPr>
              <a:t>옹호관점</a:t>
            </a:r>
            <a:endParaRPr lang="ko-KR" altLang="en-US" sz="2400" b="1" dirty="0"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r>
              <a:rPr lang="en-US" altLang="ko-KR" sz="2400" b="1" dirty="0">
                <a:latin typeface="돋움" panose="020B0600000101010101" pitchFamily="50" charset="-127"/>
                <a:ea typeface="돋움" panose="020B0600000101010101" pitchFamily="50" charset="-127"/>
              </a:rPr>
              <a:t>5. </a:t>
            </a:r>
            <a:r>
              <a:rPr lang="ko-KR" altLang="en-US" sz="2400" b="1" dirty="0">
                <a:latin typeface="돋움" panose="020B0600000101010101" pitchFamily="50" charset="-127"/>
                <a:ea typeface="돋움" panose="020B0600000101010101" pitchFamily="50" charset="-127"/>
              </a:rPr>
              <a:t>네트워크이론</a:t>
            </a:r>
            <a:endParaRPr lang="ko-KR" altLang="en-US" sz="2400" b="1" i="0" dirty="0"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53550128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3"/>
          <p:cNvSpPr>
            <a:spLocks noChangeArrowheads="1"/>
          </p:cNvSpPr>
          <p:nvPr/>
        </p:nvSpPr>
        <p:spPr bwMode="auto">
          <a:xfrm>
            <a:off x="683568" y="1844824"/>
            <a:ext cx="7788399" cy="3816424"/>
          </a:xfrm>
          <a:prstGeom prst="rect">
            <a:avLst/>
          </a:prstGeom>
          <a:solidFill>
            <a:schemeClr val="bg2">
              <a:lumMod val="40000"/>
              <a:lumOff val="60000"/>
            </a:schemeClr>
          </a:solidFill>
          <a:ln w="9525">
            <a:solidFill>
              <a:schemeClr val="accent1"/>
            </a:solidFill>
            <a:miter lim="800000"/>
            <a:headEnd/>
            <a:tailEnd/>
          </a:ln>
        </p:spPr>
        <p:txBody>
          <a:bodyPr wrap="none" anchor="ctr"/>
          <a:lstStyle/>
          <a:p>
            <a:pPr fontAlgn="auto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FontTx/>
              <a:buChar char="•"/>
              <a:defRPr/>
            </a:pPr>
            <a:r>
              <a:rPr lang="en-US" altLang="ko-KR" sz="2000" dirty="0">
                <a:latin typeface="+mn-lt"/>
                <a:ea typeface="+mn-ea"/>
              </a:rPr>
              <a:t> </a:t>
            </a:r>
            <a:r>
              <a:rPr lang="ko-KR" altLang="en-US" sz="2000" dirty="0"/>
              <a:t>각 </a:t>
            </a:r>
            <a:r>
              <a:rPr lang="en-US" altLang="ko-KR" sz="2000" dirty="0"/>
              <a:t>CT </a:t>
            </a:r>
            <a:r>
              <a:rPr lang="ko-KR" altLang="en-US" sz="2000" dirty="0"/>
              <a:t>그룹 특성 및 지역사회</a:t>
            </a:r>
            <a:r>
              <a:rPr lang="en-US" altLang="ko-KR" sz="2000" dirty="0"/>
              <a:t>, </a:t>
            </a:r>
            <a:r>
              <a:rPr lang="ko-KR" altLang="en-US" sz="2000" dirty="0"/>
              <a:t>자원에 대한 이해</a:t>
            </a:r>
            <a:r>
              <a:rPr lang="en-US" altLang="ko-KR" sz="2000" dirty="0"/>
              <a:t>/</a:t>
            </a:r>
            <a:r>
              <a:rPr lang="ko-KR" altLang="en-US" sz="2000" dirty="0"/>
              <a:t>지식</a:t>
            </a:r>
          </a:p>
          <a:p>
            <a:pPr fontAlgn="auto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ko-KR" altLang="en-US" sz="2000" dirty="0"/>
              <a:t> 지역사회 혹은 집단의 문화</a:t>
            </a:r>
            <a:r>
              <a:rPr lang="en-US" altLang="ko-KR" sz="2000" dirty="0"/>
              <a:t>, </a:t>
            </a:r>
            <a:r>
              <a:rPr lang="ko-KR" altLang="en-US" sz="2000" dirty="0"/>
              <a:t>가치</a:t>
            </a:r>
            <a:r>
              <a:rPr lang="en-US" altLang="ko-KR" sz="2000" dirty="0"/>
              <a:t>, </a:t>
            </a:r>
            <a:r>
              <a:rPr lang="ko-KR" altLang="en-US" sz="2000" dirty="0"/>
              <a:t>사고방식 </a:t>
            </a:r>
            <a:r>
              <a:rPr lang="en-US" altLang="ko-KR" sz="2000" dirty="0"/>
              <a:t>, </a:t>
            </a:r>
            <a:r>
              <a:rPr lang="ko-KR" altLang="en-US" sz="2000" dirty="0"/>
              <a:t>행정력</a:t>
            </a:r>
            <a:r>
              <a:rPr lang="en-US" altLang="ko-KR" sz="2000" dirty="0"/>
              <a:t> </a:t>
            </a:r>
            <a:r>
              <a:rPr lang="ko-KR" altLang="en-US" sz="2000" dirty="0"/>
              <a:t>등</a:t>
            </a:r>
          </a:p>
          <a:p>
            <a:pPr fontAlgn="auto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FontTx/>
              <a:buChar char="•"/>
              <a:defRPr/>
            </a:pPr>
            <a:r>
              <a:rPr lang="ko-KR" altLang="en-US" sz="2000" dirty="0"/>
              <a:t> </a:t>
            </a:r>
            <a:r>
              <a:rPr lang="en-US" altLang="ko-KR" sz="2000" dirty="0"/>
              <a:t>ct </a:t>
            </a:r>
            <a:r>
              <a:rPr lang="ko-KR" altLang="en-US" sz="2000" dirty="0"/>
              <a:t>및 환경집단의 행동  및 의사소통 특성에 대한 이해</a:t>
            </a:r>
            <a:r>
              <a:rPr lang="en-US" altLang="ko-KR" sz="2000" dirty="0"/>
              <a:t>/</a:t>
            </a:r>
            <a:r>
              <a:rPr lang="ko-KR" altLang="en-US" sz="2000" dirty="0"/>
              <a:t>지식</a:t>
            </a:r>
          </a:p>
          <a:p>
            <a:pPr fontAlgn="auto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FontTx/>
              <a:buChar char="•"/>
              <a:defRPr/>
            </a:pPr>
            <a:r>
              <a:rPr lang="ko-KR" altLang="en-US" sz="2000" dirty="0"/>
              <a:t> 잘 훈련된 관찰 및 의사소통 기술</a:t>
            </a:r>
            <a:endParaRPr lang="en-US" altLang="ko-KR" sz="2000" dirty="0"/>
          </a:p>
          <a:p>
            <a:pPr fontAlgn="auto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FontTx/>
              <a:buChar char="•"/>
              <a:defRPr/>
            </a:pPr>
            <a:r>
              <a:rPr lang="en-US" altLang="ko-KR" sz="2000" dirty="0"/>
              <a:t> </a:t>
            </a:r>
            <a:r>
              <a:rPr lang="ko-KR" altLang="en-US" sz="2000" dirty="0"/>
              <a:t>행정적 협력</a:t>
            </a:r>
            <a:r>
              <a:rPr lang="en-US" altLang="ko-KR" sz="2000" dirty="0"/>
              <a:t>, </a:t>
            </a:r>
            <a:r>
              <a:rPr lang="ko-KR" altLang="en-US" sz="2000" dirty="0"/>
              <a:t>조정</a:t>
            </a:r>
            <a:r>
              <a:rPr lang="en-US" altLang="ko-KR" sz="2000" dirty="0"/>
              <a:t>, </a:t>
            </a:r>
            <a:r>
              <a:rPr lang="ko-KR" altLang="en-US" sz="2000" dirty="0"/>
              <a:t>평가능력 </a:t>
            </a:r>
          </a:p>
        </p:txBody>
      </p:sp>
      <p:sp>
        <p:nvSpPr>
          <p:cNvPr id="3" name="Text Box 31"/>
          <p:cNvSpPr txBox="1">
            <a:spLocks noChangeArrowheads="1"/>
          </p:cNvSpPr>
          <p:nvPr/>
        </p:nvSpPr>
        <p:spPr bwMode="auto">
          <a:xfrm>
            <a:off x="1763688" y="764704"/>
            <a:ext cx="5481017" cy="46166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ko-KR" sz="2400" b="1" dirty="0">
                <a:latin typeface="Rockwell" pitchFamily="18" charset="0"/>
                <a:ea typeface="바탕" pitchFamily="18" charset="-127"/>
              </a:rPr>
              <a:t>Knowledge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83568" y="53752"/>
            <a:ext cx="8003232" cy="1143000"/>
          </a:xfrm>
        </p:spPr>
        <p:txBody>
          <a:bodyPr/>
          <a:lstStyle/>
          <a:p>
            <a:r>
              <a:rPr lang="ko-KR" altLang="en-US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사례관리 절차</a:t>
            </a:r>
            <a:r>
              <a:rPr lang="en-US" altLang="ko-KR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?</a:t>
            </a:r>
            <a:endParaRPr lang="ko-KR" altLang="en-US" dirty="0"/>
          </a:p>
        </p:txBody>
      </p:sp>
      <p:sp>
        <p:nvSpPr>
          <p:cNvPr id="4" name="직사각형 3"/>
          <p:cNvSpPr/>
          <p:nvPr/>
        </p:nvSpPr>
        <p:spPr>
          <a:xfrm>
            <a:off x="971600" y="1412776"/>
            <a:ext cx="7056784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ko-KR" altLang="en-US" sz="2400" b="1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접수</a:t>
            </a:r>
            <a:r>
              <a:rPr lang="ko-KR" altLang="en-US" sz="2400" b="1" dirty="0">
                <a:solidFill>
                  <a:schemeClr val="bg1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</a:t>
            </a:r>
            <a:r>
              <a:rPr lang="en-US" altLang="ko-KR" sz="2400" b="1" dirty="0">
                <a:solidFill>
                  <a:schemeClr val="bg1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/ </a:t>
            </a:r>
            <a:r>
              <a:rPr lang="ko-KR" altLang="en-US" sz="2400" b="1" dirty="0">
                <a:solidFill>
                  <a:schemeClr val="bg1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상담 </a:t>
            </a:r>
            <a:r>
              <a:rPr lang="en-US" altLang="ko-KR" sz="2400" b="1" dirty="0">
                <a:solidFill>
                  <a:schemeClr val="bg1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/ </a:t>
            </a:r>
            <a:r>
              <a:rPr lang="ko-KR" altLang="en-US" sz="2400" b="1" dirty="0">
                <a:solidFill>
                  <a:schemeClr val="bg1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계약 </a:t>
            </a:r>
            <a:r>
              <a:rPr lang="en-US" altLang="ko-KR" sz="2400" b="1" dirty="0">
                <a:solidFill>
                  <a:schemeClr val="bg1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/ </a:t>
            </a:r>
            <a:r>
              <a:rPr lang="ko-KR" altLang="en-US" sz="2400" b="1" dirty="0" err="1">
                <a:solidFill>
                  <a:schemeClr val="bg1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인테이크</a:t>
            </a:r>
            <a:endParaRPr lang="en-US" altLang="ko-KR" sz="2400" b="1" dirty="0">
              <a:solidFill>
                <a:schemeClr val="bg1">
                  <a:lumMod val="50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algn="just">
              <a:lnSpc>
                <a:spcPct val="200000"/>
              </a:lnSpc>
            </a:pPr>
            <a:r>
              <a:rPr lang="ko-KR" altLang="en-US" sz="2400" b="1" dirty="0" err="1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유형구분</a:t>
            </a:r>
            <a:r>
              <a:rPr lang="ko-KR" altLang="en-US" sz="2400" b="1" dirty="0">
                <a:solidFill>
                  <a:schemeClr val="bg1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</a:t>
            </a:r>
            <a:r>
              <a:rPr lang="en-US" altLang="ko-KR" sz="2400" b="1" dirty="0">
                <a:solidFill>
                  <a:schemeClr val="bg1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( </a:t>
            </a:r>
            <a:r>
              <a:rPr lang="ko-KR" altLang="en-US" sz="2400" b="1" dirty="0">
                <a:solidFill>
                  <a:schemeClr val="bg1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위기 </a:t>
            </a:r>
            <a:r>
              <a:rPr lang="en-US" altLang="ko-KR" sz="2400" b="1" dirty="0">
                <a:solidFill>
                  <a:schemeClr val="bg1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/ </a:t>
            </a:r>
            <a:r>
              <a:rPr lang="ko-KR" altLang="en-US" sz="2400" b="1" dirty="0">
                <a:solidFill>
                  <a:schemeClr val="bg1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기본 </a:t>
            </a:r>
            <a:r>
              <a:rPr lang="en-US" altLang="ko-KR" sz="2400" b="1" dirty="0">
                <a:solidFill>
                  <a:schemeClr val="bg1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/ </a:t>
            </a:r>
            <a:r>
              <a:rPr lang="ko-KR" altLang="en-US" sz="2400" b="1" dirty="0">
                <a:solidFill>
                  <a:schemeClr val="bg1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일반 </a:t>
            </a:r>
            <a:r>
              <a:rPr lang="en-US" altLang="ko-KR" sz="2400" b="1" dirty="0">
                <a:solidFill>
                  <a:schemeClr val="bg1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/ </a:t>
            </a:r>
            <a:r>
              <a:rPr lang="ko-KR" altLang="en-US" sz="2400" b="1" dirty="0">
                <a:solidFill>
                  <a:schemeClr val="bg1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통합 </a:t>
            </a:r>
            <a:r>
              <a:rPr lang="en-US" altLang="ko-KR" sz="2400" b="1" dirty="0">
                <a:solidFill>
                  <a:schemeClr val="bg1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) - </a:t>
            </a:r>
            <a:r>
              <a:rPr lang="ko-KR" altLang="en-US" sz="2400" b="1" dirty="0" err="1">
                <a:solidFill>
                  <a:schemeClr val="bg1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사례회의</a:t>
            </a:r>
            <a:endParaRPr lang="en-US" altLang="ko-KR" sz="2400" b="1" dirty="0">
              <a:solidFill>
                <a:schemeClr val="bg1">
                  <a:lumMod val="50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algn="just">
              <a:lnSpc>
                <a:spcPct val="200000"/>
              </a:lnSpc>
            </a:pPr>
            <a:r>
              <a:rPr lang="ko-KR" altLang="en-US" sz="2400" b="1" dirty="0" err="1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사정평가</a:t>
            </a:r>
            <a:r>
              <a:rPr lang="ko-KR" altLang="en-US" sz="2400" b="1" dirty="0">
                <a:solidFill>
                  <a:schemeClr val="bg1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</a:t>
            </a:r>
            <a:r>
              <a:rPr lang="en-US" altLang="ko-KR" sz="2400" b="1" dirty="0">
                <a:solidFill>
                  <a:schemeClr val="bg1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( </a:t>
            </a:r>
            <a:r>
              <a:rPr lang="ko-KR" altLang="en-US" sz="2400" b="1" dirty="0">
                <a:solidFill>
                  <a:schemeClr val="bg1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대상자의 욕구를 파악 </a:t>
            </a:r>
            <a:r>
              <a:rPr lang="en-US" altLang="ko-KR" sz="2400" b="1" dirty="0">
                <a:solidFill>
                  <a:schemeClr val="bg1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)</a:t>
            </a:r>
          </a:p>
          <a:p>
            <a:pPr algn="just">
              <a:lnSpc>
                <a:spcPct val="200000"/>
              </a:lnSpc>
            </a:pPr>
            <a:r>
              <a:rPr lang="ko-KR" altLang="en-US" sz="2400" b="1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사후관리</a:t>
            </a:r>
            <a:endParaRPr lang="en-US" altLang="ko-KR" sz="2400" b="1" dirty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78512826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1835696" y="1261326"/>
            <a:ext cx="208823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dirty="0" err="1">
                <a:latin typeface="TT91EAE1BFtCID"/>
              </a:rPr>
              <a:t>사례발견</a:t>
            </a:r>
            <a:r>
              <a:rPr lang="ko-KR" altLang="en-US" dirty="0">
                <a:latin typeface="TT91EAE1BFtCID"/>
              </a:rPr>
              <a:t> 및 </a:t>
            </a:r>
            <a:r>
              <a:rPr lang="ko-KR" altLang="en-US" sz="2000" dirty="0">
                <a:solidFill>
                  <a:srgbClr val="FFC000"/>
                </a:solidFill>
                <a:latin typeface="TT91EAE1BFtCID"/>
              </a:rPr>
              <a:t>접수</a:t>
            </a:r>
            <a:endParaRPr lang="ko-KR" altLang="en-US" sz="2000" dirty="0">
              <a:solidFill>
                <a:srgbClr val="FFC000"/>
              </a:solidFill>
            </a:endParaRPr>
          </a:p>
        </p:txBody>
      </p:sp>
      <p:sp>
        <p:nvSpPr>
          <p:cNvPr id="3" name="직사각형 2"/>
          <p:cNvSpPr/>
          <p:nvPr/>
        </p:nvSpPr>
        <p:spPr>
          <a:xfrm>
            <a:off x="1835696" y="2195572"/>
            <a:ext cx="195438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dirty="0" err="1">
                <a:latin typeface="TT91EAE1BFtCID"/>
              </a:rPr>
              <a:t>인테이크</a:t>
            </a:r>
            <a:r>
              <a:rPr lang="ko-KR" altLang="en-US" dirty="0">
                <a:latin typeface="TT91EAE1BFtCID"/>
              </a:rPr>
              <a:t> 및 사정</a:t>
            </a:r>
            <a:endParaRPr lang="ko-KR" altLang="en-US" dirty="0"/>
          </a:p>
        </p:txBody>
      </p:sp>
      <p:sp>
        <p:nvSpPr>
          <p:cNvPr id="4" name="직사각형 3"/>
          <p:cNvSpPr/>
          <p:nvPr/>
        </p:nvSpPr>
        <p:spPr>
          <a:xfrm>
            <a:off x="1845275" y="3059668"/>
            <a:ext cx="11079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dirty="0" err="1">
                <a:latin typeface="TT91EAE1BFtCID"/>
              </a:rPr>
              <a:t>개입계획</a:t>
            </a:r>
            <a:endParaRPr lang="ko-KR" altLang="en-US" dirty="0"/>
          </a:p>
        </p:txBody>
      </p:sp>
      <p:sp>
        <p:nvSpPr>
          <p:cNvPr id="5" name="직사각형 4"/>
          <p:cNvSpPr/>
          <p:nvPr/>
        </p:nvSpPr>
        <p:spPr>
          <a:xfrm>
            <a:off x="1845275" y="3997630"/>
            <a:ext cx="141577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dirty="0">
                <a:latin typeface="TT91EAE1BFtCID"/>
              </a:rPr>
              <a:t>서비스 실행</a:t>
            </a:r>
            <a:endParaRPr lang="ko-KR" altLang="en-US" dirty="0"/>
          </a:p>
        </p:txBody>
      </p:sp>
      <p:sp>
        <p:nvSpPr>
          <p:cNvPr id="6" name="직사각형 5"/>
          <p:cNvSpPr/>
          <p:nvPr/>
        </p:nvSpPr>
        <p:spPr>
          <a:xfrm>
            <a:off x="1825531" y="4931876"/>
            <a:ext cx="195438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dirty="0">
                <a:latin typeface="TT91EAE1BFtCID"/>
              </a:rPr>
              <a:t>모니터링 및 평가</a:t>
            </a:r>
            <a:endParaRPr lang="ko-KR" altLang="en-US" dirty="0"/>
          </a:p>
        </p:txBody>
      </p:sp>
      <p:sp>
        <p:nvSpPr>
          <p:cNvPr id="7" name="직사각형 6"/>
          <p:cNvSpPr/>
          <p:nvPr/>
        </p:nvSpPr>
        <p:spPr>
          <a:xfrm>
            <a:off x="1845275" y="5723964"/>
            <a:ext cx="164660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dirty="0">
                <a:latin typeface="TT91EAE1BFtCID"/>
              </a:rPr>
              <a:t>사례관리 </a:t>
            </a:r>
            <a:r>
              <a:rPr lang="ko-KR" altLang="en-US" dirty="0">
                <a:solidFill>
                  <a:srgbClr val="FFC000"/>
                </a:solidFill>
                <a:latin typeface="TT91EAE1BFtCID"/>
              </a:rPr>
              <a:t>종결</a:t>
            </a:r>
            <a:endParaRPr lang="ko-KR" altLang="en-US" dirty="0">
              <a:solidFill>
                <a:srgbClr val="FFC000"/>
              </a:solidFill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4355976" y="5737870"/>
            <a:ext cx="11079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dirty="0">
                <a:latin typeface="TT91EAE1BFtCID"/>
              </a:rPr>
              <a:t>사후관리</a:t>
            </a:r>
            <a:endParaRPr lang="ko-KR" altLang="en-US" dirty="0"/>
          </a:p>
        </p:txBody>
      </p:sp>
      <p:sp>
        <p:nvSpPr>
          <p:cNvPr id="9" name="직사각형 8"/>
          <p:cNvSpPr/>
          <p:nvPr/>
        </p:nvSpPr>
        <p:spPr>
          <a:xfrm>
            <a:off x="4082336" y="1711065"/>
            <a:ext cx="481440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000" b="1" dirty="0">
                <a:solidFill>
                  <a:srgbClr val="FF6600"/>
                </a:solidFill>
                <a:latin typeface="TTD8A97B99tCID"/>
              </a:rPr>
              <a:t>사례관리 동의 및 계약 </a:t>
            </a:r>
            <a:endParaRPr lang="en-US" altLang="ko-KR" sz="2000" b="1" dirty="0">
              <a:solidFill>
                <a:srgbClr val="FF6600"/>
              </a:solidFill>
              <a:latin typeface="TTD8A97B99tCID"/>
            </a:endParaRPr>
          </a:p>
          <a:p>
            <a:r>
              <a:rPr lang="ko-KR" altLang="en-US" sz="1400" dirty="0">
                <a:latin typeface="HaansoftBatang"/>
              </a:rPr>
              <a:t>∙ </a:t>
            </a:r>
            <a:r>
              <a:rPr lang="ko-KR" altLang="en-US" sz="1400" dirty="0">
                <a:latin typeface="TTD8A97B99tCID"/>
              </a:rPr>
              <a:t>대상자와 가족의 의견을 기초로 </a:t>
            </a:r>
            <a:r>
              <a:rPr lang="ko-KR" altLang="en-US" sz="1400" dirty="0" err="1">
                <a:latin typeface="TTD8A97B99tCID"/>
              </a:rPr>
              <a:t>면접상담</a:t>
            </a:r>
            <a:r>
              <a:rPr lang="en-US" altLang="ko-KR" sz="1400" dirty="0">
                <a:latin typeface="TTD8A97B99tCID"/>
              </a:rPr>
              <a:t>(</a:t>
            </a:r>
            <a:r>
              <a:rPr lang="ko-KR" altLang="en-US" sz="1400" dirty="0">
                <a:latin typeface="TTD8A97B99tCID"/>
              </a:rPr>
              <a:t>가정방문</a:t>
            </a:r>
            <a:r>
              <a:rPr lang="en-US" altLang="ko-KR" sz="1400" dirty="0">
                <a:latin typeface="TTD8A97B99tCID"/>
              </a:rPr>
              <a:t>)</a:t>
            </a:r>
            <a:r>
              <a:rPr lang="ko-KR" altLang="en-US" sz="1400" dirty="0">
                <a:latin typeface="TTD8A97B99tCID"/>
              </a:rPr>
              <a:t>진행 </a:t>
            </a:r>
            <a:endParaRPr lang="en-US" altLang="ko-KR" sz="1400" dirty="0">
              <a:latin typeface="TTD8A97B99tCID"/>
            </a:endParaRPr>
          </a:p>
          <a:p>
            <a:r>
              <a:rPr lang="ko-KR" altLang="en-US" sz="1400" dirty="0">
                <a:latin typeface="HaansoftBatang"/>
              </a:rPr>
              <a:t>∙ </a:t>
            </a:r>
            <a:r>
              <a:rPr lang="ko-KR" altLang="en-US" sz="1400" dirty="0">
                <a:latin typeface="TTD8A97B99tCID"/>
              </a:rPr>
              <a:t>사례선정회의</a:t>
            </a:r>
            <a:endParaRPr lang="ko-KR" altLang="en-US" sz="1400" dirty="0"/>
          </a:p>
        </p:txBody>
      </p:sp>
      <p:sp>
        <p:nvSpPr>
          <p:cNvPr id="10" name="직사각형 9"/>
          <p:cNvSpPr/>
          <p:nvPr/>
        </p:nvSpPr>
        <p:spPr>
          <a:xfrm>
            <a:off x="4499992" y="2842986"/>
            <a:ext cx="4222504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400" dirty="0">
                <a:latin typeface="TTD8A97B99tCID"/>
              </a:rPr>
              <a:t>(</a:t>
            </a:r>
            <a:r>
              <a:rPr lang="ko-KR" altLang="en-US" sz="1400" dirty="0">
                <a:latin typeface="TTD8A97B99tCID"/>
              </a:rPr>
              <a:t>목표 만들기</a:t>
            </a:r>
            <a:r>
              <a:rPr lang="en-US" altLang="ko-KR" sz="1400" dirty="0">
                <a:latin typeface="TTD8A97B99tCID"/>
              </a:rPr>
              <a:t>/</a:t>
            </a:r>
            <a:r>
              <a:rPr lang="ko-KR" altLang="en-US" sz="1400" dirty="0">
                <a:latin typeface="TTD8A97B99tCID"/>
              </a:rPr>
              <a:t>우선순위정하기</a:t>
            </a:r>
            <a:r>
              <a:rPr lang="en-US" altLang="ko-KR" sz="1400" dirty="0">
                <a:latin typeface="TTD8A97B99tCID"/>
              </a:rPr>
              <a:t>/</a:t>
            </a:r>
            <a:r>
              <a:rPr lang="ko-KR" altLang="en-US" sz="1400" dirty="0" err="1">
                <a:latin typeface="TTD8A97B99tCID"/>
              </a:rPr>
              <a:t>과업설정</a:t>
            </a:r>
            <a:r>
              <a:rPr lang="en-US" altLang="ko-KR" sz="1400" dirty="0">
                <a:latin typeface="TTD8A97B99tCID"/>
              </a:rPr>
              <a:t>/</a:t>
            </a:r>
            <a:r>
              <a:rPr lang="ko-KR" altLang="en-US" sz="1400" dirty="0">
                <a:latin typeface="TTD8A97B99tCID"/>
              </a:rPr>
              <a:t>연계방안</a:t>
            </a:r>
            <a:r>
              <a:rPr lang="en-US" altLang="ko-KR" sz="1400" dirty="0">
                <a:latin typeface="TTD8A97B99tCID"/>
              </a:rPr>
              <a:t>) </a:t>
            </a:r>
          </a:p>
          <a:p>
            <a:r>
              <a:rPr lang="ko-KR" altLang="en-US" sz="1400" dirty="0">
                <a:latin typeface="HaansoftBatang"/>
              </a:rPr>
              <a:t>∙ </a:t>
            </a:r>
            <a:r>
              <a:rPr lang="ko-KR" altLang="en-US" sz="1400" dirty="0">
                <a:latin typeface="TTD8A97B99tCID"/>
              </a:rPr>
              <a:t>정보공유 및 서비스 </a:t>
            </a:r>
            <a:r>
              <a:rPr lang="ko-KR" altLang="en-US" sz="1400" dirty="0" err="1">
                <a:latin typeface="TTD8A97B99tCID"/>
              </a:rPr>
              <a:t>연계조정</a:t>
            </a:r>
            <a:r>
              <a:rPr lang="ko-KR" altLang="en-US" sz="1400" dirty="0">
                <a:latin typeface="TTD8A97B99tCID"/>
              </a:rPr>
              <a:t> </a:t>
            </a:r>
            <a:endParaRPr lang="en-US" altLang="ko-KR" sz="1400" dirty="0">
              <a:latin typeface="TTD8A97B99tCID"/>
            </a:endParaRPr>
          </a:p>
          <a:p>
            <a:r>
              <a:rPr lang="ko-KR" altLang="en-US" sz="1400" dirty="0">
                <a:latin typeface="HaansoftBatang"/>
              </a:rPr>
              <a:t>∙ </a:t>
            </a:r>
            <a:r>
              <a:rPr lang="ko-KR" altLang="en-US" sz="1400" dirty="0">
                <a:latin typeface="TTD8A97B99tCID"/>
              </a:rPr>
              <a:t>욕구 기반 자원 발굴 및 개발</a:t>
            </a:r>
            <a:endParaRPr lang="ko-KR" altLang="en-US" sz="1400" dirty="0"/>
          </a:p>
        </p:txBody>
      </p:sp>
      <p:sp>
        <p:nvSpPr>
          <p:cNvPr id="11" name="직사각형 10"/>
          <p:cNvSpPr/>
          <p:nvPr/>
        </p:nvSpPr>
        <p:spPr>
          <a:xfrm>
            <a:off x="331619" y="3827355"/>
            <a:ext cx="1000021" cy="646331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ko-KR" altLang="en-US" dirty="0">
                <a:latin typeface="TT91EAE1BFtCID"/>
              </a:rPr>
              <a:t>서비스</a:t>
            </a:r>
          </a:p>
          <a:p>
            <a:r>
              <a:rPr lang="ko-KR" altLang="en-US" dirty="0">
                <a:latin typeface="TT91EAE1BFtCID"/>
              </a:rPr>
              <a:t>조정</a:t>
            </a:r>
            <a:endParaRPr lang="ko-KR" altLang="en-US" dirty="0"/>
          </a:p>
        </p:txBody>
      </p:sp>
      <p:sp>
        <p:nvSpPr>
          <p:cNvPr id="12" name="아래쪽 화살표 11"/>
          <p:cNvSpPr/>
          <p:nvPr/>
        </p:nvSpPr>
        <p:spPr>
          <a:xfrm>
            <a:off x="2279187" y="1638092"/>
            <a:ext cx="156210" cy="35074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아래쪽 화살표 12"/>
          <p:cNvSpPr/>
          <p:nvPr/>
        </p:nvSpPr>
        <p:spPr>
          <a:xfrm>
            <a:off x="2279187" y="2574196"/>
            <a:ext cx="156210" cy="35074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아래쪽 화살표 13"/>
          <p:cNvSpPr/>
          <p:nvPr/>
        </p:nvSpPr>
        <p:spPr>
          <a:xfrm>
            <a:off x="2279187" y="3438292"/>
            <a:ext cx="156210" cy="35074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아래쪽 화살표 14"/>
          <p:cNvSpPr/>
          <p:nvPr/>
        </p:nvSpPr>
        <p:spPr>
          <a:xfrm>
            <a:off x="2279187" y="4374396"/>
            <a:ext cx="156210" cy="35074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아래쪽 화살표 15"/>
          <p:cNvSpPr/>
          <p:nvPr/>
        </p:nvSpPr>
        <p:spPr>
          <a:xfrm>
            <a:off x="2279187" y="5382508"/>
            <a:ext cx="156210" cy="35074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오른쪽 화살표 16"/>
          <p:cNvSpPr/>
          <p:nvPr/>
        </p:nvSpPr>
        <p:spPr>
          <a:xfrm>
            <a:off x="3430000" y="5821319"/>
            <a:ext cx="648072" cy="18466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22" name="꺾인 연결선 21"/>
          <p:cNvCxnSpPr>
            <a:stCxn id="11" idx="2"/>
            <a:endCxn id="6" idx="1"/>
          </p:cNvCxnSpPr>
          <p:nvPr/>
        </p:nvCxnSpPr>
        <p:spPr>
          <a:xfrm rot="16200000" flipH="1">
            <a:off x="1007152" y="4298163"/>
            <a:ext cx="642856" cy="993901"/>
          </a:xfrm>
          <a:prstGeom prst="bentConnector2">
            <a:avLst/>
          </a:prstGeom>
          <a:ln w="254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6" name="꺾인 연결선 25"/>
          <p:cNvCxnSpPr/>
          <p:nvPr/>
        </p:nvCxnSpPr>
        <p:spPr>
          <a:xfrm rot="5400000" flipH="1" flipV="1">
            <a:off x="781773" y="3151706"/>
            <a:ext cx="564914" cy="473291"/>
          </a:xfrm>
          <a:prstGeom prst="bentConnector2">
            <a:avLst/>
          </a:prstGeom>
          <a:ln w="25400">
            <a:solidFill>
              <a:schemeClr val="tx1"/>
            </a:solidFill>
            <a:tailEnd type="triangle"/>
          </a:ln>
          <a:effectLst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9" name="직사각형 28"/>
          <p:cNvSpPr/>
          <p:nvPr/>
        </p:nvSpPr>
        <p:spPr>
          <a:xfrm>
            <a:off x="4066212" y="3952789"/>
            <a:ext cx="425020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1400" dirty="0">
                <a:latin typeface="HaansoftBatang"/>
              </a:rPr>
              <a:t>∙ </a:t>
            </a:r>
            <a:r>
              <a:rPr lang="ko-KR" altLang="en-US" sz="1400" dirty="0" err="1">
                <a:latin typeface="TTD8A97B99tCID"/>
              </a:rPr>
              <a:t>목표별</a:t>
            </a:r>
            <a:r>
              <a:rPr lang="ko-KR" altLang="en-US" sz="1400" dirty="0">
                <a:latin typeface="TTD8A97B99tCID"/>
              </a:rPr>
              <a:t> 서비스 실행 </a:t>
            </a:r>
            <a:endParaRPr lang="en-US" altLang="ko-KR" sz="1400" dirty="0">
              <a:latin typeface="TTD8A97B99tCID"/>
            </a:endParaRPr>
          </a:p>
          <a:p>
            <a:r>
              <a:rPr lang="ko-KR" altLang="en-US" sz="1400" dirty="0">
                <a:latin typeface="HaansoftBatang"/>
              </a:rPr>
              <a:t>∙ </a:t>
            </a:r>
            <a:r>
              <a:rPr lang="ko-KR" altLang="en-US" sz="1400" dirty="0" err="1">
                <a:latin typeface="TTD8A97B99tCID"/>
              </a:rPr>
              <a:t>사례회의팀</a:t>
            </a:r>
            <a:r>
              <a:rPr lang="en-US" altLang="ko-KR" sz="1400" dirty="0">
                <a:latin typeface="TTD8A97B99tCID"/>
              </a:rPr>
              <a:t>/</a:t>
            </a:r>
            <a:r>
              <a:rPr lang="ko-KR" altLang="en-US" sz="1400" dirty="0">
                <a:latin typeface="TTD8A97B99tCID"/>
              </a:rPr>
              <a:t>연합</a:t>
            </a:r>
            <a:r>
              <a:rPr lang="en-US" altLang="ko-KR" sz="1400" dirty="0">
                <a:latin typeface="TTD8A97B99tCID"/>
              </a:rPr>
              <a:t>/</a:t>
            </a:r>
            <a:r>
              <a:rPr lang="ko-KR" altLang="en-US" sz="1400" dirty="0">
                <a:latin typeface="TTD8A97B99tCID"/>
              </a:rPr>
              <a:t>통합</a:t>
            </a:r>
            <a:r>
              <a:rPr lang="en-US" altLang="ko-KR" sz="1400" dirty="0">
                <a:latin typeface="TTD8A97B99tCID"/>
              </a:rPr>
              <a:t>/</a:t>
            </a:r>
            <a:r>
              <a:rPr lang="ko-KR" altLang="en-US" sz="1400" dirty="0" err="1">
                <a:latin typeface="TTD8A97B99tCID"/>
              </a:rPr>
              <a:t>수퍼비전</a:t>
            </a:r>
            <a:r>
              <a:rPr lang="ko-KR" altLang="en-US" sz="1400" dirty="0">
                <a:latin typeface="TTD8A97B99tCID"/>
              </a:rPr>
              <a:t> 회의 등 실시</a:t>
            </a:r>
            <a:endParaRPr lang="ko-KR" altLang="en-US" sz="1400" dirty="0"/>
          </a:p>
        </p:txBody>
      </p:sp>
      <p:sp>
        <p:nvSpPr>
          <p:cNvPr id="18" name="제목 1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>
                <a:latin typeface="TT91EAE1BFtCID"/>
              </a:rPr>
              <a:t>사례관리 진행과정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03116233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사례관리 과정</a:t>
            </a:r>
            <a:r>
              <a:rPr lang="en-US" altLang="ko-KR" dirty="0"/>
              <a:t>(</a:t>
            </a:r>
            <a:r>
              <a:rPr lang="ko-KR" altLang="en-US" dirty="0" err="1"/>
              <a:t>수집자료</a:t>
            </a:r>
            <a:r>
              <a:rPr lang="en-US" altLang="ko-KR" dirty="0"/>
              <a:t>)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1475656" y="1340768"/>
            <a:ext cx="7211144" cy="4785395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ü"/>
            </a:pPr>
            <a:r>
              <a:rPr lang="ko-KR" altLang="en-US" dirty="0">
                <a:solidFill>
                  <a:srgbClr val="FF6600"/>
                </a:solidFill>
              </a:rPr>
              <a:t>초기 </a:t>
            </a:r>
            <a:r>
              <a:rPr lang="en-US" altLang="ko-KR" dirty="0">
                <a:solidFill>
                  <a:srgbClr val="FF6600"/>
                </a:solidFill>
              </a:rPr>
              <a:t>:</a:t>
            </a:r>
            <a:r>
              <a:rPr lang="en-US" altLang="ko-KR" dirty="0"/>
              <a:t> </a:t>
            </a:r>
            <a:r>
              <a:rPr lang="ko-KR" altLang="en-US" dirty="0"/>
              <a:t>클라이언트 확인</a:t>
            </a:r>
            <a:r>
              <a:rPr lang="en-US" altLang="ko-KR" dirty="0"/>
              <a:t>, </a:t>
            </a:r>
            <a:r>
              <a:rPr lang="ko-KR" altLang="en-US" dirty="0"/>
              <a:t>심사</a:t>
            </a:r>
            <a:r>
              <a:rPr lang="en-US" altLang="ko-KR" dirty="0"/>
              <a:t>, </a:t>
            </a:r>
            <a:r>
              <a:rPr lang="ko-KR" altLang="en-US" dirty="0"/>
              <a:t>접수</a:t>
            </a:r>
            <a:r>
              <a:rPr lang="en-US" altLang="ko-KR" dirty="0"/>
              <a:t>. </a:t>
            </a:r>
            <a:r>
              <a:rPr lang="ko-KR" altLang="en-US" dirty="0"/>
              <a:t>등록</a:t>
            </a:r>
          </a:p>
          <a:p>
            <a:pPr marL="0" indent="0">
              <a:buNone/>
            </a:pPr>
            <a:r>
              <a:rPr lang="ko-KR" altLang="en-US" dirty="0">
                <a:solidFill>
                  <a:srgbClr val="FF6600"/>
                </a:solidFill>
              </a:rPr>
              <a:t>         </a:t>
            </a:r>
            <a:r>
              <a:rPr lang="en-US" altLang="ko-KR" sz="2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(</a:t>
            </a:r>
            <a:r>
              <a:rPr lang="ko-KR" altLang="en-US" sz="2000" dirty="0" err="1">
                <a:solidFill>
                  <a:schemeClr val="tx1">
                    <a:lumMod val="50000"/>
                    <a:lumOff val="50000"/>
                  </a:schemeClr>
                </a:solidFill>
              </a:rPr>
              <a:t>인테이크</a:t>
            </a:r>
            <a:r>
              <a:rPr lang="en-US" altLang="ko-KR" sz="2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_</a:t>
            </a:r>
            <a:r>
              <a:rPr lang="ko-KR" altLang="en-US" sz="2000" dirty="0" err="1">
                <a:solidFill>
                  <a:schemeClr val="tx1">
                    <a:lumMod val="50000"/>
                    <a:lumOff val="50000"/>
                  </a:schemeClr>
                </a:solidFill>
              </a:rPr>
              <a:t>초기면접지</a:t>
            </a:r>
            <a:r>
              <a:rPr lang="en-US" altLang="ko-KR" sz="2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, </a:t>
            </a:r>
            <a:r>
              <a:rPr lang="ko-KR" altLang="en-US" sz="2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사례관리 동의서</a:t>
            </a:r>
            <a:r>
              <a:rPr lang="en-US" altLang="ko-KR" sz="2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)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ko-KR" altLang="en-US" dirty="0"/>
              <a:t>사정 </a:t>
            </a:r>
            <a:r>
              <a:rPr lang="en-US" altLang="ko-KR" dirty="0"/>
              <a:t>: </a:t>
            </a:r>
            <a:r>
              <a:rPr lang="ko-KR" altLang="en-US" dirty="0" err="1"/>
              <a:t>욕구파악</a:t>
            </a:r>
            <a:r>
              <a:rPr lang="en-US" altLang="ko-KR" dirty="0"/>
              <a:t>, </a:t>
            </a:r>
            <a:r>
              <a:rPr lang="ko-KR" altLang="en-US" dirty="0" err="1"/>
              <a:t>자원검토</a:t>
            </a:r>
            <a:endParaRPr lang="ko-KR" altLang="en-US" dirty="0"/>
          </a:p>
          <a:p>
            <a:pPr marL="0" indent="0">
              <a:buNone/>
            </a:pPr>
            <a:r>
              <a:rPr lang="ko-KR" altLang="en-US" dirty="0"/>
              <a:t>        </a:t>
            </a:r>
            <a:r>
              <a:rPr lang="ko-KR" altLang="en-US" dirty="0" err="1"/>
              <a:t>욕구사정</a:t>
            </a:r>
            <a:r>
              <a:rPr lang="en-US" altLang="ko-KR" dirty="0"/>
              <a:t>, </a:t>
            </a:r>
            <a:r>
              <a:rPr lang="ko-KR" altLang="en-US" dirty="0" err="1"/>
              <a:t>장애물사정</a:t>
            </a:r>
            <a:r>
              <a:rPr lang="en-US" altLang="ko-KR" dirty="0"/>
              <a:t>, </a:t>
            </a:r>
            <a:r>
              <a:rPr lang="ko-KR" altLang="en-US" dirty="0" err="1"/>
              <a:t>자원사정</a:t>
            </a:r>
            <a:endParaRPr lang="ko-KR" altLang="en-US" dirty="0"/>
          </a:p>
          <a:p>
            <a:pPr marL="0" indent="0">
              <a:buNone/>
            </a:pPr>
            <a:r>
              <a:rPr lang="ko-KR" altLang="en-US" dirty="0">
                <a:solidFill>
                  <a:srgbClr val="FF6600"/>
                </a:solidFill>
              </a:rPr>
              <a:t>        </a:t>
            </a:r>
            <a:r>
              <a:rPr lang="en-US" altLang="ko-KR" sz="2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(</a:t>
            </a:r>
            <a:r>
              <a:rPr lang="ko-KR" altLang="en-US" sz="2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사례관리 </a:t>
            </a:r>
            <a:r>
              <a:rPr lang="ko-KR" altLang="en-US" sz="2000" dirty="0" err="1">
                <a:solidFill>
                  <a:schemeClr val="tx1">
                    <a:lumMod val="50000"/>
                    <a:lumOff val="50000"/>
                  </a:schemeClr>
                </a:solidFill>
              </a:rPr>
              <a:t>사정표</a:t>
            </a:r>
            <a:r>
              <a:rPr lang="en-US" altLang="ko-KR" sz="2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)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ko-KR" altLang="en-US" dirty="0"/>
              <a:t>계획 </a:t>
            </a:r>
            <a:r>
              <a:rPr lang="en-US" altLang="ko-KR" dirty="0"/>
              <a:t>: </a:t>
            </a:r>
            <a:r>
              <a:rPr lang="ko-KR" altLang="en-US" dirty="0" err="1"/>
              <a:t>서비수유형</a:t>
            </a:r>
            <a:r>
              <a:rPr lang="en-US" altLang="ko-KR" dirty="0"/>
              <a:t>, </a:t>
            </a:r>
            <a:r>
              <a:rPr lang="ko-KR" altLang="en-US" dirty="0"/>
              <a:t>서비스 시간</a:t>
            </a:r>
            <a:r>
              <a:rPr lang="en-US" altLang="ko-KR" dirty="0"/>
              <a:t>, </a:t>
            </a:r>
            <a:r>
              <a:rPr lang="ko-KR" altLang="en-US" dirty="0"/>
              <a:t>계획수립</a:t>
            </a:r>
          </a:p>
          <a:p>
            <a:pPr marL="0" indent="0">
              <a:buNone/>
            </a:pPr>
            <a:r>
              <a:rPr lang="ko-KR" altLang="en-US" dirty="0">
                <a:solidFill>
                  <a:srgbClr val="FF6600"/>
                </a:solidFill>
              </a:rPr>
              <a:t>        </a:t>
            </a:r>
            <a:r>
              <a:rPr lang="en-US" altLang="ko-KR" sz="2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(</a:t>
            </a:r>
            <a:r>
              <a:rPr lang="ko-KR" altLang="en-US" sz="2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사례관리 계획 및 평가표</a:t>
            </a:r>
            <a:r>
              <a:rPr lang="en-US" altLang="ko-KR" sz="2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)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ko-KR" altLang="en-US" dirty="0"/>
              <a:t>실행 </a:t>
            </a:r>
            <a:r>
              <a:rPr lang="en-US" altLang="ko-KR" dirty="0"/>
              <a:t>: </a:t>
            </a:r>
            <a:r>
              <a:rPr lang="ko-KR" altLang="en-US" dirty="0"/>
              <a:t>서비스제공</a:t>
            </a:r>
            <a:r>
              <a:rPr lang="en-US" altLang="ko-KR" dirty="0"/>
              <a:t>, </a:t>
            </a:r>
            <a:r>
              <a:rPr lang="ko-KR" altLang="en-US" dirty="0"/>
              <a:t>자원개발</a:t>
            </a:r>
            <a:r>
              <a:rPr lang="en-US" altLang="ko-KR" dirty="0"/>
              <a:t>, </a:t>
            </a:r>
            <a:r>
              <a:rPr lang="ko-KR" altLang="en-US" dirty="0"/>
              <a:t>연계</a:t>
            </a:r>
            <a:r>
              <a:rPr lang="en-US" altLang="ko-KR" dirty="0"/>
              <a:t>, </a:t>
            </a:r>
            <a:r>
              <a:rPr lang="ko-KR" altLang="en-US" dirty="0"/>
              <a:t>조정과 점검</a:t>
            </a:r>
          </a:p>
          <a:p>
            <a:pPr marL="0" indent="0">
              <a:buNone/>
            </a:pPr>
            <a:r>
              <a:rPr lang="ko-KR" altLang="en-US" dirty="0">
                <a:solidFill>
                  <a:srgbClr val="FF6600"/>
                </a:solidFill>
              </a:rPr>
              <a:t>        </a:t>
            </a:r>
            <a:r>
              <a:rPr lang="en-US" altLang="ko-KR" sz="2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(</a:t>
            </a:r>
            <a:r>
              <a:rPr lang="ko-KR" altLang="en-US" sz="2000" dirty="0" err="1">
                <a:solidFill>
                  <a:schemeClr val="tx1">
                    <a:lumMod val="50000"/>
                    <a:lumOff val="50000"/>
                  </a:schemeClr>
                </a:solidFill>
              </a:rPr>
              <a:t>과정기록지</a:t>
            </a:r>
            <a:r>
              <a:rPr lang="en-US" altLang="ko-KR" sz="2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, </a:t>
            </a:r>
            <a:r>
              <a:rPr lang="ko-KR" altLang="en-US" sz="2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서비스의뢰서</a:t>
            </a:r>
            <a:r>
              <a:rPr lang="en-US" altLang="ko-KR" sz="2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, </a:t>
            </a:r>
            <a:r>
              <a:rPr lang="ko-KR" altLang="en-US" sz="2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슈퍼비전 일지</a:t>
            </a:r>
            <a:r>
              <a:rPr lang="en-US" altLang="ko-KR" sz="2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)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ko-KR" altLang="en-US" dirty="0"/>
              <a:t>평가 및 종결</a:t>
            </a:r>
          </a:p>
          <a:p>
            <a:pPr marL="0" indent="0">
              <a:buNone/>
            </a:pPr>
            <a:r>
              <a:rPr lang="ko-KR" altLang="en-US" dirty="0">
                <a:solidFill>
                  <a:srgbClr val="FF6600"/>
                </a:solidFill>
              </a:rPr>
              <a:t>        </a:t>
            </a:r>
            <a:r>
              <a:rPr lang="en-US" altLang="ko-KR" sz="2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(</a:t>
            </a:r>
            <a:r>
              <a:rPr lang="ko-KR" altLang="en-US" sz="2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사례관리 </a:t>
            </a:r>
            <a:r>
              <a:rPr lang="ko-KR" altLang="en-US" sz="2000" dirty="0" err="1">
                <a:solidFill>
                  <a:schemeClr val="tx1">
                    <a:lumMod val="50000"/>
                    <a:lumOff val="50000"/>
                  </a:schemeClr>
                </a:solidFill>
              </a:rPr>
              <a:t>종결보고서</a:t>
            </a:r>
            <a:r>
              <a:rPr lang="en-US" altLang="ko-KR" sz="2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)</a:t>
            </a:r>
            <a:endParaRPr lang="ko-KR" altLang="en-US" sz="20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112024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기록</a:t>
            </a:r>
          </a:p>
        </p:txBody>
      </p:sp>
      <p:sp>
        <p:nvSpPr>
          <p:cNvPr id="4" name="직사각형 3"/>
          <p:cNvSpPr/>
          <p:nvPr/>
        </p:nvSpPr>
        <p:spPr>
          <a:xfrm>
            <a:off x="1691680" y="1772816"/>
            <a:ext cx="588640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400" dirty="0"/>
              <a:t>개인정보동의서</a:t>
            </a:r>
            <a:r>
              <a:rPr lang="en-US" altLang="ko-KR" sz="2400" dirty="0"/>
              <a:t>, </a:t>
            </a:r>
          </a:p>
          <a:p>
            <a:r>
              <a:rPr lang="ko-KR" altLang="en-US" sz="2400" dirty="0"/>
              <a:t>사례관리동의서</a:t>
            </a:r>
            <a:endParaRPr lang="en-US" altLang="ko-KR" sz="2400" dirty="0"/>
          </a:p>
          <a:p>
            <a:r>
              <a:rPr lang="ko-KR" altLang="en-US" sz="2400" dirty="0"/>
              <a:t>비밀유지서약서</a:t>
            </a:r>
            <a:r>
              <a:rPr lang="en-US" altLang="ko-KR" sz="2400" dirty="0"/>
              <a:t>(</a:t>
            </a:r>
            <a:r>
              <a:rPr lang="ko-KR" altLang="en-US" sz="2400" dirty="0"/>
              <a:t>사례회의</a:t>
            </a:r>
            <a:r>
              <a:rPr lang="en-US" altLang="ko-KR" sz="2400" dirty="0"/>
              <a:t>)</a:t>
            </a:r>
          </a:p>
          <a:p>
            <a:r>
              <a:rPr lang="en-US" altLang="ko-KR" sz="2400" dirty="0"/>
              <a:t>    (</a:t>
            </a:r>
            <a:r>
              <a:rPr lang="ko-KR" altLang="en-US" sz="2400" dirty="0"/>
              <a:t>안전장치</a:t>
            </a:r>
            <a:r>
              <a:rPr lang="en-US" altLang="ko-KR" sz="2400" dirty="0"/>
              <a:t>)</a:t>
            </a:r>
          </a:p>
          <a:p>
            <a:endParaRPr lang="en-US" altLang="ko-KR" sz="2400" dirty="0"/>
          </a:p>
          <a:p>
            <a:r>
              <a:rPr lang="ko-KR" altLang="en-US" sz="2400" dirty="0"/>
              <a:t>대상자의 욕구 </a:t>
            </a:r>
            <a:r>
              <a:rPr lang="en-US" altLang="ko-KR" sz="2400" dirty="0"/>
              <a:t>	</a:t>
            </a:r>
            <a:r>
              <a:rPr lang="ko-KR" altLang="en-US" sz="2400" dirty="0"/>
              <a:t>대상자의 언어를 사용</a:t>
            </a:r>
            <a:endParaRPr lang="en-US" altLang="ko-KR" sz="2400" dirty="0"/>
          </a:p>
          <a:p>
            <a:r>
              <a:rPr lang="ko-KR" altLang="en-US" sz="2400" dirty="0"/>
              <a:t>합의된 욕구 </a:t>
            </a:r>
            <a:r>
              <a:rPr lang="en-US" altLang="ko-KR" sz="2400" dirty="0"/>
              <a:t>		</a:t>
            </a:r>
            <a:r>
              <a:rPr lang="ko-KR" altLang="en-US" sz="2400" dirty="0" err="1"/>
              <a:t>음슴체</a:t>
            </a:r>
            <a:endParaRPr lang="en-US" altLang="ko-KR" sz="2400" dirty="0"/>
          </a:p>
          <a:p>
            <a:r>
              <a:rPr lang="ko-KR" altLang="en-US" sz="2400" dirty="0"/>
              <a:t>목표는 </a:t>
            </a:r>
            <a:r>
              <a:rPr lang="en-US" altLang="ko-KR" sz="2400" dirty="0"/>
              <a:t>		</a:t>
            </a:r>
            <a:r>
              <a:rPr lang="ko-KR" altLang="en-US" sz="2400" dirty="0"/>
              <a:t>문어체</a:t>
            </a:r>
            <a:endParaRPr lang="en-US" altLang="ko-KR" sz="2400" dirty="0"/>
          </a:p>
          <a:p>
            <a:r>
              <a:rPr lang="ko-KR" altLang="en-US" sz="2400" dirty="0"/>
              <a:t>평가는</a:t>
            </a:r>
            <a:r>
              <a:rPr lang="en-US" altLang="ko-KR" sz="2400" dirty="0"/>
              <a:t>		</a:t>
            </a:r>
            <a:r>
              <a:rPr lang="ko-KR" altLang="en-US" sz="2400" dirty="0" err="1"/>
              <a:t>이야기체</a:t>
            </a:r>
            <a:endParaRPr lang="en-US" altLang="ko-KR" sz="2400" dirty="0"/>
          </a:p>
        </p:txBody>
      </p:sp>
    </p:spTree>
    <p:extLst>
      <p:ext uri="{BB962C8B-B14F-4D97-AF65-F5344CB8AC3E}">
        <p14:creationId xmlns:p14="http://schemas.microsoft.com/office/powerpoint/2010/main" val="299526414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사례관리 대상자 는</a:t>
            </a:r>
            <a:r>
              <a:rPr lang="en-US" altLang="ko-KR" dirty="0"/>
              <a:t>?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1043608" y="1340769"/>
            <a:ext cx="7200800" cy="2448272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ko-KR" altLang="en-US" dirty="0"/>
              <a:t>혼자서 해결하기 어려운 문제를 가지고 있는 사람</a:t>
            </a:r>
            <a:endParaRPr lang="en-US" altLang="ko-KR" dirty="0"/>
          </a:p>
          <a:p>
            <a:pPr marL="0" indent="0">
              <a:lnSpc>
                <a:spcPct val="150000"/>
              </a:lnSpc>
              <a:buNone/>
            </a:pPr>
            <a:r>
              <a:rPr lang="ko-KR" altLang="en-US" dirty="0"/>
              <a:t>서비스를 받고 있는 사람</a:t>
            </a:r>
            <a:r>
              <a:rPr lang="en-US" altLang="ko-KR" dirty="0"/>
              <a:t>.</a:t>
            </a:r>
          </a:p>
          <a:p>
            <a:pPr marL="0" indent="0">
              <a:lnSpc>
                <a:spcPct val="150000"/>
              </a:lnSpc>
              <a:buNone/>
            </a:pPr>
            <a:endParaRPr lang="en-US" altLang="ko-KR" dirty="0"/>
          </a:p>
        </p:txBody>
      </p:sp>
      <p:sp>
        <p:nvSpPr>
          <p:cNvPr id="4" name="직사각형 3"/>
          <p:cNvSpPr/>
          <p:nvPr/>
        </p:nvSpPr>
        <p:spPr>
          <a:xfrm>
            <a:off x="1043608" y="2780928"/>
            <a:ext cx="6984776" cy="30008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dirty="0"/>
              <a:t>대상자는 사례관리에서 중요한 주체이며</a:t>
            </a:r>
            <a:r>
              <a:rPr lang="en-US" altLang="ko-KR" dirty="0"/>
              <a:t>, </a:t>
            </a:r>
          </a:p>
          <a:p>
            <a:pPr>
              <a:lnSpc>
                <a:spcPct val="150000"/>
              </a:lnSpc>
            </a:pPr>
            <a:r>
              <a:rPr lang="ko-KR" altLang="en-US" dirty="0"/>
              <a:t>대상자는 해결책을 찾는 과정에서 중요한 역할을 합니다</a:t>
            </a:r>
            <a:r>
              <a:rPr lang="en-US" altLang="ko-KR" dirty="0"/>
              <a:t>. </a:t>
            </a:r>
          </a:p>
          <a:p>
            <a:pPr>
              <a:lnSpc>
                <a:spcPct val="150000"/>
              </a:lnSpc>
            </a:pPr>
            <a:r>
              <a:rPr lang="ko-KR" altLang="en-US" dirty="0"/>
              <a:t>대상자는 자신의 문제와 어려움에 대한 인식을 개선하고</a:t>
            </a:r>
            <a:r>
              <a:rPr lang="en-US" altLang="ko-KR" dirty="0"/>
              <a:t>, </a:t>
            </a:r>
            <a:r>
              <a:rPr lang="ko-KR" altLang="en-US" dirty="0"/>
              <a:t>자신이 원하는 목표와 방향을 설정하며</a:t>
            </a:r>
            <a:r>
              <a:rPr lang="en-US" altLang="ko-KR" dirty="0"/>
              <a:t>, </a:t>
            </a:r>
            <a:r>
              <a:rPr lang="ko-KR" altLang="en-US" dirty="0"/>
              <a:t>해결책을 찾는 과정에서 적극적으로 참여하고 협력해야 합니다</a:t>
            </a:r>
            <a:r>
              <a:rPr lang="en-US" altLang="ko-KR" dirty="0"/>
              <a:t>. </a:t>
            </a:r>
          </a:p>
          <a:p>
            <a:pPr>
              <a:lnSpc>
                <a:spcPct val="150000"/>
              </a:lnSpc>
            </a:pPr>
            <a:r>
              <a:rPr lang="ko-KR" altLang="en-US" b="1" dirty="0">
                <a:solidFill>
                  <a:schemeClr val="accent2"/>
                </a:solidFill>
              </a:rPr>
              <a:t>대상자는 자신의 성장과 발전을 </a:t>
            </a:r>
            <a:r>
              <a:rPr lang="ko-KR" altLang="en-US" b="1" dirty="0" err="1">
                <a:solidFill>
                  <a:schemeClr val="accent2"/>
                </a:solidFill>
              </a:rPr>
              <a:t>이루어나가면서</a:t>
            </a:r>
            <a:r>
              <a:rPr lang="en-US" altLang="ko-KR" b="1" dirty="0">
                <a:solidFill>
                  <a:schemeClr val="accent2"/>
                </a:solidFill>
              </a:rPr>
              <a:t>, </a:t>
            </a:r>
            <a:r>
              <a:rPr lang="ko-KR" altLang="en-US" b="1" dirty="0">
                <a:solidFill>
                  <a:schemeClr val="accent2"/>
                </a:solidFill>
              </a:rPr>
              <a:t>보다 나은 삶의 질을 경험할 수 있습니다</a:t>
            </a:r>
            <a:r>
              <a:rPr lang="en-US" altLang="ko-KR" b="1" dirty="0">
                <a:solidFill>
                  <a:schemeClr val="accent2"/>
                </a:solidFill>
              </a:rPr>
              <a:t>.</a:t>
            </a:r>
            <a:endParaRPr lang="ko-KR" altLang="en-US" b="1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48481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사례관리자 는</a:t>
            </a:r>
            <a:r>
              <a:rPr lang="en-US" altLang="ko-KR" dirty="0"/>
              <a:t>?</a:t>
            </a:r>
            <a:endParaRPr lang="ko-KR" altLang="en-US" dirty="0"/>
          </a:p>
        </p:txBody>
      </p:sp>
      <p:sp>
        <p:nvSpPr>
          <p:cNvPr id="4" name="직사각형 3"/>
          <p:cNvSpPr/>
          <p:nvPr/>
        </p:nvSpPr>
        <p:spPr>
          <a:xfrm>
            <a:off x="683568" y="1340768"/>
            <a:ext cx="8003232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2800" dirty="0"/>
              <a:t>사례관리 전문가들은 </a:t>
            </a:r>
            <a:endParaRPr lang="en-US" altLang="ko-KR" sz="2800" dirty="0"/>
          </a:p>
          <a:p>
            <a:pPr>
              <a:lnSpc>
                <a:spcPct val="150000"/>
              </a:lnSpc>
            </a:pPr>
            <a:r>
              <a:rPr lang="ko-KR" altLang="en-US" sz="28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대상자의 자원과 강점</a:t>
            </a:r>
            <a:r>
              <a:rPr lang="ko-KR" altLang="en-US" sz="2800" dirty="0"/>
              <a:t>을 </a:t>
            </a:r>
            <a:endParaRPr lang="en-US" altLang="ko-KR" sz="2800" dirty="0"/>
          </a:p>
          <a:p>
            <a:pPr>
              <a:lnSpc>
                <a:spcPct val="150000"/>
              </a:lnSpc>
            </a:pPr>
            <a:r>
              <a:rPr lang="ko-KR" altLang="en-US" sz="2800" dirty="0"/>
              <a:t>파악하고 이를 적극적으로 활용하여 </a:t>
            </a:r>
            <a:endParaRPr lang="en-US" altLang="ko-KR" sz="2800" dirty="0"/>
          </a:p>
          <a:p>
            <a:pPr>
              <a:lnSpc>
                <a:spcPct val="150000"/>
              </a:lnSpc>
            </a:pPr>
            <a:r>
              <a:rPr lang="ko-KR" altLang="en-US" sz="2800" dirty="0"/>
              <a:t>문제를 해결하는 방법을 제시하며</a:t>
            </a:r>
            <a:r>
              <a:rPr lang="en-US" altLang="ko-KR" sz="2800" dirty="0"/>
              <a:t>, </a:t>
            </a:r>
          </a:p>
          <a:p>
            <a:pPr>
              <a:lnSpc>
                <a:spcPct val="150000"/>
              </a:lnSpc>
            </a:pPr>
            <a:r>
              <a:rPr lang="ko-KR" altLang="en-US" sz="28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대상자의 성장과 발전을 도모</a:t>
            </a:r>
            <a:r>
              <a:rPr lang="ko-KR" altLang="en-US" sz="2800" dirty="0"/>
              <a:t>합니다</a:t>
            </a:r>
            <a:r>
              <a:rPr lang="en-US" altLang="ko-KR" sz="2800" dirty="0"/>
              <a:t>. </a:t>
            </a:r>
            <a:endParaRPr lang="en-US" altLang="ko-KR" sz="2800" b="1" dirty="0"/>
          </a:p>
        </p:txBody>
      </p:sp>
    </p:spTree>
    <p:extLst>
      <p:ext uri="{BB962C8B-B14F-4D97-AF65-F5344CB8AC3E}">
        <p14:creationId xmlns:p14="http://schemas.microsoft.com/office/powerpoint/2010/main" val="346603785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사례관리 </a:t>
            </a:r>
            <a:r>
              <a:rPr lang="ko-KR" altLang="en-US" dirty="0" err="1"/>
              <a:t>실천과정</a:t>
            </a:r>
            <a:endParaRPr lang="ko-KR" altLang="en-US" dirty="0"/>
          </a:p>
        </p:txBody>
      </p:sp>
      <p:sp>
        <p:nvSpPr>
          <p:cNvPr id="4" name="직사각형 3"/>
          <p:cNvSpPr/>
          <p:nvPr/>
        </p:nvSpPr>
        <p:spPr>
          <a:xfrm>
            <a:off x="1691680" y="1700808"/>
            <a:ext cx="7272808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ko-KR" altLang="en-US" sz="3200" b="1" dirty="0">
                <a:solidFill>
                  <a:schemeClr val="accent1"/>
                </a:solidFill>
              </a:rPr>
              <a:t>대상자</a:t>
            </a:r>
            <a:r>
              <a:rPr lang="ko-KR" altLang="en-US" sz="2000" b="1" dirty="0"/>
              <a:t>가 사회자원으로</a:t>
            </a:r>
            <a:endParaRPr lang="en-US" altLang="ko-KR" sz="2000" b="1" dirty="0"/>
          </a:p>
          <a:p>
            <a:pPr lvl="0"/>
            <a:r>
              <a:rPr lang="en-US" altLang="ko-KR" sz="2000" b="1" dirty="0"/>
              <a:t>	</a:t>
            </a:r>
            <a:r>
              <a:rPr lang="ko-KR" altLang="en-US" sz="3200" b="1" dirty="0">
                <a:solidFill>
                  <a:schemeClr val="accent2"/>
                </a:solidFill>
              </a:rPr>
              <a:t>욕구</a:t>
            </a:r>
            <a:r>
              <a:rPr lang="ko-KR" altLang="en-US" sz="2000" b="1" dirty="0"/>
              <a:t>를 해결하도록 돕는다</a:t>
            </a:r>
            <a:r>
              <a:rPr lang="en-US" altLang="ko-KR" sz="2000" b="1" dirty="0"/>
              <a:t>.</a:t>
            </a:r>
          </a:p>
          <a:p>
            <a:pPr lvl="0"/>
            <a:endParaRPr lang="en-US" altLang="ko-KR" sz="2000" b="1" dirty="0"/>
          </a:p>
          <a:p>
            <a:pPr lvl="0">
              <a:lnSpc>
                <a:spcPct val="200000"/>
              </a:lnSpc>
            </a:pPr>
            <a:r>
              <a:rPr lang="ko-KR" altLang="en-US" sz="2000" dirty="0"/>
              <a:t>욕구를 해결해주는 일이 아니다</a:t>
            </a:r>
            <a:r>
              <a:rPr lang="en-US" altLang="ko-KR" sz="2000" dirty="0"/>
              <a:t>.</a:t>
            </a:r>
          </a:p>
          <a:p>
            <a:pPr lvl="0">
              <a:lnSpc>
                <a:spcPct val="200000"/>
              </a:lnSpc>
            </a:pPr>
            <a:r>
              <a:rPr lang="ko-KR" altLang="en-US" sz="2000" dirty="0"/>
              <a:t>    </a:t>
            </a:r>
            <a:r>
              <a:rPr lang="ko-KR" altLang="en-US" sz="3200" b="1" dirty="0">
                <a:solidFill>
                  <a:schemeClr val="accent2"/>
                </a:solidFill>
              </a:rPr>
              <a:t>자기 삶을 선택</a:t>
            </a:r>
            <a:r>
              <a:rPr lang="ko-KR" altLang="en-US" sz="2000" dirty="0"/>
              <a:t>하고 </a:t>
            </a:r>
            <a:endParaRPr lang="en-US" altLang="ko-KR" sz="2000" dirty="0"/>
          </a:p>
          <a:p>
            <a:pPr lvl="0">
              <a:lnSpc>
                <a:spcPct val="200000"/>
              </a:lnSpc>
            </a:pPr>
            <a:r>
              <a:rPr lang="en-US" altLang="ko-KR" sz="2000" dirty="0">
                <a:solidFill>
                  <a:srgbClr val="FFC000"/>
                </a:solidFill>
              </a:rPr>
              <a:t>	</a:t>
            </a:r>
            <a:r>
              <a:rPr lang="ko-KR" altLang="en-US" sz="3200" b="1" dirty="0">
                <a:solidFill>
                  <a:schemeClr val="accent2"/>
                </a:solidFill>
              </a:rPr>
              <a:t>통제</a:t>
            </a:r>
            <a:r>
              <a:rPr lang="ko-KR" altLang="en-US" sz="2000" dirty="0"/>
              <a:t>하도록 돕는 </a:t>
            </a:r>
            <a:r>
              <a:rPr lang="ko-KR" altLang="en-US" sz="2000" dirty="0" err="1"/>
              <a:t>실천과정</a:t>
            </a:r>
            <a:r>
              <a:rPr lang="ko-KR" altLang="en-US" sz="2000" dirty="0"/>
              <a:t> 이다</a:t>
            </a:r>
            <a:r>
              <a:rPr lang="en-US" altLang="ko-KR" sz="20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59285472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사례관리 과정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275856" y="330947"/>
            <a:ext cx="212109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200" b="1" dirty="0">
                <a:solidFill>
                  <a:schemeClr val="bg1">
                    <a:lumMod val="50000"/>
                  </a:schemeClr>
                </a:solidFill>
              </a:rPr>
              <a:t>발굴</a:t>
            </a:r>
            <a:r>
              <a:rPr lang="en-US" altLang="ko-KR" sz="3200" b="1" dirty="0">
                <a:solidFill>
                  <a:schemeClr val="bg1">
                    <a:lumMod val="50000"/>
                  </a:schemeClr>
                </a:solidFill>
              </a:rPr>
              <a:t>(</a:t>
            </a:r>
            <a:r>
              <a:rPr lang="ko-KR" altLang="en-US" sz="3200" b="1" dirty="0">
                <a:solidFill>
                  <a:schemeClr val="bg1">
                    <a:lumMod val="50000"/>
                  </a:schemeClr>
                </a:solidFill>
              </a:rPr>
              <a:t>접수</a:t>
            </a:r>
            <a:r>
              <a:rPr lang="en-US" altLang="ko-KR" sz="3200" b="1" dirty="0">
                <a:solidFill>
                  <a:schemeClr val="bg1">
                    <a:lumMod val="50000"/>
                  </a:schemeClr>
                </a:solidFill>
              </a:rPr>
              <a:t>)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397203" y="1877337"/>
            <a:ext cx="6775197" cy="44319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err="1"/>
              <a:t>조손가정을</a:t>
            </a:r>
            <a:r>
              <a:rPr lang="ko-KR" altLang="en-US" dirty="0"/>
              <a:t> 상담자는</a:t>
            </a:r>
            <a:endParaRPr lang="en-US" altLang="ko-KR" dirty="0"/>
          </a:p>
          <a:p>
            <a:r>
              <a:rPr lang="ko-KR" altLang="en-US" dirty="0"/>
              <a:t> </a:t>
            </a:r>
            <a:endParaRPr lang="en-US" altLang="ko-KR" dirty="0"/>
          </a:p>
          <a:p>
            <a:r>
              <a:rPr lang="ko-KR" altLang="en-US" sz="2400" b="1" dirty="0"/>
              <a:t>건강</a:t>
            </a:r>
            <a:r>
              <a:rPr lang="ko-KR" altLang="en-US" dirty="0"/>
              <a:t> 고혈압</a:t>
            </a:r>
            <a:r>
              <a:rPr lang="en-US" altLang="ko-KR" dirty="0"/>
              <a:t>, </a:t>
            </a:r>
            <a:r>
              <a:rPr lang="ko-KR" altLang="en-US" dirty="0"/>
              <a:t>당뇨</a:t>
            </a:r>
            <a:r>
              <a:rPr lang="en-US" altLang="ko-KR" dirty="0"/>
              <a:t>, </a:t>
            </a:r>
            <a:r>
              <a:rPr lang="ko-KR" altLang="en-US" dirty="0"/>
              <a:t>관절염도 있고 신장도 안좋다</a:t>
            </a:r>
            <a:r>
              <a:rPr lang="en-US" altLang="ko-KR" dirty="0"/>
              <a:t>.</a:t>
            </a:r>
          </a:p>
          <a:p>
            <a:r>
              <a:rPr lang="ko-KR" altLang="en-US" dirty="0"/>
              <a:t>남편은 </a:t>
            </a:r>
            <a:r>
              <a:rPr lang="ko-KR" altLang="en-US" dirty="0" err="1"/>
              <a:t>경증치매를</a:t>
            </a:r>
            <a:r>
              <a:rPr lang="ko-KR" altLang="en-US" dirty="0"/>
              <a:t> 가지고 있고</a:t>
            </a:r>
            <a:r>
              <a:rPr lang="en-US" altLang="ko-KR" dirty="0"/>
              <a:t>,</a:t>
            </a:r>
          </a:p>
          <a:p>
            <a:r>
              <a:rPr lang="ko-KR" altLang="en-US" dirty="0"/>
              <a:t>외손자는 딸이 미혼모로 낳은 </a:t>
            </a:r>
            <a:r>
              <a:rPr lang="en-US" altLang="ko-KR" dirty="0"/>
              <a:t>6</a:t>
            </a:r>
            <a:r>
              <a:rPr lang="ko-KR" altLang="en-US" dirty="0"/>
              <a:t>살 손자이고</a:t>
            </a:r>
            <a:r>
              <a:rPr lang="en-US" altLang="ko-KR" dirty="0"/>
              <a:t>,</a:t>
            </a:r>
            <a:r>
              <a:rPr lang="ko-KR" altLang="en-US" dirty="0"/>
              <a:t> </a:t>
            </a:r>
            <a:endParaRPr lang="en-US" altLang="ko-KR" dirty="0"/>
          </a:p>
          <a:p>
            <a:r>
              <a:rPr lang="ko-KR" altLang="en-US" sz="2400" b="1" dirty="0"/>
              <a:t>양육</a:t>
            </a:r>
            <a:r>
              <a:rPr lang="ko-KR" altLang="en-US" dirty="0"/>
              <a:t> </a:t>
            </a:r>
            <a:r>
              <a:rPr lang="ko-KR" altLang="en-US" dirty="0" err="1"/>
              <a:t>어린이집을</a:t>
            </a:r>
            <a:r>
              <a:rPr lang="ko-KR" altLang="en-US" dirty="0"/>
              <a:t> 다녀오면 거의 혼자 있게 된다</a:t>
            </a:r>
            <a:r>
              <a:rPr lang="en-US" altLang="ko-KR" dirty="0"/>
              <a:t>.</a:t>
            </a:r>
            <a:r>
              <a:rPr lang="ko-KR" altLang="en-US" dirty="0"/>
              <a:t> </a:t>
            </a:r>
            <a:endParaRPr lang="en-US" altLang="ko-KR" dirty="0"/>
          </a:p>
          <a:p>
            <a:r>
              <a:rPr lang="ko-KR" altLang="en-US" dirty="0"/>
              <a:t>가정은 기초수급자로 국가의 도움으로 살아가는 데</a:t>
            </a:r>
            <a:endParaRPr lang="en-US" altLang="ko-KR" dirty="0"/>
          </a:p>
          <a:p>
            <a:r>
              <a:rPr lang="ko-KR" altLang="en-US" sz="2400" b="1" dirty="0"/>
              <a:t>경제</a:t>
            </a:r>
            <a:r>
              <a:rPr lang="ko-KR" altLang="en-US" dirty="0"/>
              <a:t> 생활비는 항상 돈이 부족하다</a:t>
            </a:r>
            <a:r>
              <a:rPr lang="en-US" altLang="ko-KR" dirty="0"/>
              <a:t>.</a:t>
            </a:r>
          </a:p>
          <a:p>
            <a:r>
              <a:rPr lang="ko-KR" altLang="en-US" dirty="0"/>
              <a:t>대상자는 한글을 알지만 이름과 간단한 것만 사용한다</a:t>
            </a:r>
            <a:r>
              <a:rPr lang="en-US" altLang="ko-KR" dirty="0"/>
              <a:t>.</a:t>
            </a:r>
          </a:p>
          <a:p>
            <a:r>
              <a:rPr lang="ko-KR" altLang="en-US" dirty="0"/>
              <a:t>더 많은 상황은 제외하고도</a:t>
            </a:r>
            <a:endParaRPr lang="en-US" altLang="ko-KR" dirty="0"/>
          </a:p>
          <a:p>
            <a:r>
              <a:rPr lang="ko-KR" altLang="en-US" dirty="0"/>
              <a:t>이 가정의 어려움이 뭐 하나 해결한다고 되는 것이 아니다</a:t>
            </a:r>
            <a:r>
              <a:rPr lang="en-US" altLang="ko-KR" dirty="0"/>
              <a:t>.</a:t>
            </a:r>
          </a:p>
          <a:p>
            <a:r>
              <a:rPr lang="ko-KR" altLang="en-US" dirty="0"/>
              <a:t>만성적이고 </a:t>
            </a:r>
            <a:r>
              <a:rPr lang="ko-KR" altLang="en-US" sz="2400" b="1" dirty="0"/>
              <a:t>복합적인</a:t>
            </a:r>
            <a:r>
              <a:rPr lang="ko-KR" altLang="en-US" dirty="0"/>
              <a:t> 여러 어려움이 있다</a:t>
            </a:r>
            <a:endParaRPr lang="en-US" altLang="ko-KR" dirty="0"/>
          </a:p>
          <a:p>
            <a:endParaRPr lang="en-US" altLang="ko-KR" dirty="0"/>
          </a:p>
          <a:p>
            <a:r>
              <a:rPr lang="ko-KR" altLang="en-US" dirty="0"/>
              <a:t>그래서 상담자는 </a:t>
            </a:r>
            <a:r>
              <a:rPr lang="ko-KR" altLang="en-US" sz="2400" b="1" dirty="0">
                <a:solidFill>
                  <a:schemeClr val="accent2"/>
                </a:solidFill>
              </a:rPr>
              <a:t>사례관리</a:t>
            </a:r>
            <a:r>
              <a:rPr lang="ko-KR" altLang="en-US" dirty="0"/>
              <a:t>로 진행하게 된다</a:t>
            </a:r>
            <a:r>
              <a:rPr lang="en-US" altLang="ko-KR" dirty="0"/>
              <a:t>.</a:t>
            </a:r>
          </a:p>
        </p:txBody>
      </p:sp>
      <p:sp>
        <p:nvSpPr>
          <p:cNvPr id="6" name="직사각형 5"/>
          <p:cNvSpPr/>
          <p:nvPr/>
        </p:nvSpPr>
        <p:spPr>
          <a:xfrm>
            <a:off x="3566498" y="1212373"/>
            <a:ext cx="496855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dirty="0"/>
              <a:t>직접 찾아오거나 의뢰가 된다</a:t>
            </a:r>
            <a:r>
              <a:rPr lang="en-US" altLang="ko-KR" dirty="0"/>
              <a:t>.</a:t>
            </a:r>
          </a:p>
        </p:txBody>
      </p:sp>
      <p:sp>
        <p:nvSpPr>
          <p:cNvPr id="3" name="직사각형 2"/>
          <p:cNvSpPr/>
          <p:nvPr/>
        </p:nvSpPr>
        <p:spPr>
          <a:xfrm>
            <a:off x="673225" y="1105580"/>
            <a:ext cx="310668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800" b="1" dirty="0">
                <a:solidFill>
                  <a:schemeClr val="bg1">
                    <a:lumMod val="50000"/>
                  </a:schemeClr>
                </a:solidFill>
              </a:rPr>
              <a:t>신뢰관계 만들기</a:t>
            </a:r>
            <a:endParaRPr lang="en-US" altLang="ko-KR" sz="2800" b="1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676115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사례관리 과정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553828" y="332864"/>
            <a:ext cx="100540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2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계약</a:t>
            </a:r>
            <a:endParaRPr lang="en-US" altLang="ko-KR" sz="3200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131640" y="1916832"/>
            <a:ext cx="6536704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dirty="0"/>
              <a:t>우리가 어떠 어떠한 것들을 할 테니</a:t>
            </a:r>
            <a:endParaRPr lang="en-US" altLang="ko-KR" dirty="0"/>
          </a:p>
          <a:p>
            <a:pPr>
              <a:lnSpc>
                <a:spcPct val="150000"/>
              </a:lnSpc>
            </a:pPr>
            <a:r>
              <a:rPr lang="ko-KR" altLang="en-US" dirty="0"/>
              <a:t>우리에게 사실 그대로 말씀을 해주세요</a:t>
            </a:r>
            <a:r>
              <a:rPr lang="en-US" altLang="ko-KR" dirty="0"/>
              <a:t>.</a:t>
            </a:r>
          </a:p>
          <a:p>
            <a:pPr>
              <a:lnSpc>
                <a:spcPct val="150000"/>
              </a:lnSpc>
            </a:pPr>
            <a:r>
              <a:rPr lang="ko-KR" altLang="en-US" dirty="0"/>
              <a:t>어르신이 말씀하신 것은 우리가 비밀보장을 잘 하고</a:t>
            </a:r>
            <a:endParaRPr lang="en-US" altLang="ko-KR" dirty="0"/>
          </a:p>
          <a:p>
            <a:pPr>
              <a:lnSpc>
                <a:spcPct val="150000"/>
              </a:lnSpc>
            </a:pPr>
            <a:r>
              <a:rPr lang="ko-KR" altLang="en-US" dirty="0"/>
              <a:t>우리와 약속한 것들을 지켜달라</a:t>
            </a:r>
            <a:endParaRPr lang="en-US" altLang="ko-KR" dirty="0"/>
          </a:p>
          <a:p>
            <a:pPr>
              <a:lnSpc>
                <a:spcPct val="150000"/>
              </a:lnSpc>
            </a:pPr>
            <a:r>
              <a:rPr lang="ko-KR" altLang="en-US" dirty="0"/>
              <a:t>어르신이 원하면 종결할 수 있다</a:t>
            </a:r>
            <a:r>
              <a:rPr lang="en-US" altLang="ko-KR" dirty="0"/>
              <a:t>.</a:t>
            </a:r>
          </a:p>
          <a:p>
            <a:pPr>
              <a:lnSpc>
                <a:spcPct val="150000"/>
              </a:lnSpc>
            </a:pPr>
            <a:r>
              <a:rPr lang="ko-KR" altLang="en-US" dirty="0"/>
              <a:t>계약기간은 이렇게 되고 그 기간 동안 </a:t>
            </a:r>
            <a:endParaRPr lang="en-US" altLang="ko-KR" dirty="0"/>
          </a:p>
          <a:p>
            <a:pPr>
              <a:lnSpc>
                <a:spcPct val="150000"/>
              </a:lnSpc>
            </a:pPr>
            <a:r>
              <a:rPr lang="ko-KR" altLang="en-US" sz="32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서로에게 최선을 다하자</a:t>
            </a:r>
            <a:r>
              <a:rPr lang="en-US" altLang="ko-KR" sz="32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.</a:t>
            </a:r>
            <a:r>
              <a:rPr lang="ko-KR" altLang="en-US" sz="32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</a:t>
            </a:r>
            <a:endParaRPr lang="en-US" altLang="ko-KR" sz="3200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>
              <a:lnSpc>
                <a:spcPct val="150000"/>
              </a:lnSpc>
            </a:pPr>
            <a:endParaRPr lang="en-US" altLang="ko-KR" dirty="0"/>
          </a:p>
          <a:p>
            <a:pPr>
              <a:lnSpc>
                <a:spcPct val="150000"/>
              </a:lnSpc>
            </a:pPr>
            <a:r>
              <a:rPr lang="ko-KR" altLang="en-US" dirty="0"/>
              <a:t>이렇게 계약을 하고 대상자로 등록하고 유형을 구별한다</a:t>
            </a:r>
            <a:r>
              <a:rPr lang="en-US" altLang="ko-KR" dirty="0"/>
              <a:t>.</a:t>
            </a:r>
          </a:p>
        </p:txBody>
      </p:sp>
      <p:sp>
        <p:nvSpPr>
          <p:cNvPr id="6" name="직사각형 5"/>
          <p:cNvSpPr/>
          <p:nvPr/>
        </p:nvSpPr>
        <p:spPr>
          <a:xfrm>
            <a:off x="2771800" y="1192916"/>
            <a:ext cx="561662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400" b="1" dirty="0" err="1">
                <a:solidFill>
                  <a:schemeClr val="tx1">
                    <a:lumMod val="50000"/>
                    <a:lumOff val="50000"/>
                  </a:schemeClr>
                </a:solidFill>
              </a:rPr>
              <a:t>종결시점을</a:t>
            </a:r>
            <a:r>
              <a:rPr lang="ko-KR" altLang="en-US" sz="24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알 수 있다</a:t>
            </a:r>
            <a:r>
              <a:rPr lang="en-US" altLang="ko-KR" sz="24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01653699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사례관리 과정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187624" y="1340768"/>
            <a:ext cx="6768752" cy="48628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상담자의 </a:t>
            </a:r>
            <a:endParaRPr lang="en-US" altLang="ko-KR" dirty="0"/>
          </a:p>
          <a:p>
            <a:r>
              <a:rPr lang="ko-KR" altLang="en-US" dirty="0"/>
              <a:t>외손자인 아동을 </a:t>
            </a:r>
            <a:r>
              <a:rPr lang="ko-KR" altLang="en-US" sz="2400" dirty="0">
                <a:solidFill>
                  <a:schemeClr val="accent2"/>
                </a:solidFill>
              </a:rPr>
              <a:t>대상자</a:t>
            </a:r>
            <a:r>
              <a:rPr lang="ko-KR" altLang="en-US" dirty="0"/>
              <a:t>로 결정하고</a:t>
            </a:r>
            <a:endParaRPr lang="en-US" altLang="ko-KR" dirty="0"/>
          </a:p>
          <a:p>
            <a:endParaRPr lang="en-US" altLang="ko-KR" dirty="0"/>
          </a:p>
          <a:p>
            <a:r>
              <a:rPr lang="ko-KR" altLang="en-US" dirty="0"/>
              <a:t>사정은 </a:t>
            </a:r>
            <a:r>
              <a:rPr lang="ko-KR" altLang="en-US" sz="24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아동이 무엇을 필요로 하고 </a:t>
            </a:r>
            <a:endParaRPr lang="en-US" altLang="ko-KR" sz="2400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r>
              <a:rPr lang="ko-KR" altLang="en-US" sz="24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원하는 것이 무엇인지 욕구를 살펴보는 것</a:t>
            </a:r>
            <a:r>
              <a:rPr lang="ko-KR" altLang="en-US" dirty="0"/>
              <a:t>이다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ko-KR" altLang="en-US" dirty="0"/>
              <a:t>사회복지사는 청소를 하는 것이 좋겠다고 생각해도</a:t>
            </a:r>
            <a:endParaRPr lang="en-US" altLang="ko-KR" dirty="0"/>
          </a:p>
          <a:p>
            <a:r>
              <a:rPr lang="ko-KR" altLang="en-US" dirty="0"/>
              <a:t>아동이 </a:t>
            </a:r>
            <a:r>
              <a:rPr lang="en-US" altLang="ko-KR" sz="24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“</a:t>
            </a:r>
            <a:r>
              <a:rPr lang="ko-KR" altLang="en-US" sz="2400" b="1" dirty="0" err="1">
                <a:solidFill>
                  <a:schemeClr val="tx1">
                    <a:lumMod val="50000"/>
                    <a:lumOff val="50000"/>
                  </a:schemeClr>
                </a:solidFill>
              </a:rPr>
              <a:t>우리집은</a:t>
            </a:r>
            <a:r>
              <a:rPr lang="ko-KR" altLang="en-US" sz="24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지저분하지 않아요</a:t>
            </a:r>
            <a:r>
              <a:rPr lang="en-US" altLang="ko-KR" sz="24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.”</a:t>
            </a:r>
            <a:r>
              <a:rPr lang="ko-KR" altLang="en-US" dirty="0"/>
              <a:t>라고 거부하면</a:t>
            </a:r>
            <a:endParaRPr lang="en-US" altLang="ko-KR" dirty="0"/>
          </a:p>
          <a:p>
            <a:endParaRPr lang="en-US" altLang="ko-KR" dirty="0"/>
          </a:p>
          <a:p>
            <a:r>
              <a:rPr lang="ko-KR" altLang="en-US" dirty="0"/>
              <a:t>청소에 대한 부분은 사정 하지 않는다</a:t>
            </a:r>
            <a:r>
              <a:rPr lang="en-US" altLang="ko-KR" dirty="0"/>
              <a:t>.</a:t>
            </a:r>
          </a:p>
          <a:p>
            <a:r>
              <a:rPr lang="ko-KR" altLang="en-US" dirty="0"/>
              <a:t>원하지 않아도 개입하는 경우가 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ko-KR" altLang="en-US" sz="24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생명존중의 원칙</a:t>
            </a:r>
            <a:r>
              <a:rPr lang="ko-KR" altLang="en-US" dirty="0"/>
              <a:t>에 위배 할 때</a:t>
            </a:r>
            <a:r>
              <a:rPr lang="en-US" altLang="ko-KR" dirty="0"/>
              <a:t>(</a:t>
            </a:r>
            <a:r>
              <a:rPr lang="ko-KR" altLang="en-US" dirty="0"/>
              <a:t>자살을 원할 때</a:t>
            </a:r>
            <a:r>
              <a:rPr lang="en-US" altLang="ko-KR" dirty="0"/>
              <a:t>)</a:t>
            </a:r>
          </a:p>
          <a:p>
            <a:r>
              <a:rPr lang="ko-KR" altLang="en-US" dirty="0"/>
              <a:t>이런 상황이 아니면 </a:t>
            </a:r>
            <a:endParaRPr lang="en-US" altLang="ko-KR" dirty="0"/>
          </a:p>
          <a:p>
            <a:r>
              <a:rPr lang="ko-KR" altLang="en-US" dirty="0"/>
              <a:t>대상자가 원하는 바</a:t>
            </a:r>
            <a:r>
              <a:rPr lang="en-US" altLang="ko-KR" sz="2400" b="1" dirty="0">
                <a:solidFill>
                  <a:schemeClr val="accent2"/>
                </a:solidFill>
              </a:rPr>
              <a:t>(</a:t>
            </a:r>
            <a:r>
              <a:rPr lang="ko-KR" altLang="en-US" sz="28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욕구에 기반</a:t>
            </a:r>
            <a:r>
              <a:rPr lang="en-US" altLang="ko-KR" sz="2400" b="1" dirty="0">
                <a:solidFill>
                  <a:schemeClr val="accent2"/>
                </a:solidFill>
              </a:rPr>
              <a:t>)</a:t>
            </a:r>
            <a:r>
              <a:rPr lang="ko-KR" altLang="en-US" dirty="0"/>
              <a:t>를 사정한다</a:t>
            </a:r>
            <a:r>
              <a:rPr lang="en-US" altLang="ko-KR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84053003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사례관리 사정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601216" y="1172654"/>
            <a:ext cx="8229600" cy="576064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ko-KR" altLang="en-US" b="0" dirty="0"/>
              <a:t>문제와 상황을 정확히 파악하고 이를 해결하기 위한 방법을 모색합니다</a:t>
            </a:r>
            <a:r>
              <a:rPr lang="en-US" altLang="ko-KR" b="0" dirty="0"/>
              <a:t>.</a:t>
            </a:r>
            <a:endParaRPr lang="ko-KR" altLang="en-US" dirty="0"/>
          </a:p>
        </p:txBody>
      </p:sp>
      <p:sp>
        <p:nvSpPr>
          <p:cNvPr id="4" name="직사각형 3"/>
          <p:cNvSpPr/>
          <p:nvPr/>
        </p:nvSpPr>
        <p:spPr>
          <a:xfrm>
            <a:off x="971600" y="2604968"/>
            <a:ext cx="7488832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US" altLang="ko-KR" b="1" dirty="0">
                <a:solidFill>
                  <a:schemeClr val="accent2"/>
                </a:solidFill>
                <a:latin typeface="Söhne"/>
              </a:rPr>
              <a:t>(</a:t>
            </a:r>
            <a:r>
              <a:rPr lang="ko-KR" altLang="en-US" b="1" dirty="0">
                <a:solidFill>
                  <a:schemeClr val="accent2"/>
                </a:solidFill>
                <a:latin typeface="Söhne"/>
              </a:rPr>
              <a:t>인터뷰</a:t>
            </a:r>
            <a:r>
              <a:rPr lang="en-US" altLang="ko-KR" b="1" dirty="0">
                <a:solidFill>
                  <a:schemeClr val="accent2"/>
                </a:solidFill>
                <a:latin typeface="Söhne"/>
              </a:rPr>
              <a:t>)</a:t>
            </a:r>
            <a:r>
              <a:rPr lang="en-US" altLang="ko-KR" dirty="0">
                <a:solidFill>
                  <a:srgbClr val="374151"/>
                </a:solidFill>
                <a:latin typeface="Söhne"/>
              </a:rPr>
              <a:t> </a:t>
            </a:r>
            <a:r>
              <a:rPr lang="ko-KR" altLang="en-US" dirty="0">
                <a:solidFill>
                  <a:srgbClr val="374151"/>
                </a:solidFill>
                <a:latin typeface="Söhne"/>
              </a:rPr>
              <a:t>대상자와의 대화를 통해 문제와 상황을 파악합니다</a:t>
            </a:r>
            <a:r>
              <a:rPr lang="en-US" altLang="ko-KR" dirty="0">
                <a:solidFill>
                  <a:srgbClr val="374151"/>
                </a:solidFill>
                <a:latin typeface="Söhne"/>
              </a:rPr>
              <a:t>.</a:t>
            </a: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US" altLang="ko-KR" b="1" dirty="0">
                <a:solidFill>
                  <a:schemeClr val="accent2"/>
                </a:solidFill>
                <a:latin typeface="Söhne"/>
              </a:rPr>
              <a:t>(</a:t>
            </a:r>
            <a:r>
              <a:rPr lang="ko-KR" altLang="en-US" b="1" dirty="0">
                <a:solidFill>
                  <a:schemeClr val="accent2"/>
                </a:solidFill>
                <a:latin typeface="Söhne"/>
              </a:rPr>
              <a:t>관찰</a:t>
            </a:r>
            <a:r>
              <a:rPr lang="en-US" altLang="ko-KR" b="1" dirty="0">
                <a:solidFill>
                  <a:schemeClr val="accent2"/>
                </a:solidFill>
                <a:latin typeface="Söhne"/>
              </a:rPr>
              <a:t>) </a:t>
            </a:r>
            <a:r>
              <a:rPr lang="ko-KR" altLang="en-US" dirty="0"/>
              <a:t>대상자의 일상적인 생활과 행동을 관찰합니다</a:t>
            </a:r>
            <a:r>
              <a:rPr lang="en-US" altLang="ko-KR" dirty="0"/>
              <a:t>. </a:t>
            </a: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US" altLang="ko-KR" b="1" dirty="0">
                <a:solidFill>
                  <a:schemeClr val="accent2"/>
                </a:solidFill>
                <a:latin typeface="Söhne"/>
              </a:rPr>
              <a:t>(</a:t>
            </a:r>
            <a:r>
              <a:rPr lang="ko-KR" altLang="en-US" b="1" dirty="0">
                <a:solidFill>
                  <a:schemeClr val="accent2"/>
                </a:solidFill>
                <a:latin typeface="Söhne"/>
              </a:rPr>
              <a:t>평가</a:t>
            </a:r>
            <a:r>
              <a:rPr lang="en-US" altLang="ko-KR" b="1" dirty="0">
                <a:solidFill>
                  <a:schemeClr val="accent2"/>
                </a:solidFill>
                <a:latin typeface="Söhne"/>
              </a:rPr>
              <a:t>) </a:t>
            </a:r>
            <a:r>
              <a:rPr lang="ko-KR" altLang="en-US" dirty="0"/>
              <a:t>대상자의 문제와 상황을 평가합니다</a:t>
            </a:r>
            <a:r>
              <a:rPr lang="en-US" altLang="ko-KR" dirty="0"/>
              <a:t>.</a:t>
            </a: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US" altLang="ko-KR" b="1" dirty="0">
                <a:solidFill>
                  <a:schemeClr val="accent2"/>
                </a:solidFill>
              </a:rPr>
              <a:t>(</a:t>
            </a:r>
            <a:r>
              <a:rPr lang="ko-KR" altLang="en-US" b="1" dirty="0">
                <a:solidFill>
                  <a:schemeClr val="accent2"/>
                </a:solidFill>
              </a:rPr>
              <a:t>자원 모색</a:t>
            </a:r>
            <a:r>
              <a:rPr lang="en-US" altLang="ko-KR" b="1" dirty="0">
                <a:solidFill>
                  <a:schemeClr val="accent2"/>
                </a:solidFill>
              </a:rPr>
              <a:t>) </a:t>
            </a:r>
            <a:r>
              <a:rPr lang="ko-KR" altLang="en-US" dirty="0"/>
              <a:t>대상자가 가진 자원과 강점을 파악하고</a:t>
            </a:r>
            <a:r>
              <a:rPr lang="en-US" altLang="ko-KR" dirty="0"/>
              <a:t>, </a:t>
            </a:r>
            <a:r>
              <a:rPr lang="ko-KR" altLang="en-US" dirty="0"/>
              <a:t>이를 활용하여 문제를 해결할 수 있는 방법을 모색합니다</a:t>
            </a:r>
            <a:r>
              <a:rPr lang="en-US" altLang="ko-KR" dirty="0"/>
              <a:t>.</a:t>
            </a: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US" altLang="ko-KR" b="1" dirty="0">
                <a:solidFill>
                  <a:schemeClr val="accent2"/>
                </a:solidFill>
              </a:rPr>
              <a:t>(</a:t>
            </a:r>
            <a:r>
              <a:rPr lang="ko-KR" altLang="en-US" b="1" dirty="0">
                <a:solidFill>
                  <a:schemeClr val="accent2"/>
                </a:solidFill>
              </a:rPr>
              <a:t>참여 협력</a:t>
            </a:r>
            <a:r>
              <a:rPr lang="en-US" altLang="ko-KR" b="1" dirty="0">
                <a:solidFill>
                  <a:schemeClr val="accent2"/>
                </a:solidFill>
              </a:rPr>
              <a:t>) </a:t>
            </a:r>
            <a:r>
              <a:rPr lang="ko-KR" altLang="en-US" dirty="0"/>
              <a:t>대상자와 대상자의 가족</a:t>
            </a:r>
            <a:r>
              <a:rPr lang="en-US" altLang="ko-KR" dirty="0"/>
              <a:t>, </a:t>
            </a:r>
            <a:r>
              <a:rPr lang="ko-KR" altLang="en-US" dirty="0"/>
              <a:t>지역사회</a:t>
            </a:r>
            <a:r>
              <a:rPr lang="en-US" altLang="ko-KR" dirty="0"/>
              <a:t>, </a:t>
            </a:r>
            <a:r>
              <a:rPr lang="ko-KR" altLang="en-US" dirty="0"/>
              <a:t>전문가 등 다양한 이해관계자들이 함께 문제를 해결하는데 참여합니다</a:t>
            </a:r>
            <a:r>
              <a:rPr lang="en-US" altLang="ko-KR" dirty="0"/>
              <a:t>. </a:t>
            </a:r>
            <a:r>
              <a:rPr lang="ko-KR" altLang="en-US" dirty="0"/>
              <a:t>이를 통해 대상자의 자원과 </a:t>
            </a:r>
            <a:r>
              <a:rPr lang="ko-KR" altLang="en-US" dirty="0" err="1"/>
              <a:t>지속가능한</a:t>
            </a:r>
            <a:r>
              <a:rPr lang="ko-KR" altLang="en-US" dirty="0"/>
              <a:t> 지원체계를 구축합니다</a:t>
            </a:r>
            <a:r>
              <a:rPr lang="en-US" altLang="ko-KR" dirty="0"/>
              <a:t>.</a:t>
            </a:r>
          </a:p>
        </p:txBody>
      </p:sp>
      <p:sp>
        <p:nvSpPr>
          <p:cNvPr id="5" name="직사각형 4"/>
          <p:cNvSpPr/>
          <p:nvPr/>
        </p:nvSpPr>
        <p:spPr>
          <a:xfrm>
            <a:off x="1979712" y="2092786"/>
            <a:ext cx="364394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0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다르게 보기</a:t>
            </a:r>
            <a:r>
              <a:rPr lang="en-US" altLang="ko-KR" sz="20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, </a:t>
            </a:r>
            <a:r>
              <a:rPr lang="ko-KR" altLang="en-US" sz="2000" b="1" dirty="0" err="1">
                <a:solidFill>
                  <a:schemeClr val="tx1">
                    <a:lumMod val="50000"/>
                    <a:lumOff val="50000"/>
                  </a:schemeClr>
                </a:solidFill>
              </a:rPr>
              <a:t>강점관점</a:t>
            </a:r>
            <a:r>
              <a:rPr lang="en-US" altLang="ko-KR" sz="20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, </a:t>
            </a:r>
            <a:r>
              <a:rPr lang="ko-KR" altLang="en-US" sz="20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개별화</a:t>
            </a:r>
            <a:endParaRPr lang="en-US" altLang="ko-KR" sz="2000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1979712" y="1627281"/>
            <a:ext cx="279114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0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어떻게 바라볼 것인가</a:t>
            </a:r>
            <a:r>
              <a:rPr lang="en-US" altLang="ko-KR" sz="20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4004460961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사정</a:t>
            </a:r>
          </a:p>
        </p:txBody>
      </p:sp>
      <p:graphicFrame>
        <p:nvGraphicFramePr>
          <p:cNvPr id="4" name="표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48406616"/>
              </p:ext>
            </p:extLst>
          </p:nvPr>
        </p:nvGraphicFramePr>
        <p:xfrm>
          <a:off x="683568" y="1397000"/>
          <a:ext cx="8003232" cy="4297680"/>
        </p:xfrm>
        <a:graphic>
          <a:graphicData uri="http://schemas.openxmlformats.org/drawingml/2006/table">
            <a:tbl>
              <a:tblPr firstRow="1" bandRow="1">
                <a:tableStyleId>{BDBED569-4797-4DF1-A0F4-6AAB3CD982D8}</a:tableStyleId>
              </a:tblPr>
              <a:tblGrid>
                <a:gridCol w="2000808">
                  <a:extLst>
                    <a:ext uri="{9D8B030D-6E8A-4147-A177-3AD203B41FA5}">
                      <a16:colId xmlns:a16="http://schemas.microsoft.com/office/drawing/2014/main" val="82328360"/>
                    </a:ext>
                  </a:extLst>
                </a:gridCol>
                <a:gridCol w="2000808">
                  <a:extLst>
                    <a:ext uri="{9D8B030D-6E8A-4147-A177-3AD203B41FA5}">
                      <a16:colId xmlns:a16="http://schemas.microsoft.com/office/drawing/2014/main" val="447333661"/>
                    </a:ext>
                  </a:extLst>
                </a:gridCol>
                <a:gridCol w="2000808">
                  <a:extLst>
                    <a:ext uri="{9D8B030D-6E8A-4147-A177-3AD203B41FA5}">
                      <a16:colId xmlns:a16="http://schemas.microsoft.com/office/drawing/2014/main" val="2892134100"/>
                    </a:ext>
                  </a:extLst>
                </a:gridCol>
                <a:gridCol w="2000808">
                  <a:extLst>
                    <a:ext uri="{9D8B030D-6E8A-4147-A177-3AD203B41FA5}">
                      <a16:colId xmlns:a16="http://schemas.microsoft.com/office/drawing/2014/main" val="126646383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err="1"/>
                        <a:t>욕구영역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err="1"/>
                        <a:t>아동및주보호자의인식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err="1"/>
                        <a:t>현상황</a:t>
                      </a:r>
                      <a:r>
                        <a:rPr lang="en-US" altLang="ko-KR" dirty="0"/>
                        <a:t>(</a:t>
                      </a:r>
                      <a:r>
                        <a:rPr lang="ko-KR" altLang="en-US" dirty="0"/>
                        <a:t>내용</a:t>
                      </a:r>
                      <a:r>
                        <a:rPr lang="en-US" altLang="ko-KR" dirty="0"/>
                        <a:t>)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/>
                        <a:t>강점 및 장애물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6200817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/>
                        <a:t>[</a:t>
                      </a:r>
                      <a:r>
                        <a:rPr lang="ko-KR" altLang="en-US" dirty="0"/>
                        <a:t>건강</a:t>
                      </a:r>
                      <a:r>
                        <a:rPr lang="en-US" altLang="ko-KR" dirty="0"/>
                        <a:t>]</a:t>
                      </a:r>
                    </a:p>
                    <a:p>
                      <a:pPr latinLnBrk="1"/>
                      <a:r>
                        <a:rPr lang="ko-KR" altLang="en-US" dirty="0"/>
                        <a:t>정서적인 문제의 완화 및 회복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err="1"/>
                        <a:t>주보호자</a:t>
                      </a:r>
                      <a:r>
                        <a:rPr lang="en-US" altLang="ko-KR" dirty="0"/>
                        <a:t>: Ct</a:t>
                      </a:r>
                      <a:r>
                        <a:rPr lang="ko-KR" altLang="en-US" dirty="0"/>
                        <a:t>가 죽고 싶다는 말을 자주하고 발음이 또래아이들에 비해 뒤쳐짐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/>
                        <a:t>Ct</a:t>
                      </a:r>
                      <a:r>
                        <a:rPr lang="ko-KR" altLang="en-US" dirty="0"/>
                        <a:t>는 또래 아이들에 비해 발음이 부정확함</a:t>
                      </a:r>
                      <a:r>
                        <a:rPr lang="en-US" altLang="ko-KR" dirty="0"/>
                        <a:t>.</a:t>
                      </a:r>
                    </a:p>
                    <a:p>
                      <a:pPr latinLnBrk="1"/>
                      <a:r>
                        <a:rPr lang="en-US" altLang="ko-KR" dirty="0"/>
                        <a:t>Ct</a:t>
                      </a:r>
                      <a:r>
                        <a:rPr lang="ko-KR" altLang="en-US" dirty="0"/>
                        <a:t>의 모는 이 상황에 대해 알고 있으나 치료에 대한 필요성은 크게 못 느끼며</a:t>
                      </a:r>
                      <a:r>
                        <a:rPr lang="en-US" altLang="ko-KR" dirty="0"/>
                        <a:t>, Ct </a:t>
                      </a:r>
                      <a:r>
                        <a:rPr lang="ko-KR" altLang="en-US" dirty="0"/>
                        <a:t>양육에 대해 회의적이지 않음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/>
                        <a:t>강점</a:t>
                      </a:r>
                      <a:r>
                        <a:rPr lang="en-US" altLang="ko-KR" dirty="0"/>
                        <a:t>= Ct</a:t>
                      </a:r>
                      <a:r>
                        <a:rPr lang="ko-KR" altLang="en-US" dirty="0"/>
                        <a:t>의 </a:t>
                      </a:r>
                      <a:r>
                        <a:rPr lang="ko-KR" altLang="en-US" dirty="0" err="1"/>
                        <a:t>주보호자가</a:t>
                      </a:r>
                      <a:r>
                        <a:rPr lang="ko-KR" altLang="en-US" dirty="0"/>
                        <a:t> </a:t>
                      </a:r>
                      <a:r>
                        <a:rPr lang="en-US" altLang="ko-KR" dirty="0"/>
                        <a:t>CT</a:t>
                      </a:r>
                      <a:r>
                        <a:rPr lang="ko-KR" altLang="en-US" dirty="0"/>
                        <a:t>의 상황을 인지함</a:t>
                      </a:r>
                      <a:r>
                        <a:rPr lang="en-US" altLang="ko-KR" dirty="0"/>
                        <a:t>.</a:t>
                      </a:r>
                    </a:p>
                    <a:p>
                      <a:pPr latinLnBrk="1"/>
                      <a:r>
                        <a:rPr lang="ko-KR" altLang="en-US" dirty="0"/>
                        <a:t>보호자의 아동에 대한 치료를 하고 싶어 함</a:t>
                      </a:r>
                      <a:r>
                        <a:rPr lang="en-US" altLang="ko-KR" dirty="0"/>
                        <a:t>.</a:t>
                      </a:r>
                    </a:p>
                    <a:p>
                      <a:pPr latinLnBrk="1"/>
                      <a:r>
                        <a:rPr lang="ko-KR" altLang="en-US" dirty="0"/>
                        <a:t>장애물</a:t>
                      </a:r>
                      <a:r>
                        <a:rPr lang="en-US" altLang="ko-KR" dirty="0"/>
                        <a:t>-</a:t>
                      </a:r>
                      <a:r>
                        <a:rPr lang="en-US" altLang="ko-KR" baseline="0" dirty="0"/>
                        <a:t> Ct </a:t>
                      </a:r>
                      <a:r>
                        <a:rPr lang="ko-KR" altLang="en-US" baseline="0" dirty="0" err="1"/>
                        <a:t>주보호자의</a:t>
                      </a:r>
                      <a:r>
                        <a:rPr lang="ko-KR" altLang="en-US" baseline="0" dirty="0"/>
                        <a:t> 건강 악화</a:t>
                      </a:r>
                      <a:r>
                        <a:rPr lang="en-US" altLang="ko-KR" baseline="0" dirty="0"/>
                        <a:t>(</a:t>
                      </a:r>
                      <a:r>
                        <a:rPr lang="ko-KR" altLang="en-US" baseline="0" dirty="0"/>
                        <a:t>꾸준한 </a:t>
                      </a:r>
                      <a:r>
                        <a:rPr lang="ko-KR" altLang="en-US" baseline="0" dirty="0" err="1"/>
                        <a:t>지료에</a:t>
                      </a:r>
                      <a:r>
                        <a:rPr lang="ko-KR" altLang="en-US" baseline="0" dirty="0"/>
                        <a:t> 의 부담</a:t>
                      </a:r>
                      <a:r>
                        <a:rPr lang="en-US" altLang="ko-KR" baseline="0" dirty="0"/>
                        <a:t>)</a:t>
                      </a:r>
                    </a:p>
                    <a:p>
                      <a:pPr latinLnBrk="1"/>
                      <a:r>
                        <a:rPr lang="ko-KR" altLang="en-US" baseline="0" dirty="0"/>
                        <a:t>경제적 어려움으로 인한 소비활동 부담</a:t>
                      </a:r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5516081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833999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서비스 계약</a:t>
            </a:r>
          </a:p>
        </p:txBody>
      </p:sp>
      <p:graphicFrame>
        <p:nvGraphicFramePr>
          <p:cNvPr id="4" name="표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76807932"/>
              </p:ext>
            </p:extLst>
          </p:nvPr>
        </p:nvGraphicFramePr>
        <p:xfrm>
          <a:off x="683568" y="1397000"/>
          <a:ext cx="8003232" cy="3937000"/>
        </p:xfrm>
        <a:graphic>
          <a:graphicData uri="http://schemas.openxmlformats.org/drawingml/2006/table">
            <a:tbl>
              <a:tblPr firstRow="1" bandRow="1">
                <a:tableStyleId>{BDBED569-4797-4DF1-A0F4-6AAB3CD982D8}</a:tableStyleId>
              </a:tblPr>
              <a:tblGrid>
                <a:gridCol w="2000808">
                  <a:extLst>
                    <a:ext uri="{9D8B030D-6E8A-4147-A177-3AD203B41FA5}">
                      <a16:colId xmlns:a16="http://schemas.microsoft.com/office/drawing/2014/main" val="82328360"/>
                    </a:ext>
                  </a:extLst>
                </a:gridCol>
                <a:gridCol w="2000808">
                  <a:extLst>
                    <a:ext uri="{9D8B030D-6E8A-4147-A177-3AD203B41FA5}">
                      <a16:colId xmlns:a16="http://schemas.microsoft.com/office/drawing/2014/main" val="447333661"/>
                    </a:ext>
                  </a:extLst>
                </a:gridCol>
                <a:gridCol w="2000808">
                  <a:extLst>
                    <a:ext uri="{9D8B030D-6E8A-4147-A177-3AD203B41FA5}">
                      <a16:colId xmlns:a16="http://schemas.microsoft.com/office/drawing/2014/main" val="2892134100"/>
                    </a:ext>
                  </a:extLst>
                </a:gridCol>
                <a:gridCol w="2000808">
                  <a:extLst>
                    <a:ext uri="{9D8B030D-6E8A-4147-A177-3AD203B41FA5}">
                      <a16:colId xmlns:a16="http://schemas.microsoft.com/office/drawing/2014/main" val="126646383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err="1"/>
                        <a:t>욕구영역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err="1"/>
                        <a:t>변화목표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err="1"/>
                        <a:t>서비스내용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err="1"/>
                        <a:t>개입내용</a:t>
                      </a:r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62008170"/>
                  </a:ext>
                </a:extLst>
              </a:tr>
              <a:tr h="396240">
                <a:tc rowSpan="3">
                  <a:txBody>
                    <a:bodyPr/>
                    <a:lstStyle/>
                    <a:p>
                      <a:pPr latinLnBrk="1"/>
                      <a:r>
                        <a:rPr lang="en-US" altLang="ko-KR" dirty="0"/>
                        <a:t>[</a:t>
                      </a:r>
                      <a:r>
                        <a:rPr lang="ko-KR" altLang="en-US" dirty="0"/>
                        <a:t>건강</a:t>
                      </a:r>
                      <a:r>
                        <a:rPr lang="en-US" altLang="ko-KR" dirty="0"/>
                        <a:t>]</a:t>
                      </a:r>
                    </a:p>
                    <a:p>
                      <a:pPr latinLnBrk="1"/>
                      <a:r>
                        <a:rPr lang="ko-KR" altLang="en-US" dirty="0"/>
                        <a:t>정서적인 문제의 완화 및 회복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latinLnBrk="1"/>
                      <a:r>
                        <a:rPr lang="en-US" altLang="ko-KR" dirty="0"/>
                        <a:t>Ct</a:t>
                      </a:r>
                      <a:r>
                        <a:rPr lang="ko-KR" altLang="en-US" dirty="0"/>
                        <a:t>의 심리치료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/>
                        <a:t>주</a:t>
                      </a:r>
                      <a:r>
                        <a:rPr lang="en-US" altLang="ko-KR" dirty="0"/>
                        <a:t>1</a:t>
                      </a:r>
                      <a:r>
                        <a:rPr lang="ko-KR" altLang="en-US" dirty="0"/>
                        <a:t>회 이상 심리치료를 치료될 때까지 꾸준히 진행한다</a:t>
                      </a:r>
                      <a:r>
                        <a:rPr lang="en-US" altLang="ko-KR" dirty="0"/>
                        <a:t>.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err="1"/>
                        <a:t>자원탐색</a:t>
                      </a:r>
                      <a:r>
                        <a:rPr lang="ko-KR" altLang="en-US" dirty="0"/>
                        <a:t> 및 </a:t>
                      </a:r>
                      <a:r>
                        <a:rPr lang="ko-KR" altLang="en-US" dirty="0" err="1"/>
                        <a:t>연결활동</a:t>
                      </a:r>
                      <a:endParaRPr lang="en-US" altLang="ko-KR" dirty="0"/>
                    </a:p>
                    <a:p>
                      <a:pPr latinLnBrk="1"/>
                      <a:r>
                        <a:rPr lang="en-US" altLang="ko-KR" dirty="0"/>
                        <a:t>(</a:t>
                      </a:r>
                      <a:r>
                        <a:rPr lang="ko-KR" altLang="en-US" dirty="0" err="1"/>
                        <a:t>심리치료실</a:t>
                      </a:r>
                      <a:r>
                        <a:rPr lang="en-US" altLang="ko-KR" dirty="0"/>
                        <a:t>)</a:t>
                      </a:r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55160816"/>
                  </a:ext>
                </a:extLst>
              </a:tr>
              <a:tr h="85344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/>
                        <a:t>Ct</a:t>
                      </a:r>
                      <a:r>
                        <a:rPr lang="ko-KR" altLang="en-US" dirty="0"/>
                        <a:t>의 치료를 위해 월</a:t>
                      </a:r>
                      <a:r>
                        <a:rPr lang="en-US" altLang="ko-KR" dirty="0"/>
                        <a:t>1</a:t>
                      </a:r>
                      <a:r>
                        <a:rPr lang="ko-KR" altLang="en-US" dirty="0"/>
                        <a:t>회 이상 교통비를 지원한다</a:t>
                      </a:r>
                      <a:r>
                        <a:rPr lang="en-US" altLang="ko-KR" dirty="0"/>
                        <a:t>.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err="1"/>
                        <a:t>자원탐색</a:t>
                      </a:r>
                      <a:r>
                        <a:rPr lang="ko-KR" altLang="en-US" dirty="0"/>
                        <a:t> 및 </a:t>
                      </a:r>
                      <a:r>
                        <a:rPr lang="ko-KR" altLang="en-US" dirty="0" err="1"/>
                        <a:t>연결활동</a:t>
                      </a:r>
                      <a:r>
                        <a:rPr lang="en-US" altLang="ko-KR" dirty="0"/>
                        <a:t>(</a:t>
                      </a:r>
                      <a:r>
                        <a:rPr lang="ko-KR" altLang="en-US" dirty="0"/>
                        <a:t>후원자</a:t>
                      </a:r>
                      <a:r>
                        <a:rPr lang="en-US" altLang="ko-KR" dirty="0"/>
                        <a:t>)</a:t>
                      </a:r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49711760"/>
                  </a:ext>
                </a:extLst>
              </a:tr>
              <a:tr h="39624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/>
                        <a:t>Ct</a:t>
                      </a:r>
                      <a:r>
                        <a:rPr lang="ko-KR" altLang="en-US" dirty="0"/>
                        <a:t>에 대한 관심</a:t>
                      </a:r>
                      <a:endParaRPr lang="en-US" altLang="ko-KR" dirty="0"/>
                    </a:p>
                    <a:p>
                      <a:pPr latinLnBrk="1"/>
                      <a:r>
                        <a:rPr lang="en-US" altLang="ko-KR" dirty="0"/>
                        <a:t>(</a:t>
                      </a:r>
                      <a:r>
                        <a:rPr lang="ko-KR" altLang="en-US" dirty="0"/>
                        <a:t>주말에 방임되지 않음</a:t>
                      </a:r>
                      <a:r>
                        <a:rPr lang="en-US" altLang="ko-KR" dirty="0"/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/>
                        <a:t>Ct</a:t>
                      </a:r>
                      <a:r>
                        <a:rPr lang="ko-KR" altLang="en-US" dirty="0"/>
                        <a:t>가 주말에 방임되지 않도록 주말에 주</a:t>
                      </a:r>
                      <a:r>
                        <a:rPr lang="en-US" altLang="ko-KR" dirty="0"/>
                        <a:t>1</a:t>
                      </a:r>
                      <a:r>
                        <a:rPr lang="ko-KR" altLang="en-US" dirty="0"/>
                        <a:t>회 이상 멘토링 서비스를 진행한다</a:t>
                      </a:r>
                      <a:r>
                        <a:rPr lang="en-US" altLang="ko-KR" dirty="0"/>
                        <a:t>.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err="1"/>
                        <a:t>자원탐색</a:t>
                      </a:r>
                      <a:r>
                        <a:rPr lang="ko-KR" altLang="en-US" dirty="0"/>
                        <a:t> 및 </a:t>
                      </a:r>
                      <a:r>
                        <a:rPr lang="ko-KR" altLang="en-US" dirty="0" err="1"/>
                        <a:t>연결활동</a:t>
                      </a:r>
                      <a:r>
                        <a:rPr lang="en-US" altLang="ko-KR" dirty="0"/>
                        <a:t>(</a:t>
                      </a:r>
                      <a:r>
                        <a:rPr lang="ko-KR" altLang="en-US" dirty="0"/>
                        <a:t>멘토링 자원봉사자</a:t>
                      </a:r>
                      <a:r>
                        <a:rPr lang="en-US" altLang="ko-KR" dirty="0"/>
                        <a:t>)</a:t>
                      </a:r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4187284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73630878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사례관리의 어려움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043608" y="1268760"/>
            <a:ext cx="6991016" cy="517064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/>
              <a:t>사회복지사가 계획대로 진행하면 될 것 같은데</a:t>
            </a:r>
            <a:endParaRPr lang="en-US" altLang="ko-KR" dirty="0"/>
          </a:p>
          <a:p>
            <a:r>
              <a:rPr lang="ko-KR" altLang="en-US" dirty="0"/>
              <a:t>점점 아동 가정이 원하지 않고</a:t>
            </a:r>
            <a:r>
              <a:rPr lang="en-US" altLang="ko-KR" dirty="0"/>
              <a:t> </a:t>
            </a:r>
            <a:r>
              <a:rPr lang="en-US" altLang="ko-KR" sz="2400" b="1" dirty="0">
                <a:solidFill>
                  <a:schemeClr val="accent2"/>
                </a:solidFill>
              </a:rPr>
              <a:t>(</a:t>
            </a:r>
            <a:r>
              <a:rPr lang="ko-KR" altLang="en-US" sz="2400" b="1" dirty="0">
                <a:solidFill>
                  <a:schemeClr val="accent2"/>
                </a:solidFill>
              </a:rPr>
              <a:t>마음의 변화</a:t>
            </a:r>
            <a:r>
              <a:rPr lang="en-US" altLang="ko-KR" sz="2400" b="1" dirty="0">
                <a:solidFill>
                  <a:schemeClr val="accent2"/>
                </a:solidFill>
              </a:rPr>
              <a:t>)</a:t>
            </a:r>
            <a:r>
              <a:rPr lang="en-US" altLang="ko-KR" dirty="0"/>
              <a:t>,</a:t>
            </a:r>
          </a:p>
          <a:p>
            <a:r>
              <a:rPr lang="ko-KR" altLang="en-US" dirty="0"/>
              <a:t>합의를 했다 하더라도 아동 가정이 잘 이행할까</a:t>
            </a:r>
            <a:r>
              <a:rPr lang="en-US" altLang="ko-KR" dirty="0"/>
              <a:t>? </a:t>
            </a:r>
            <a:r>
              <a:rPr lang="en-US" altLang="ko-KR" sz="2400" b="1" dirty="0">
                <a:solidFill>
                  <a:schemeClr val="accent2"/>
                </a:solidFill>
              </a:rPr>
              <a:t>(</a:t>
            </a:r>
            <a:r>
              <a:rPr lang="ko-KR" altLang="en-US" sz="2400" b="1" dirty="0">
                <a:solidFill>
                  <a:schemeClr val="accent2"/>
                </a:solidFill>
              </a:rPr>
              <a:t>의문</a:t>
            </a:r>
            <a:r>
              <a:rPr lang="en-US" altLang="ko-KR" sz="2400" b="1" dirty="0">
                <a:solidFill>
                  <a:schemeClr val="accent2"/>
                </a:solidFill>
              </a:rPr>
              <a:t>)</a:t>
            </a:r>
          </a:p>
          <a:p>
            <a:r>
              <a:rPr lang="ko-KR" altLang="en-US" dirty="0"/>
              <a:t>반대로 잘 이행했다 할지라도 중간에 </a:t>
            </a:r>
            <a:r>
              <a:rPr lang="ko-KR" altLang="en-US" sz="2400" b="1" dirty="0">
                <a:solidFill>
                  <a:schemeClr val="accent2"/>
                </a:solidFill>
              </a:rPr>
              <a:t>계획이 변경</a:t>
            </a:r>
            <a:r>
              <a:rPr lang="ko-KR" altLang="en-US" dirty="0"/>
              <a:t>되기도 한다</a:t>
            </a:r>
            <a:r>
              <a:rPr lang="en-US" altLang="ko-KR" dirty="0"/>
              <a:t>.</a:t>
            </a:r>
          </a:p>
          <a:p>
            <a:r>
              <a:rPr lang="en-US" altLang="ko-KR" dirty="0"/>
              <a:t>(</a:t>
            </a:r>
            <a:r>
              <a:rPr lang="ko-KR" altLang="en-US" dirty="0"/>
              <a:t>멘토링 봉사자가 변화</a:t>
            </a:r>
            <a:r>
              <a:rPr lang="en-US" altLang="ko-KR" dirty="0"/>
              <a:t>, </a:t>
            </a:r>
            <a:r>
              <a:rPr lang="ko-KR" altLang="en-US" dirty="0"/>
              <a:t>아동과 가정의 다른 이슈가 발생</a:t>
            </a:r>
            <a:r>
              <a:rPr lang="en-US" altLang="ko-KR" dirty="0"/>
              <a:t>)</a:t>
            </a:r>
          </a:p>
          <a:p>
            <a:endParaRPr lang="en-US" altLang="ko-KR" dirty="0"/>
          </a:p>
          <a:p>
            <a:r>
              <a:rPr lang="ko-KR" altLang="en-US" dirty="0"/>
              <a:t>가정에 직접 </a:t>
            </a:r>
            <a:r>
              <a:rPr lang="ko-KR" altLang="en-US" dirty="0" err="1"/>
              <a:t>경제적지원</a:t>
            </a:r>
            <a:r>
              <a:rPr lang="ko-KR" altLang="en-US" dirty="0"/>
              <a:t> 할 때 문제발생  </a:t>
            </a:r>
            <a:endParaRPr lang="en-US" altLang="ko-KR" dirty="0"/>
          </a:p>
          <a:p>
            <a:r>
              <a:rPr lang="ko-KR" altLang="en-US" dirty="0">
                <a:solidFill>
                  <a:schemeClr val="accent2"/>
                </a:solidFill>
              </a:rPr>
              <a:t>연락이 단절</a:t>
            </a:r>
            <a:r>
              <a:rPr lang="en-US" altLang="ko-KR" dirty="0"/>
              <a:t>(</a:t>
            </a:r>
            <a:r>
              <a:rPr lang="ko-KR" altLang="en-US" dirty="0" err="1"/>
              <a:t>가족여행비</a:t>
            </a:r>
            <a:r>
              <a:rPr lang="en-US" altLang="ko-KR" dirty="0"/>
              <a:t>, </a:t>
            </a:r>
            <a:r>
              <a:rPr lang="ko-KR" altLang="en-US" dirty="0" err="1"/>
              <a:t>병원치료비</a:t>
            </a:r>
            <a:r>
              <a:rPr lang="en-US" altLang="ko-KR" dirty="0"/>
              <a:t>, </a:t>
            </a:r>
            <a:r>
              <a:rPr lang="ko-KR" altLang="en-US" dirty="0"/>
              <a:t>월세 등</a:t>
            </a:r>
            <a:r>
              <a:rPr lang="en-US" altLang="ko-KR" dirty="0"/>
              <a:t>_</a:t>
            </a:r>
            <a:r>
              <a:rPr lang="ko-KR" altLang="en-US" dirty="0" err="1"/>
              <a:t>직접집행</a:t>
            </a:r>
            <a:r>
              <a:rPr lang="en-US" altLang="ko-KR" dirty="0"/>
              <a:t>)</a:t>
            </a:r>
          </a:p>
          <a:p>
            <a:r>
              <a:rPr lang="ko-KR" altLang="en-US" dirty="0"/>
              <a:t>오히려 가정의 문제를 만드는 결과</a:t>
            </a:r>
            <a:endParaRPr lang="en-US" altLang="ko-KR" dirty="0"/>
          </a:p>
          <a:p>
            <a:endParaRPr lang="en-US" altLang="ko-KR" dirty="0"/>
          </a:p>
          <a:p>
            <a:r>
              <a:rPr lang="ko-KR" altLang="en-US" dirty="0"/>
              <a:t>대상자의 말이 진짜일까</a:t>
            </a:r>
            <a:r>
              <a:rPr lang="en-US" altLang="ko-KR" dirty="0"/>
              <a:t>? </a:t>
            </a:r>
            <a:r>
              <a:rPr lang="en-US" altLang="ko-KR" sz="2400" b="1" dirty="0">
                <a:solidFill>
                  <a:schemeClr val="accent2"/>
                </a:solidFill>
              </a:rPr>
              <a:t>(</a:t>
            </a:r>
            <a:r>
              <a:rPr lang="ko-KR" altLang="en-US" sz="2400" b="1" dirty="0">
                <a:solidFill>
                  <a:schemeClr val="accent2"/>
                </a:solidFill>
              </a:rPr>
              <a:t>의심과 재확인</a:t>
            </a:r>
            <a:r>
              <a:rPr lang="en-US" altLang="ko-KR" sz="2400" b="1" dirty="0">
                <a:solidFill>
                  <a:schemeClr val="accent2"/>
                </a:solidFill>
              </a:rPr>
              <a:t>)</a:t>
            </a:r>
          </a:p>
          <a:p>
            <a:endParaRPr lang="en-US" altLang="ko-KR" dirty="0"/>
          </a:p>
          <a:p>
            <a:r>
              <a:rPr lang="ko-KR" altLang="en-US" dirty="0"/>
              <a:t>정답이 없는 것 같다</a:t>
            </a:r>
            <a:r>
              <a:rPr lang="en-US" altLang="ko-KR" dirty="0"/>
              <a:t>. </a:t>
            </a:r>
          </a:p>
          <a:p>
            <a:r>
              <a:rPr lang="ko-KR" altLang="en-US" dirty="0"/>
              <a:t>사람을 대상으로 하기에 어려움이 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ko-KR" altLang="en-US" dirty="0"/>
              <a:t>사회복지 법이 계속 변경되고 있어 공부해야한다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4145771507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n-US" altLang="ko-KR" dirty="0">
                <a:solidFill>
                  <a:schemeClr val="accent1"/>
                </a:solidFill>
                <a:latin typeface="+mn-lt"/>
                <a:ea typeface="+mn-ea"/>
                <a:cs typeface="+mn-cs"/>
              </a:rPr>
              <a:t>Intake</a:t>
            </a:r>
            <a:r>
              <a:rPr lang="en-US" altLang="ko-KR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dirty="0" err="1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초기면접</a:t>
            </a:r>
            <a:r>
              <a:rPr lang="en-US" altLang="ko-KR" dirty="0"/>
              <a:t> (</a:t>
            </a:r>
            <a:r>
              <a:rPr lang="ko-KR" altLang="en-US" dirty="0"/>
              <a:t>공감</a:t>
            </a:r>
            <a:r>
              <a:rPr lang="en-US" altLang="ko-KR" dirty="0"/>
              <a:t>,</a:t>
            </a:r>
            <a:r>
              <a:rPr lang="ko-KR" altLang="en-US" dirty="0"/>
              <a:t> 이해</a:t>
            </a:r>
            <a:r>
              <a:rPr lang="en-US" altLang="ko-KR" dirty="0"/>
              <a:t>)</a:t>
            </a:r>
            <a:endParaRPr lang="en-US" altLang="ko-KR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6" name="Text Box 2"/>
          <p:cNvSpPr txBox="1">
            <a:spLocks noChangeArrowheads="1"/>
          </p:cNvSpPr>
          <p:nvPr/>
        </p:nvSpPr>
        <p:spPr bwMode="auto">
          <a:xfrm>
            <a:off x="467544" y="1268760"/>
            <a:ext cx="8229600" cy="792087"/>
          </a:xfrm>
          <a:prstGeom prst="rect">
            <a:avLst/>
          </a:prstGeom>
          <a:noFill/>
          <a:ln w="9525">
            <a:solidFill>
              <a:schemeClr val="bg2">
                <a:lumMod val="75000"/>
              </a:schemeClr>
            </a:solidFill>
            <a:round/>
            <a:headEnd/>
            <a:tailEnd/>
          </a:ln>
          <a:effectLst/>
        </p:spPr>
        <p:txBody>
          <a:bodyPr/>
          <a:lstStyle/>
          <a:p>
            <a:pPr marL="509588" indent="-509588" algn="ctr" eaLnBrk="1" latinLnBrk="1" hangingPunct="1">
              <a:lnSpc>
                <a:spcPct val="130000"/>
              </a:lnSpc>
              <a:buFont typeface="Times New Roman" pitchFamily="16" charset="0"/>
              <a:buNone/>
              <a:tabLst>
                <a:tab pos="509588" algn="l"/>
                <a:tab pos="957263" algn="l"/>
                <a:tab pos="1406525" algn="l"/>
                <a:tab pos="1855788" algn="l"/>
                <a:tab pos="2305050" algn="l"/>
                <a:tab pos="2754313" algn="l"/>
                <a:tab pos="3203575" algn="l"/>
                <a:tab pos="3652838" algn="l"/>
                <a:tab pos="4102100" algn="l"/>
                <a:tab pos="4551363" algn="l"/>
                <a:tab pos="5000625" algn="l"/>
                <a:tab pos="5449888" algn="l"/>
                <a:tab pos="5899150" algn="l"/>
                <a:tab pos="6348413" algn="l"/>
                <a:tab pos="6797675" algn="l"/>
                <a:tab pos="7246938" algn="l"/>
                <a:tab pos="7696200" algn="l"/>
                <a:tab pos="8145463" algn="l"/>
                <a:tab pos="8594725" algn="l"/>
                <a:tab pos="9043988" algn="l"/>
                <a:tab pos="9493250" algn="l"/>
              </a:tabLst>
              <a:defRPr/>
            </a:pPr>
            <a:r>
              <a:rPr lang="en-US" sz="2400" dirty="0" err="1">
                <a:solidFill>
                  <a:srgbClr val="000000"/>
                </a:solidFill>
                <a:latin typeface="맑은 고딕" pitchFamily="48" charset="-127"/>
                <a:ea typeface="맑은 고딕" pitchFamily="48" charset="-127"/>
              </a:rPr>
              <a:t>욕구</a:t>
            </a:r>
            <a:r>
              <a:rPr lang="en-US" sz="2400" dirty="0">
                <a:solidFill>
                  <a:srgbClr val="000000"/>
                </a:solidFill>
                <a:latin typeface="맑은 고딕" pitchFamily="48" charset="-127"/>
                <a:ea typeface="맑은 고딕" pitchFamily="48" charset="-127"/>
              </a:rPr>
              <a:t>(needs) / </a:t>
            </a:r>
            <a:r>
              <a:rPr lang="ko-KR" altLang="en-US" sz="2400" dirty="0">
                <a:solidFill>
                  <a:srgbClr val="000000"/>
                </a:solidFill>
                <a:latin typeface="맑은 고딕" pitchFamily="48" charset="-127"/>
                <a:ea typeface="맑은 고딕" pitchFamily="48" charset="-127"/>
              </a:rPr>
              <a:t>인적사항 </a:t>
            </a:r>
            <a:r>
              <a:rPr lang="en-US" altLang="ko-KR" sz="2400" dirty="0">
                <a:solidFill>
                  <a:srgbClr val="000000"/>
                </a:solidFill>
                <a:latin typeface="맑은 고딕" pitchFamily="48" charset="-127"/>
                <a:ea typeface="맑은 고딕" pitchFamily="48" charset="-127"/>
              </a:rPr>
              <a:t>/</a:t>
            </a:r>
            <a:r>
              <a:rPr lang="en-US" sz="2400" dirty="0">
                <a:solidFill>
                  <a:srgbClr val="000000"/>
                </a:solidFill>
                <a:latin typeface="맑은 고딕" pitchFamily="48" charset="-127"/>
                <a:ea typeface="맑은 고딕" pitchFamily="48" charset="-127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맑은 고딕" pitchFamily="48" charset="-127"/>
                <a:ea typeface="맑은 고딕" pitchFamily="48" charset="-127"/>
              </a:rPr>
              <a:t>개인력</a:t>
            </a:r>
            <a:r>
              <a:rPr lang="en-US" sz="2400" dirty="0">
                <a:solidFill>
                  <a:srgbClr val="000000"/>
                </a:solidFill>
                <a:latin typeface="맑은 고딕" pitchFamily="48" charset="-127"/>
                <a:ea typeface="맑은 고딕" pitchFamily="48" charset="-127"/>
              </a:rPr>
              <a:t> / </a:t>
            </a:r>
            <a:r>
              <a:rPr lang="ko-KR" altLang="en-US" sz="2400" dirty="0">
                <a:solidFill>
                  <a:srgbClr val="000000"/>
                </a:solidFill>
                <a:latin typeface="맑은 고딕" pitchFamily="48" charset="-127"/>
                <a:ea typeface="맑은 고딕" pitchFamily="48" charset="-127"/>
              </a:rPr>
              <a:t>가족</a:t>
            </a:r>
            <a:r>
              <a:rPr lang="en-US" sz="2400" dirty="0">
                <a:solidFill>
                  <a:srgbClr val="000000"/>
                </a:solidFill>
                <a:latin typeface="맑은 고딕" pitchFamily="48" charset="-127"/>
                <a:ea typeface="맑은 고딕" pitchFamily="48" charset="-127"/>
              </a:rPr>
              <a:t>력 / </a:t>
            </a:r>
            <a:r>
              <a:rPr lang="ko-KR" altLang="en-US" sz="2400" dirty="0">
                <a:solidFill>
                  <a:srgbClr val="000000"/>
                </a:solidFill>
                <a:latin typeface="맑은 고딕" pitchFamily="48" charset="-127"/>
                <a:ea typeface="맑은 고딕" pitchFamily="48" charset="-127"/>
              </a:rPr>
              <a:t>환경 </a:t>
            </a:r>
            <a:endParaRPr lang="en-US" sz="2400" dirty="0">
              <a:solidFill>
                <a:srgbClr val="000000"/>
              </a:solidFill>
              <a:latin typeface="맑은 고딕" pitchFamily="48" charset="-127"/>
              <a:ea typeface="맑은 고딕" pitchFamily="48" charset="-127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467544" y="2420888"/>
            <a:ext cx="8219256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3200" b="1" dirty="0" err="1">
                <a:solidFill>
                  <a:schemeClr val="accent1"/>
                </a:solidFill>
              </a:rPr>
              <a:t>대상자을</a:t>
            </a:r>
            <a:r>
              <a:rPr lang="ko-KR" altLang="en-US" sz="3200" b="1" dirty="0">
                <a:solidFill>
                  <a:schemeClr val="accent1"/>
                </a:solidFill>
              </a:rPr>
              <a:t> 처음 만나 욕구에 대해 나누는 일 </a:t>
            </a:r>
            <a:endParaRPr lang="en-US" altLang="ko-KR" sz="3200" b="1" dirty="0">
              <a:solidFill>
                <a:schemeClr val="accent1"/>
              </a:solidFill>
            </a:endParaRPr>
          </a:p>
          <a:p>
            <a:pPr algn="ctr"/>
            <a:r>
              <a:rPr lang="ko-KR" altLang="en-US" sz="24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신뢰를 쌓는 첫 단추입니다</a:t>
            </a:r>
            <a:r>
              <a:rPr lang="en-US" altLang="ko-KR" sz="24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.</a:t>
            </a:r>
          </a:p>
          <a:p>
            <a:pPr algn="ctr"/>
            <a:endParaRPr lang="en-US" altLang="ko-KR" sz="2000" b="1" dirty="0"/>
          </a:p>
          <a:p>
            <a:pPr algn="ctr"/>
            <a:r>
              <a:rPr lang="ko-KR" altLang="en-US" sz="1600" dirty="0"/>
              <a:t>누군가 나를 분석하는 일은 유쾌하지 않습니다</a:t>
            </a:r>
            <a:r>
              <a:rPr lang="en-US" altLang="ko-KR" sz="1600" dirty="0"/>
              <a:t>.</a:t>
            </a:r>
          </a:p>
          <a:p>
            <a:pPr algn="ctr"/>
            <a:r>
              <a:rPr lang="ko-KR" altLang="en-US" sz="1600" dirty="0"/>
              <a:t>지나치게 문제를 확대하거나 단정하면서</a:t>
            </a:r>
            <a:endParaRPr lang="en-US" altLang="ko-KR" sz="1600" dirty="0"/>
          </a:p>
          <a:p>
            <a:pPr algn="ctr"/>
            <a:r>
              <a:rPr lang="ko-KR" altLang="en-US" sz="1600" dirty="0"/>
              <a:t>가족관계나 어린 시절 여러 일을 추적하여 지금의 상황을 분석하려 한다면 </a:t>
            </a:r>
            <a:r>
              <a:rPr lang="en-US" altLang="ko-KR" sz="1600" dirty="0"/>
              <a:t>…</a:t>
            </a:r>
          </a:p>
          <a:p>
            <a:pPr algn="ctr"/>
            <a:r>
              <a:rPr lang="ko-KR" altLang="en-US" sz="24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도와달라고 부탁 했는데 조사 당하는 기분이라면</a:t>
            </a:r>
            <a:endParaRPr lang="en-US" altLang="ko-KR" sz="2400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ctr"/>
            <a:endParaRPr lang="en-US" altLang="ko-KR" sz="2400" b="1" dirty="0">
              <a:solidFill>
                <a:schemeClr val="accent1"/>
              </a:solidFill>
            </a:endParaRPr>
          </a:p>
          <a:p>
            <a:pPr algn="ctr"/>
            <a:r>
              <a:rPr lang="ko-KR" altLang="en-US" sz="2400" b="1" dirty="0">
                <a:solidFill>
                  <a:schemeClr val="accent2"/>
                </a:solidFill>
              </a:rPr>
              <a:t>처음에는 저항하겠지만</a:t>
            </a:r>
            <a:r>
              <a:rPr lang="en-US" altLang="ko-KR" sz="2400" b="1" dirty="0">
                <a:solidFill>
                  <a:schemeClr val="accent2"/>
                </a:solidFill>
              </a:rPr>
              <a:t>, </a:t>
            </a:r>
          </a:p>
          <a:p>
            <a:pPr algn="ctr"/>
            <a:r>
              <a:rPr lang="ko-KR" altLang="en-US" sz="2400" b="1" dirty="0">
                <a:solidFill>
                  <a:schemeClr val="accent2"/>
                </a:solidFill>
              </a:rPr>
              <a:t>곧 순응하고 길들여질 것입니다</a:t>
            </a:r>
            <a:r>
              <a:rPr lang="en-US" altLang="ko-KR" sz="2400" b="1" dirty="0">
                <a:solidFill>
                  <a:schemeClr val="accent2"/>
                </a:solidFill>
              </a:rPr>
              <a:t>.</a:t>
            </a: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n-US" altLang="ko-KR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Intake </a:t>
            </a:r>
            <a:r>
              <a:rPr lang="ko-KR" altLang="en-US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방법</a:t>
            </a:r>
            <a:r>
              <a:rPr lang="en-US" altLang="ko-KR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어떻게</a:t>
            </a:r>
            <a:r>
              <a:rPr lang="en-US" altLang="ko-KR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)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36727" y="1052736"/>
            <a:ext cx="8589211" cy="563231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 err="1"/>
              <a:t>방문후</a:t>
            </a:r>
            <a:r>
              <a:rPr lang="ko-KR" altLang="en-US" dirty="0"/>
              <a:t> </a:t>
            </a:r>
            <a:r>
              <a:rPr lang="en-US" altLang="ko-KR" dirty="0"/>
              <a:t>/</a:t>
            </a:r>
            <a:r>
              <a:rPr lang="ko-KR" altLang="en-US" dirty="0"/>
              <a:t> 밝게 인사하고 </a:t>
            </a:r>
            <a:r>
              <a:rPr lang="en-US" altLang="ko-KR" dirty="0"/>
              <a:t>/ </a:t>
            </a:r>
            <a:r>
              <a:rPr lang="ko-KR" altLang="en-US" dirty="0"/>
              <a:t>신분과 </a:t>
            </a:r>
            <a:r>
              <a:rPr lang="ko-KR" altLang="en-US" dirty="0" err="1"/>
              <a:t>방문이유를</a:t>
            </a:r>
            <a:r>
              <a:rPr lang="ko-KR" altLang="en-US" dirty="0"/>
              <a:t> 밝힌다</a:t>
            </a:r>
            <a:r>
              <a:rPr lang="en-US" altLang="ko-KR" dirty="0"/>
              <a:t>.  </a:t>
            </a:r>
          </a:p>
          <a:p>
            <a:r>
              <a:rPr lang="ko-KR" altLang="en-US" dirty="0" err="1"/>
              <a:t>라포형성을</a:t>
            </a:r>
            <a:r>
              <a:rPr lang="ko-KR" altLang="en-US" dirty="0"/>
              <a:t> 위한 가벼운 대화로 시작하여 가정의 가족을 주제로 대화를 끌어간다</a:t>
            </a:r>
            <a:r>
              <a:rPr lang="en-US" altLang="ko-KR" dirty="0"/>
              <a:t>.</a:t>
            </a:r>
          </a:p>
          <a:p>
            <a:r>
              <a:rPr lang="en-US" altLang="ko-KR" dirty="0"/>
              <a:t>      (</a:t>
            </a:r>
            <a:r>
              <a:rPr lang="ko-KR" altLang="en-US" dirty="0"/>
              <a:t>접수된 과정</a:t>
            </a:r>
            <a:r>
              <a:rPr lang="en-US" altLang="ko-KR" dirty="0"/>
              <a:t>, </a:t>
            </a:r>
            <a:r>
              <a:rPr lang="ko-KR" altLang="en-US" dirty="0"/>
              <a:t>집의 장식물</a:t>
            </a:r>
            <a:r>
              <a:rPr lang="en-US" altLang="ko-KR" dirty="0"/>
              <a:t>_</a:t>
            </a:r>
            <a:r>
              <a:rPr lang="ko-KR" altLang="en-US" dirty="0" err="1"/>
              <a:t>액자사진</a:t>
            </a:r>
            <a:r>
              <a:rPr lang="ko-KR" altLang="en-US" dirty="0"/>
              <a:t> 소재</a:t>
            </a:r>
            <a:r>
              <a:rPr lang="en-US" altLang="ko-KR" dirty="0"/>
              <a:t>) </a:t>
            </a:r>
          </a:p>
          <a:p>
            <a:r>
              <a:rPr lang="ko-KR" altLang="en-US" dirty="0" err="1">
                <a:solidFill>
                  <a:schemeClr val="accent2"/>
                </a:solidFill>
              </a:rPr>
              <a:t>인테이크</a:t>
            </a:r>
            <a:r>
              <a:rPr lang="ko-KR" altLang="en-US" dirty="0">
                <a:solidFill>
                  <a:schemeClr val="accent2"/>
                </a:solidFill>
              </a:rPr>
              <a:t> 내용을 숙지하여 자연스럽게 질문을 이어간다</a:t>
            </a:r>
            <a:r>
              <a:rPr lang="en-US" altLang="ko-KR" dirty="0">
                <a:solidFill>
                  <a:schemeClr val="accent2"/>
                </a:solidFill>
              </a:rPr>
              <a:t>.</a:t>
            </a:r>
          </a:p>
          <a:p>
            <a:r>
              <a:rPr lang="en-US" altLang="ko-KR" dirty="0"/>
              <a:t>     (</a:t>
            </a:r>
            <a:r>
              <a:rPr lang="ko-KR" altLang="en-US" dirty="0"/>
              <a:t>직접적으로 순서대로 질문하면 좋겠지만 취조하는 것 같아서 피한다</a:t>
            </a:r>
            <a:r>
              <a:rPr lang="en-US" altLang="ko-KR" dirty="0"/>
              <a:t>.)</a:t>
            </a:r>
            <a:r>
              <a:rPr lang="ko-KR" altLang="en-US" dirty="0"/>
              <a:t> </a:t>
            </a:r>
            <a:endParaRPr lang="en-US" altLang="ko-KR" dirty="0"/>
          </a:p>
          <a:p>
            <a:endParaRPr lang="en-US" altLang="ko-KR" dirty="0"/>
          </a:p>
          <a:p>
            <a:r>
              <a:rPr lang="ko-KR" altLang="en-US" dirty="0">
                <a:solidFill>
                  <a:schemeClr val="accent2"/>
                </a:solidFill>
              </a:rPr>
              <a:t>경청과 공감하는 것도 중요하다</a:t>
            </a:r>
            <a:r>
              <a:rPr lang="en-US" altLang="ko-KR" dirty="0">
                <a:solidFill>
                  <a:schemeClr val="accent2"/>
                </a:solidFill>
              </a:rPr>
              <a:t>. </a:t>
            </a:r>
            <a:r>
              <a:rPr lang="en-US" altLang="ko-KR" dirty="0"/>
              <a:t>(</a:t>
            </a:r>
            <a:r>
              <a:rPr lang="ko-KR" altLang="en-US" dirty="0"/>
              <a:t>어떻게</a:t>
            </a:r>
            <a:r>
              <a:rPr lang="en-US" altLang="ko-KR" dirty="0"/>
              <a:t>?)</a:t>
            </a:r>
          </a:p>
          <a:p>
            <a:r>
              <a:rPr lang="ko-KR" altLang="en-US" dirty="0"/>
              <a:t>     </a:t>
            </a:r>
            <a:r>
              <a:rPr lang="en-US" altLang="ko-KR" dirty="0"/>
              <a:t>(</a:t>
            </a:r>
            <a:r>
              <a:rPr lang="ko-KR" altLang="en-US" dirty="0" err="1"/>
              <a:t>내담자는</a:t>
            </a:r>
            <a:r>
              <a:rPr lang="ko-KR" altLang="en-US" dirty="0"/>
              <a:t> 말하기 쉽지 않은 것을 말하고 있다</a:t>
            </a:r>
            <a:r>
              <a:rPr lang="en-US" altLang="ko-KR" dirty="0"/>
              <a:t>)</a:t>
            </a:r>
            <a:r>
              <a:rPr lang="ko-KR" altLang="en-US" dirty="0"/>
              <a:t> </a:t>
            </a:r>
            <a:endParaRPr lang="en-US" altLang="ko-KR" dirty="0"/>
          </a:p>
          <a:p>
            <a:r>
              <a:rPr lang="en-US" altLang="ko-KR" dirty="0"/>
              <a:t>     	</a:t>
            </a:r>
            <a:r>
              <a:rPr lang="ko-KR" altLang="en-US" dirty="0"/>
              <a:t>눈 맞춤과 고개 끄덕임</a:t>
            </a:r>
            <a:r>
              <a:rPr lang="en-US" altLang="ko-KR" dirty="0"/>
              <a:t>,</a:t>
            </a:r>
          </a:p>
          <a:p>
            <a:r>
              <a:rPr lang="ko-KR" altLang="en-US" dirty="0"/>
              <a:t>     </a:t>
            </a:r>
            <a:r>
              <a:rPr lang="en-US" altLang="ko-KR" dirty="0"/>
              <a:t>(</a:t>
            </a:r>
            <a:r>
              <a:rPr lang="ko-KR" altLang="en-US" dirty="0" err="1"/>
              <a:t>대상사가</a:t>
            </a:r>
            <a:r>
              <a:rPr lang="ko-KR" altLang="en-US" dirty="0"/>
              <a:t> 말한 것을 다시 말하여 공감하기</a:t>
            </a:r>
            <a:endParaRPr lang="en-US" altLang="ko-KR" dirty="0"/>
          </a:p>
          <a:p>
            <a:r>
              <a:rPr lang="ko-KR" altLang="en-US" dirty="0"/>
              <a:t>     </a:t>
            </a:r>
            <a:r>
              <a:rPr lang="en-US" altLang="ko-KR" dirty="0"/>
              <a:t>	</a:t>
            </a:r>
            <a:r>
              <a:rPr lang="ko-KR" altLang="en-US" dirty="0"/>
              <a:t>대상자가 </a:t>
            </a:r>
            <a:r>
              <a:rPr lang="en-US" altLang="ko-KR" dirty="0"/>
              <a:t>“</a:t>
            </a:r>
            <a:r>
              <a:rPr lang="ko-KR" altLang="en-US" dirty="0"/>
              <a:t>힘들었다</a:t>
            </a:r>
            <a:r>
              <a:rPr lang="en-US" altLang="ko-KR" dirty="0"/>
              <a:t>”</a:t>
            </a:r>
            <a:r>
              <a:rPr lang="ko-KR" altLang="en-US" dirty="0"/>
              <a:t>고 하면 </a:t>
            </a:r>
            <a:r>
              <a:rPr lang="en-US" altLang="ko-KR" dirty="0"/>
              <a:t>“</a:t>
            </a:r>
            <a:r>
              <a:rPr lang="ko-KR" altLang="en-US" dirty="0"/>
              <a:t>정말 </a:t>
            </a:r>
            <a:r>
              <a:rPr lang="ko-KR" altLang="en-US" dirty="0" err="1"/>
              <a:t>힘들었겠어요</a:t>
            </a:r>
            <a:r>
              <a:rPr lang="en-US" altLang="ko-KR" dirty="0"/>
              <a:t>” </a:t>
            </a:r>
          </a:p>
          <a:p>
            <a:r>
              <a:rPr lang="ko-KR" altLang="en-US" dirty="0"/>
              <a:t>     </a:t>
            </a:r>
            <a:r>
              <a:rPr lang="en-US" altLang="ko-KR" dirty="0"/>
              <a:t>(</a:t>
            </a:r>
            <a:r>
              <a:rPr lang="ko-KR" altLang="en-US" dirty="0" err="1"/>
              <a:t>자존감과</a:t>
            </a:r>
            <a:r>
              <a:rPr lang="ko-KR" altLang="en-US" dirty="0"/>
              <a:t> 호감을 갖는 칭찬을 한다</a:t>
            </a:r>
            <a:r>
              <a:rPr lang="en-US" altLang="ko-KR" dirty="0"/>
              <a:t>.</a:t>
            </a:r>
          </a:p>
          <a:p>
            <a:r>
              <a:rPr lang="en-US" altLang="ko-KR" dirty="0"/>
              <a:t>      	</a:t>
            </a:r>
            <a:r>
              <a:rPr lang="ko-KR" altLang="en-US" dirty="0"/>
              <a:t>살아온 과정</a:t>
            </a:r>
            <a:r>
              <a:rPr lang="en-US" altLang="ko-KR" dirty="0"/>
              <a:t>, </a:t>
            </a:r>
            <a:r>
              <a:rPr lang="ko-KR" altLang="en-US" dirty="0"/>
              <a:t>청소상태</a:t>
            </a:r>
            <a:r>
              <a:rPr lang="en-US" altLang="ko-KR" dirty="0"/>
              <a:t>, </a:t>
            </a:r>
            <a:r>
              <a:rPr lang="ko-KR" altLang="en-US" dirty="0"/>
              <a:t>자녀교육 등</a:t>
            </a:r>
            <a:r>
              <a:rPr lang="en-US" altLang="ko-KR" dirty="0"/>
              <a:t>)</a:t>
            </a:r>
          </a:p>
          <a:p>
            <a:r>
              <a:rPr lang="ko-KR" altLang="en-US" dirty="0">
                <a:solidFill>
                  <a:schemeClr val="accent2"/>
                </a:solidFill>
              </a:rPr>
              <a:t>공통점과 공감을 찾는다 </a:t>
            </a:r>
            <a:r>
              <a:rPr lang="en-US" altLang="ko-KR" dirty="0">
                <a:solidFill>
                  <a:schemeClr val="accent2"/>
                </a:solidFill>
              </a:rPr>
              <a:t>     </a:t>
            </a:r>
            <a:r>
              <a:rPr lang="en-US" altLang="ko-KR" dirty="0"/>
              <a:t>(</a:t>
            </a:r>
            <a:r>
              <a:rPr lang="ko-KR" altLang="en-US" dirty="0"/>
              <a:t>자녀</a:t>
            </a:r>
            <a:r>
              <a:rPr lang="en-US" altLang="ko-KR" dirty="0"/>
              <a:t>, </a:t>
            </a:r>
            <a:r>
              <a:rPr lang="ko-KR" altLang="en-US" dirty="0"/>
              <a:t>종교</a:t>
            </a:r>
            <a:r>
              <a:rPr lang="en-US" altLang="ko-KR" dirty="0"/>
              <a:t>, </a:t>
            </a:r>
            <a:r>
              <a:rPr lang="ko-KR" altLang="en-US" dirty="0"/>
              <a:t>취미 등</a:t>
            </a:r>
            <a:r>
              <a:rPr lang="en-US" altLang="ko-KR" dirty="0"/>
              <a:t>)</a:t>
            </a:r>
          </a:p>
          <a:p>
            <a:endParaRPr lang="en-US" altLang="ko-KR" dirty="0"/>
          </a:p>
          <a:p>
            <a:r>
              <a:rPr lang="ko-KR" altLang="en-US" dirty="0">
                <a:solidFill>
                  <a:schemeClr val="accent2"/>
                </a:solidFill>
              </a:rPr>
              <a:t>대화의 흐름을 끊기지 않게 한다</a:t>
            </a:r>
            <a:r>
              <a:rPr lang="en-US" altLang="ko-KR" dirty="0">
                <a:solidFill>
                  <a:schemeClr val="accent2"/>
                </a:solidFill>
              </a:rPr>
              <a:t>.</a:t>
            </a:r>
          </a:p>
          <a:p>
            <a:r>
              <a:rPr lang="ko-KR" altLang="en-US" dirty="0"/>
              <a:t>     </a:t>
            </a:r>
            <a:r>
              <a:rPr lang="en-US" altLang="ko-KR" dirty="0"/>
              <a:t>(</a:t>
            </a:r>
            <a:r>
              <a:rPr lang="ko-KR" altLang="en-US" dirty="0"/>
              <a:t>핸드폰 </a:t>
            </a:r>
            <a:r>
              <a:rPr lang="ko-KR" altLang="en-US" dirty="0" err="1"/>
              <a:t>문자확인</a:t>
            </a:r>
            <a:r>
              <a:rPr lang="ko-KR" altLang="en-US" dirty="0"/>
              <a:t> </a:t>
            </a:r>
            <a:r>
              <a:rPr lang="en-US" altLang="ko-KR" dirty="0"/>
              <a:t>, </a:t>
            </a:r>
            <a:r>
              <a:rPr lang="ko-KR" altLang="en-US" dirty="0"/>
              <a:t>안전한 </a:t>
            </a:r>
            <a:r>
              <a:rPr lang="ko-KR" altLang="en-US" dirty="0" err="1"/>
              <a:t>차량주차</a:t>
            </a:r>
            <a:r>
              <a:rPr lang="en-US" altLang="ko-KR" dirty="0"/>
              <a:t>, </a:t>
            </a:r>
            <a:r>
              <a:rPr lang="ko-KR" altLang="en-US" dirty="0"/>
              <a:t>생리현상 해결</a:t>
            </a:r>
            <a:r>
              <a:rPr lang="en-US" altLang="ko-KR" dirty="0"/>
              <a:t>, </a:t>
            </a:r>
            <a:r>
              <a:rPr lang="ko-KR" altLang="en-US" dirty="0"/>
              <a:t>고가 물품 착용</a:t>
            </a:r>
            <a:r>
              <a:rPr lang="en-US" altLang="ko-KR" dirty="0"/>
              <a:t>)</a:t>
            </a:r>
          </a:p>
          <a:p>
            <a:r>
              <a:rPr lang="ko-KR" altLang="en-US" dirty="0" err="1">
                <a:solidFill>
                  <a:schemeClr val="accent2"/>
                </a:solidFill>
              </a:rPr>
              <a:t>인테이크</a:t>
            </a:r>
            <a:r>
              <a:rPr lang="ko-KR" altLang="en-US" dirty="0">
                <a:solidFill>
                  <a:schemeClr val="accent2"/>
                </a:solidFill>
              </a:rPr>
              <a:t> 한번에 모든 내용을 탐색하려고 하지 않는다</a:t>
            </a:r>
            <a:r>
              <a:rPr lang="en-US" altLang="ko-KR" dirty="0">
                <a:solidFill>
                  <a:schemeClr val="accent2"/>
                </a:solidFill>
              </a:rPr>
              <a:t>.</a:t>
            </a:r>
          </a:p>
          <a:p>
            <a:r>
              <a:rPr lang="en-US" altLang="ko-KR" dirty="0"/>
              <a:t>	</a:t>
            </a:r>
            <a:r>
              <a:rPr lang="ko-KR" altLang="en-US" dirty="0" err="1"/>
              <a:t>인테이크</a:t>
            </a:r>
            <a:r>
              <a:rPr lang="ko-KR" altLang="en-US" dirty="0"/>
              <a:t> </a:t>
            </a:r>
            <a:r>
              <a:rPr lang="ko-KR" altLang="en-US" dirty="0" err="1"/>
              <a:t>진행시간은</a:t>
            </a:r>
            <a:r>
              <a:rPr lang="ko-KR" altLang="en-US" dirty="0"/>
              <a:t> </a:t>
            </a:r>
            <a:r>
              <a:rPr lang="en-US" altLang="ko-KR" dirty="0"/>
              <a:t>40~50</a:t>
            </a:r>
            <a:r>
              <a:rPr lang="ko-KR" altLang="en-US" dirty="0"/>
              <a:t>분 진행한다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2363969419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/>
              <a:t>어떻게 인사</a:t>
            </a:r>
            <a:r>
              <a:rPr lang="en-US" altLang="ko-KR" dirty="0"/>
              <a:t>?</a:t>
            </a:r>
            <a:r>
              <a:rPr lang="ko-KR" altLang="en-US" dirty="0"/>
              <a:t> </a:t>
            </a:r>
            <a:endParaRPr lang="en-US" altLang="ko-KR" dirty="0"/>
          </a:p>
          <a:p>
            <a:r>
              <a:rPr lang="ko-KR" altLang="en-US" dirty="0"/>
              <a:t>신분과 </a:t>
            </a:r>
            <a:r>
              <a:rPr lang="ko-KR" altLang="en-US" dirty="0" err="1"/>
              <a:t>방문이유를</a:t>
            </a:r>
            <a:r>
              <a:rPr lang="ko-KR" altLang="en-US" dirty="0"/>
              <a:t> 안내 했는가</a:t>
            </a:r>
            <a:r>
              <a:rPr lang="en-US" altLang="ko-KR" dirty="0"/>
              <a:t>?</a:t>
            </a:r>
          </a:p>
          <a:p>
            <a:r>
              <a:rPr lang="ko-KR" altLang="en-US" dirty="0" err="1"/>
              <a:t>라포형성은</a:t>
            </a:r>
            <a:r>
              <a:rPr lang="ko-KR" altLang="en-US" dirty="0"/>
              <a:t> 어떻게 했는가</a:t>
            </a:r>
            <a:r>
              <a:rPr lang="en-US" altLang="ko-KR" dirty="0"/>
              <a:t>?</a:t>
            </a:r>
          </a:p>
          <a:p>
            <a:r>
              <a:rPr lang="ko-KR" altLang="en-US" dirty="0"/>
              <a:t>경청과 공감은</a:t>
            </a:r>
            <a:r>
              <a:rPr lang="en-US" altLang="ko-KR" dirty="0"/>
              <a:t>?</a:t>
            </a:r>
          </a:p>
          <a:p>
            <a:r>
              <a:rPr lang="ko-KR" altLang="en-US" dirty="0"/>
              <a:t>대화의 흐름은</a:t>
            </a:r>
            <a:r>
              <a:rPr lang="en-US" altLang="ko-KR" dirty="0"/>
              <a:t>?</a:t>
            </a:r>
          </a:p>
          <a:p>
            <a:r>
              <a:rPr lang="ko-KR" altLang="en-US" dirty="0"/>
              <a:t>대상자는 어떤 서비스를 필요로 하는지</a:t>
            </a:r>
            <a:r>
              <a:rPr lang="en-US" altLang="ko-KR" dirty="0"/>
              <a:t> </a:t>
            </a:r>
            <a:r>
              <a:rPr lang="ko-KR" altLang="en-US" dirty="0"/>
              <a:t>확인</a:t>
            </a:r>
            <a:r>
              <a:rPr lang="en-US" altLang="ko-KR" dirty="0"/>
              <a:t>?</a:t>
            </a:r>
          </a:p>
          <a:p>
            <a:pPr marL="0" indent="0" algn="ctr">
              <a:buNone/>
            </a:pPr>
            <a:r>
              <a:rPr lang="en-US" altLang="ko-KR" dirty="0"/>
              <a:t>(</a:t>
            </a:r>
            <a:r>
              <a:rPr lang="ko-KR" altLang="en-US" b="0" dirty="0"/>
              <a:t>경제적 문제</a:t>
            </a:r>
            <a:r>
              <a:rPr lang="en-US" altLang="ko-KR" b="0" dirty="0"/>
              <a:t>, </a:t>
            </a:r>
            <a:r>
              <a:rPr lang="ko-KR" altLang="en-US" b="0" dirty="0"/>
              <a:t>난방 문제</a:t>
            </a:r>
            <a:r>
              <a:rPr lang="en-US" altLang="ko-KR" b="0" dirty="0"/>
              <a:t>, </a:t>
            </a:r>
            <a:r>
              <a:rPr lang="ko-KR" altLang="en-US" b="0" dirty="0"/>
              <a:t>학업 지원 문제</a:t>
            </a:r>
            <a:r>
              <a:rPr lang="en-US" altLang="ko-KR" b="0" dirty="0"/>
              <a:t>, </a:t>
            </a:r>
            <a:r>
              <a:rPr lang="ko-KR" altLang="en-US" b="0" dirty="0"/>
              <a:t>식사 문제</a:t>
            </a:r>
            <a:r>
              <a:rPr lang="en-US" altLang="ko-KR" b="0" dirty="0"/>
              <a:t>)</a:t>
            </a:r>
            <a:endParaRPr lang="en-US" altLang="ko-KR" dirty="0"/>
          </a:p>
          <a:p>
            <a:pPr marL="0" indent="0">
              <a:buNone/>
            </a:pPr>
            <a:r>
              <a:rPr lang="en-US" altLang="ko-KR" dirty="0"/>
              <a:t>********************************************************</a:t>
            </a:r>
          </a:p>
          <a:p>
            <a:r>
              <a:rPr lang="ko-KR" altLang="en-US" dirty="0"/>
              <a:t>대상자의 자원조사</a:t>
            </a:r>
            <a:r>
              <a:rPr lang="en-US" altLang="ko-KR" dirty="0"/>
              <a:t>:</a:t>
            </a:r>
          </a:p>
          <a:p>
            <a:r>
              <a:rPr lang="ko-KR" altLang="en-US" dirty="0"/>
              <a:t>대상자의 강점은</a:t>
            </a:r>
            <a:r>
              <a:rPr lang="en-US" altLang="ko-KR" dirty="0"/>
              <a:t>?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651689139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/>
              <a:t>인테이크</a:t>
            </a:r>
            <a:r>
              <a:rPr lang="ko-KR" altLang="en-US" dirty="0"/>
              <a:t> </a:t>
            </a:r>
            <a:r>
              <a:rPr lang="ko-KR" altLang="en-US" dirty="0" err="1"/>
              <a:t>사례연습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1115616" y="1456184"/>
            <a:ext cx="7128792" cy="3701008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70000"/>
              </a:lnSpc>
              <a:buNone/>
            </a:pPr>
            <a:r>
              <a:rPr lang="ko-KR" altLang="en-US" b="0" dirty="0"/>
              <a:t>미취학과 </a:t>
            </a:r>
            <a:r>
              <a:rPr lang="ko-KR" altLang="en-US" b="0" dirty="0" err="1"/>
              <a:t>초등자녀를</a:t>
            </a:r>
            <a:r>
              <a:rPr lang="ko-KR" altLang="en-US" b="0" dirty="0"/>
              <a:t> 양육하는 모자가정이 경제적 활동을 안하고 있다</a:t>
            </a:r>
            <a:r>
              <a:rPr lang="en-US" altLang="ko-KR" b="0" dirty="0"/>
              <a:t>.  </a:t>
            </a:r>
            <a:r>
              <a:rPr lang="ko-KR" altLang="en-US" b="0" dirty="0"/>
              <a:t>모는 </a:t>
            </a:r>
            <a:r>
              <a:rPr lang="en-US" altLang="ko-KR" b="0" dirty="0"/>
              <a:t>“</a:t>
            </a:r>
            <a:r>
              <a:rPr lang="ko-KR" altLang="en-US" b="0" dirty="0"/>
              <a:t>경제활동이 없고</a:t>
            </a:r>
            <a:r>
              <a:rPr lang="en-US" altLang="ko-KR" b="0" dirty="0"/>
              <a:t>, </a:t>
            </a:r>
            <a:r>
              <a:rPr lang="ko-KR" altLang="en-US" b="0" dirty="0"/>
              <a:t>추운 겨울에 난방을 하지 못하고 굉장히 힘들게 지낸다고 한다</a:t>
            </a:r>
            <a:r>
              <a:rPr lang="en-US" altLang="ko-KR" b="0" dirty="0"/>
              <a:t>.” </a:t>
            </a:r>
            <a:r>
              <a:rPr lang="ko-KR" altLang="en-US" b="0" dirty="0" err="1"/>
              <a:t>초등자녀</a:t>
            </a:r>
            <a:r>
              <a:rPr lang="ko-KR" altLang="en-US" b="0" dirty="0"/>
              <a:t> 딸은 분리되어 생활하고 방과후 방임되는 경우가 많았다</a:t>
            </a:r>
            <a:r>
              <a:rPr lang="en-US" altLang="ko-KR" b="0" dirty="0"/>
              <a:t>. </a:t>
            </a:r>
            <a:r>
              <a:rPr lang="ko-KR" altLang="en-US" b="0" dirty="0"/>
              <a:t>가정은 쓰레기집으로 변해 있고</a:t>
            </a:r>
            <a:r>
              <a:rPr lang="en-US" altLang="ko-KR" b="0" dirty="0"/>
              <a:t>, </a:t>
            </a:r>
            <a:r>
              <a:rPr lang="ko-KR" altLang="en-US" b="0" dirty="0"/>
              <a:t>식사 문제도 소유하고 있다</a:t>
            </a:r>
            <a:r>
              <a:rPr lang="en-US" altLang="ko-KR" b="0" dirty="0"/>
              <a:t>.</a:t>
            </a:r>
          </a:p>
        </p:txBody>
      </p:sp>
      <p:sp>
        <p:nvSpPr>
          <p:cNvPr id="4" name="직사각형 3"/>
          <p:cNvSpPr/>
          <p:nvPr/>
        </p:nvSpPr>
        <p:spPr>
          <a:xfrm>
            <a:off x="1115616" y="5187591"/>
            <a:ext cx="6984776" cy="6303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70000"/>
              </a:lnSpc>
            </a:pPr>
            <a:r>
              <a:rPr lang="ko-KR" altLang="en-US" sz="2400" b="1" dirty="0">
                <a:solidFill>
                  <a:schemeClr val="accent1"/>
                </a:solidFill>
              </a:rPr>
              <a:t>짝을 이루어 상담자와 대상자 역할을 해보자</a:t>
            </a:r>
            <a:r>
              <a:rPr lang="en-US" altLang="ko-KR" sz="2400" b="1" dirty="0">
                <a:solidFill>
                  <a:schemeClr val="accent1"/>
                </a:solidFill>
              </a:rPr>
              <a:t>.</a:t>
            </a:r>
            <a:endParaRPr lang="ko-KR" altLang="en-US" sz="2400" b="1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364086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사례접근방식</a:t>
            </a:r>
            <a:r>
              <a:rPr lang="en-US" altLang="ko-KR" dirty="0"/>
              <a:t>(</a:t>
            </a:r>
            <a:r>
              <a:rPr lang="ko-KR" altLang="en-US" dirty="0" err="1"/>
              <a:t>문제중심</a:t>
            </a:r>
            <a:r>
              <a:rPr lang="en-US" altLang="ko-KR" dirty="0"/>
              <a:t>)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ko-KR" altLang="en-US" b="0" dirty="0"/>
              <a:t>경제적 지원이 뭐가 있을까</a:t>
            </a:r>
            <a:r>
              <a:rPr lang="en-US" altLang="ko-KR" b="0" dirty="0"/>
              <a:t>? </a:t>
            </a:r>
          </a:p>
          <a:p>
            <a:r>
              <a:rPr lang="ko-KR" altLang="en-US" b="0" dirty="0"/>
              <a:t>식사 문제가 있으니 쌀을 지원한다</a:t>
            </a:r>
            <a:r>
              <a:rPr lang="en-US" altLang="ko-KR" b="0" dirty="0"/>
              <a:t>. </a:t>
            </a:r>
          </a:p>
          <a:p>
            <a:r>
              <a:rPr lang="ko-KR" altLang="en-US" b="0" dirty="0"/>
              <a:t>후원자를 연결해 주어야 겠다</a:t>
            </a:r>
            <a:r>
              <a:rPr lang="en-US" altLang="ko-KR" b="0" dirty="0"/>
              <a:t>, </a:t>
            </a:r>
          </a:p>
          <a:p>
            <a:r>
              <a:rPr lang="ko-KR" altLang="en-US" b="0" dirty="0"/>
              <a:t>다른 </a:t>
            </a:r>
            <a:r>
              <a:rPr lang="ko-KR" altLang="en-US" b="0" dirty="0" err="1"/>
              <a:t>후원물품이</a:t>
            </a:r>
            <a:r>
              <a:rPr lang="ko-KR" altLang="en-US" b="0" dirty="0"/>
              <a:t> 오면 제공해 주어야 겠다</a:t>
            </a:r>
            <a:r>
              <a:rPr lang="en-US" altLang="ko-KR" b="0" dirty="0"/>
              <a:t>. </a:t>
            </a:r>
          </a:p>
          <a:p>
            <a:r>
              <a:rPr lang="ko-KR" altLang="en-US" b="0" dirty="0"/>
              <a:t>방과후 </a:t>
            </a:r>
            <a:r>
              <a:rPr lang="ko-KR" altLang="en-US" b="0" dirty="0" err="1"/>
              <a:t>갈데가</a:t>
            </a:r>
            <a:r>
              <a:rPr lang="ko-KR" altLang="en-US" b="0" dirty="0"/>
              <a:t> 없으니 복지관 프로그램을 연결해 주어야 겠다</a:t>
            </a:r>
            <a:r>
              <a:rPr lang="en-US" altLang="ko-KR" b="0" dirty="0"/>
              <a:t>.</a:t>
            </a:r>
          </a:p>
          <a:p>
            <a:endParaRPr lang="en-US" altLang="ko-KR" b="0" dirty="0"/>
          </a:p>
          <a:p>
            <a:pPr marL="0" indent="0" algn="ctr">
              <a:buNone/>
            </a:pPr>
            <a:r>
              <a:rPr lang="ko-KR" altLang="en-US" dirty="0">
                <a:solidFill>
                  <a:schemeClr val="accent1"/>
                </a:solidFill>
              </a:rPr>
              <a:t>즉 복지관에 진행하고 있는 서비스를 제공 또는 </a:t>
            </a:r>
            <a:endParaRPr lang="en-US" altLang="ko-KR" dirty="0">
              <a:solidFill>
                <a:schemeClr val="accent1"/>
              </a:solidFill>
            </a:endParaRPr>
          </a:p>
          <a:p>
            <a:pPr marL="0" indent="0" algn="ctr">
              <a:buNone/>
            </a:pPr>
            <a:r>
              <a:rPr lang="ko-KR" altLang="en-US" dirty="0">
                <a:solidFill>
                  <a:schemeClr val="accent1"/>
                </a:solidFill>
              </a:rPr>
              <a:t>대상자가 맞는 복지관 프로그램에 참여하는 형태이다</a:t>
            </a:r>
            <a:r>
              <a:rPr lang="en-US" altLang="ko-KR" dirty="0">
                <a:solidFill>
                  <a:schemeClr val="accent1"/>
                </a:solidFill>
              </a:rPr>
              <a:t>.</a:t>
            </a:r>
          </a:p>
          <a:p>
            <a:endParaRPr lang="en-US" altLang="ko-KR" b="0" dirty="0"/>
          </a:p>
          <a:p>
            <a:pPr marL="0" indent="0">
              <a:buNone/>
            </a:pPr>
            <a:r>
              <a:rPr lang="en-US" altLang="ko-KR" b="0" dirty="0">
                <a:solidFill>
                  <a:schemeClr val="accent1"/>
                </a:solidFill>
              </a:rPr>
              <a:t>	</a:t>
            </a:r>
            <a:r>
              <a:rPr lang="ko-KR" altLang="en-US" sz="3200" dirty="0">
                <a:solidFill>
                  <a:schemeClr val="accent2"/>
                </a:solidFill>
              </a:rPr>
              <a:t>문제의 중심에는 </a:t>
            </a:r>
            <a:r>
              <a:rPr lang="en-US" altLang="ko-KR" sz="3200" dirty="0" err="1">
                <a:solidFill>
                  <a:schemeClr val="accent2"/>
                </a:solidFill>
              </a:rPr>
              <a:t>C‘t</a:t>
            </a:r>
            <a:r>
              <a:rPr lang="en-US" altLang="ko-KR" sz="3200" dirty="0">
                <a:solidFill>
                  <a:schemeClr val="accent2"/>
                </a:solidFill>
              </a:rPr>
              <a:t> </a:t>
            </a:r>
            <a:r>
              <a:rPr lang="ko-KR" altLang="en-US" sz="3200" dirty="0">
                <a:solidFill>
                  <a:schemeClr val="accent2"/>
                </a:solidFill>
              </a:rPr>
              <a:t>보다</a:t>
            </a:r>
            <a:r>
              <a:rPr lang="en-US" altLang="ko-KR" sz="3200" dirty="0">
                <a:solidFill>
                  <a:schemeClr val="accent2"/>
                </a:solidFill>
              </a:rPr>
              <a:t> </a:t>
            </a:r>
          </a:p>
          <a:p>
            <a:pPr marL="0" indent="0">
              <a:buNone/>
            </a:pPr>
            <a:r>
              <a:rPr lang="en-US" altLang="ko-KR" sz="3200" dirty="0">
                <a:solidFill>
                  <a:schemeClr val="accent2"/>
                </a:solidFill>
              </a:rPr>
              <a:t>                             </a:t>
            </a:r>
            <a:r>
              <a:rPr lang="ko-KR" altLang="en-US" sz="3200" dirty="0" err="1">
                <a:solidFill>
                  <a:schemeClr val="accent2"/>
                </a:solidFill>
              </a:rPr>
              <a:t>사회복지사에게</a:t>
            </a:r>
            <a:r>
              <a:rPr lang="ko-KR" altLang="en-US" sz="3200" dirty="0">
                <a:solidFill>
                  <a:schemeClr val="accent2"/>
                </a:solidFill>
              </a:rPr>
              <a:t> 있었다</a:t>
            </a:r>
            <a:r>
              <a:rPr lang="en-US" altLang="ko-KR" sz="3200" dirty="0">
                <a:solidFill>
                  <a:schemeClr val="accent2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755939248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사례접근방식</a:t>
            </a:r>
            <a:r>
              <a:rPr lang="en-US" altLang="ko-KR" dirty="0"/>
              <a:t>(</a:t>
            </a:r>
            <a:r>
              <a:rPr lang="ko-KR" altLang="en-US" dirty="0"/>
              <a:t>해결중심</a:t>
            </a:r>
            <a:r>
              <a:rPr lang="en-US" altLang="ko-KR" dirty="0"/>
              <a:t>)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ko-KR" altLang="en-US" sz="2600" dirty="0">
                <a:solidFill>
                  <a:schemeClr val="accent2"/>
                </a:solidFill>
              </a:rPr>
              <a:t>욕구를 기준으로 제공한다</a:t>
            </a:r>
            <a:r>
              <a:rPr lang="en-US" altLang="ko-KR" sz="2600" dirty="0">
                <a:solidFill>
                  <a:schemeClr val="accent2"/>
                </a:solidFill>
              </a:rPr>
              <a:t>.</a:t>
            </a:r>
          </a:p>
          <a:p>
            <a:endParaRPr lang="en-US" altLang="ko-KR" b="0" dirty="0"/>
          </a:p>
          <a:p>
            <a:r>
              <a:rPr lang="ko-KR" altLang="en-US" b="0" dirty="0"/>
              <a:t>보호자인 모는 일하지 않는다고 했는데 왜</a:t>
            </a:r>
            <a:r>
              <a:rPr lang="en-US" altLang="ko-KR" b="0" dirty="0"/>
              <a:t>?</a:t>
            </a:r>
            <a:r>
              <a:rPr lang="ko-KR" altLang="en-US" b="0" dirty="0"/>
              <a:t> 경제활동을 하지않는가</a:t>
            </a:r>
            <a:r>
              <a:rPr lang="en-US" altLang="ko-KR" b="0" dirty="0"/>
              <a:t>? </a:t>
            </a:r>
            <a:r>
              <a:rPr lang="ko-KR" altLang="en-US" b="0" dirty="0"/>
              <a:t>를 파악</a:t>
            </a:r>
            <a:r>
              <a:rPr lang="en-US" altLang="ko-KR" b="0" dirty="0"/>
              <a:t>(</a:t>
            </a:r>
            <a:r>
              <a:rPr lang="ko-KR" altLang="en-US" b="0" dirty="0"/>
              <a:t>일하지 않는 이유는 많을 수 있는데</a:t>
            </a:r>
            <a:r>
              <a:rPr lang="en-US" altLang="ko-KR" b="0" dirty="0"/>
              <a:t>)</a:t>
            </a:r>
            <a:endParaRPr lang="ko-KR" altLang="en-US" b="0" dirty="0"/>
          </a:p>
          <a:p>
            <a:pPr marL="0" indent="0">
              <a:buNone/>
            </a:pPr>
            <a:r>
              <a:rPr lang="en-US" altLang="ko-KR" b="0" dirty="0"/>
              <a:t>       </a:t>
            </a:r>
            <a:r>
              <a:rPr lang="ko-KR" altLang="en-US" b="0" dirty="0"/>
              <a:t>회사운영 어려움으로 실직</a:t>
            </a:r>
            <a:r>
              <a:rPr lang="en-US" altLang="ko-KR" b="0" dirty="0"/>
              <a:t>?</a:t>
            </a:r>
            <a:r>
              <a:rPr lang="ko-KR" altLang="en-US" b="0" dirty="0"/>
              <a:t> </a:t>
            </a:r>
            <a:r>
              <a:rPr lang="en-US" altLang="ko-KR" b="0" dirty="0"/>
              <a:t>/ </a:t>
            </a:r>
            <a:r>
              <a:rPr lang="ko-KR" altLang="en-US" b="0" dirty="0" err="1"/>
              <a:t>모의지병</a:t>
            </a:r>
            <a:r>
              <a:rPr lang="en-US" altLang="ko-KR" b="0" dirty="0"/>
              <a:t>?</a:t>
            </a:r>
            <a:r>
              <a:rPr lang="ko-KR" altLang="en-US" b="0" dirty="0"/>
              <a:t> </a:t>
            </a:r>
            <a:r>
              <a:rPr lang="en-US" altLang="ko-KR" b="0" dirty="0"/>
              <a:t>/ </a:t>
            </a:r>
            <a:r>
              <a:rPr lang="ko-KR" altLang="en-US" b="0" dirty="0"/>
              <a:t>모의 갑작스러운 사고</a:t>
            </a:r>
          </a:p>
          <a:p>
            <a:pPr marL="0" indent="0">
              <a:buNone/>
            </a:pPr>
            <a:r>
              <a:rPr lang="en-US" altLang="ko-KR" b="0" dirty="0"/>
              <a:t>       </a:t>
            </a:r>
            <a:r>
              <a:rPr lang="ko-KR" altLang="en-US" b="0" dirty="0"/>
              <a:t>직장 상사와의 관계악화 등 여러가지 경의 수가 있다</a:t>
            </a:r>
            <a:r>
              <a:rPr lang="en-US" altLang="ko-KR" b="0" dirty="0"/>
              <a:t>.</a:t>
            </a:r>
          </a:p>
          <a:p>
            <a:r>
              <a:rPr lang="ko-KR" altLang="en-US" b="0" dirty="0"/>
              <a:t>주안점 은 </a:t>
            </a:r>
          </a:p>
          <a:p>
            <a:pPr marL="0" indent="0">
              <a:buNone/>
            </a:pPr>
            <a:r>
              <a:rPr lang="en-US" altLang="ko-KR" b="0" dirty="0"/>
              <a:t>	</a:t>
            </a:r>
            <a:r>
              <a:rPr lang="ko-KR" altLang="en-US" b="0" dirty="0"/>
              <a:t>왜 어머니께서 일을 못 하시는 건가</a:t>
            </a:r>
            <a:r>
              <a:rPr lang="en-US" altLang="ko-KR" b="0" dirty="0"/>
              <a:t>? </a:t>
            </a:r>
            <a:r>
              <a:rPr lang="ko-KR" altLang="en-US" b="0" dirty="0"/>
              <a:t>이다</a:t>
            </a:r>
            <a:r>
              <a:rPr lang="en-US" altLang="ko-KR" b="0" dirty="0"/>
              <a:t>.</a:t>
            </a:r>
          </a:p>
          <a:p>
            <a:pPr marL="0" indent="0">
              <a:buNone/>
            </a:pPr>
            <a:r>
              <a:rPr lang="en-US" altLang="ko-KR" b="0" dirty="0"/>
              <a:t>	</a:t>
            </a:r>
            <a:r>
              <a:rPr lang="ko-KR" altLang="en-US" b="0" dirty="0"/>
              <a:t>적성에 맞지 않아서 이면</a:t>
            </a:r>
            <a:r>
              <a:rPr lang="en-US" altLang="ko-KR" b="0" dirty="0"/>
              <a:t>-&gt; </a:t>
            </a:r>
            <a:r>
              <a:rPr lang="ko-KR" altLang="en-US" b="0" dirty="0" err="1"/>
              <a:t>적성찾기를</a:t>
            </a:r>
            <a:r>
              <a:rPr lang="ko-KR" altLang="en-US" b="0" dirty="0"/>
              <a:t> 통해 구직활동</a:t>
            </a:r>
            <a:br>
              <a:rPr lang="ko-KR" altLang="en-US" b="0" dirty="0"/>
            </a:br>
            <a:r>
              <a:rPr lang="en-US" altLang="ko-KR" b="0" dirty="0"/>
              <a:t>	</a:t>
            </a:r>
            <a:r>
              <a:rPr lang="ko-KR" altLang="en-US" b="0" dirty="0"/>
              <a:t>지병 또는 사고 라면 </a:t>
            </a:r>
            <a:r>
              <a:rPr lang="en-US" altLang="ko-KR" b="0" dirty="0"/>
              <a:t>-&gt; </a:t>
            </a:r>
            <a:r>
              <a:rPr lang="ko-KR" altLang="en-US" b="0" dirty="0"/>
              <a:t>긴급지원찾기</a:t>
            </a:r>
            <a:endParaRPr lang="en-US" altLang="ko-KR" b="0" dirty="0"/>
          </a:p>
          <a:p>
            <a:pPr marL="0" indent="0">
              <a:buNone/>
            </a:pPr>
            <a:endParaRPr lang="ko-KR" altLang="en-US" b="0" dirty="0"/>
          </a:p>
          <a:p>
            <a:r>
              <a:rPr lang="ko-KR" altLang="en-US" b="0" dirty="0"/>
              <a:t>홀로 있는 아이</a:t>
            </a:r>
            <a:r>
              <a:rPr lang="en-US" altLang="ko-KR" b="0" dirty="0"/>
              <a:t>-&gt; </a:t>
            </a:r>
            <a:r>
              <a:rPr lang="ko-KR" altLang="en-US" b="0" dirty="0"/>
              <a:t>아이가 갈 </a:t>
            </a:r>
            <a:r>
              <a:rPr lang="ko-KR" altLang="en-US" b="0" dirty="0" err="1"/>
              <a:t>수있는</a:t>
            </a:r>
            <a:r>
              <a:rPr lang="ko-KR" altLang="en-US" b="0" dirty="0"/>
              <a:t> 곳 찾기</a:t>
            </a:r>
          </a:p>
          <a:p>
            <a:r>
              <a:rPr lang="ko-KR" altLang="en-US" b="0" dirty="0"/>
              <a:t>추위</a:t>
            </a:r>
            <a:r>
              <a:rPr lang="en-US" altLang="ko-KR" b="0" dirty="0"/>
              <a:t>-&gt; </a:t>
            </a:r>
            <a:r>
              <a:rPr lang="ko-KR" altLang="en-US" b="0" dirty="0"/>
              <a:t>도시가스 지원방법을 찾는다</a:t>
            </a:r>
          </a:p>
        </p:txBody>
      </p:sp>
    </p:spTree>
    <p:extLst>
      <p:ext uri="{BB962C8B-B14F-4D97-AF65-F5344CB8AC3E}">
        <p14:creationId xmlns:p14="http://schemas.microsoft.com/office/powerpoint/2010/main" val="42600677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사례접근방식</a:t>
            </a:r>
            <a:r>
              <a:rPr lang="en-US" altLang="ko-KR" dirty="0"/>
              <a:t>(</a:t>
            </a:r>
            <a:r>
              <a:rPr lang="ko-KR" altLang="en-US" dirty="0"/>
              <a:t>해결중심</a:t>
            </a:r>
            <a:r>
              <a:rPr lang="en-US" altLang="ko-KR" dirty="0"/>
              <a:t>)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o-KR" altLang="en-US" b="0" dirty="0"/>
              <a:t>사례관리는 대상자의 </a:t>
            </a:r>
            <a:r>
              <a:rPr lang="ko-KR" altLang="en-US" sz="2400" dirty="0"/>
              <a:t>참여와 협력</a:t>
            </a:r>
            <a:r>
              <a:rPr lang="ko-KR" altLang="en-US" b="0" dirty="0"/>
              <a:t>이 중요하다</a:t>
            </a:r>
            <a:r>
              <a:rPr lang="en-US" altLang="ko-KR" b="0" dirty="0"/>
              <a:t>.</a:t>
            </a:r>
          </a:p>
          <a:p>
            <a:r>
              <a:rPr lang="ko-KR" altLang="en-US" b="0" dirty="0"/>
              <a:t>자기결정의 원칙 </a:t>
            </a:r>
            <a:r>
              <a:rPr lang="en-US" altLang="ko-KR" b="0" dirty="0"/>
              <a:t>- </a:t>
            </a:r>
            <a:r>
              <a:rPr lang="ko-KR" altLang="en-US" b="0" dirty="0"/>
              <a:t> </a:t>
            </a:r>
            <a:endParaRPr lang="en-US" altLang="ko-KR" b="0" dirty="0"/>
          </a:p>
          <a:p>
            <a:pPr marL="0" indent="0" algn="ctr">
              <a:buNone/>
            </a:pPr>
            <a:r>
              <a:rPr lang="en-US" altLang="ko-KR" b="0" dirty="0"/>
              <a:t> </a:t>
            </a:r>
            <a:r>
              <a:rPr lang="en-US" altLang="ko-KR" sz="2400" dirty="0"/>
              <a:t>~~</a:t>
            </a:r>
            <a:r>
              <a:rPr lang="ko-KR" altLang="en-US" sz="2400" dirty="0"/>
              <a:t>하세요 하는 것 보다</a:t>
            </a:r>
            <a:endParaRPr lang="en-US" altLang="ko-KR" sz="2400" dirty="0"/>
          </a:p>
          <a:p>
            <a:pPr marL="0" indent="0">
              <a:buNone/>
            </a:pPr>
            <a:r>
              <a:rPr lang="en-US" altLang="ko-KR" b="0" dirty="0"/>
              <a:t>    </a:t>
            </a:r>
            <a:r>
              <a:rPr lang="ko-KR" altLang="en-US" b="0" dirty="0">
                <a:solidFill>
                  <a:schemeClr val="tx1">
                    <a:lumMod val="95000"/>
                    <a:lumOff val="5000"/>
                  </a:schemeClr>
                </a:solidFill>
              </a:rPr>
              <a:t>필요하다고 생각하는 것을 </a:t>
            </a:r>
            <a:r>
              <a:rPr lang="ko-KR" altLang="en-US" sz="2400" b="0" dirty="0">
                <a:solidFill>
                  <a:schemeClr val="tx1">
                    <a:lumMod val="95000"/>
                    <a:lumOff val="5000"/>
                  </a:schemeClr>
                </a:solidFill>
              </a:rPr>
              <a:t>대상자에게 </a:t>
            </a:r>
            <a:r>
              <a:rPr lang="ko-KR" alt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선택의 권한</a:t>
            </a:r>
            <a:r>
              <a:rPr lang="ko-KR" altLang="en-US" sz="2400" b="0" dirty="0">
                <a:solidFill>
                  <a:schemeClr val="tx1">
                    <a:lumMod val="95000"/>
                    <a:lumOff val="5000"/>
                  </a:schemeClr>
                </a:solidFill>
              </a:rPr>
              <a:t>을 주는 것이 중요하다</a:t>
            </a:r>
            <a:r>
              <a:rPr lang="en-US" altLang="ko-KR" sz="2400" b="0" dirty="0">
                <a:solidFill>
                  <a:schemeClr val="tx1">
                    <a:lumMod val="95000"/>
                    <a:lumOff val="5000"/>
                  </a:schemeClr>
                </a:solidFill>
              </a:rPr>
              <a:t>.</a:t>
            </a:r>
            <a:br>
              <a:rPr lang="en-US" altLang="ko-KR" sz="2400" b="0" dirty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r>
              <a:rPr lang="en-US" altLang="ko-KR" b="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  </a:t>
            </a:r>
          </a:p>
          <a:p>
            <a:r>
              <a:rPr lang="ko-KR" altLang="en-US" b="0" dirty="0"/>
              <a:t>대상자가 문제로 삼고 있는 것을 도와드리는 것이다</a:t>
            </a:r>
            <a:r>
              <a:rPr lang="en-US" altLang="ko-KR" b="0" dirty="0"/>
              <a:t>.</a:t>
            </a:r>
          </a:p>
          <a:p>
            <a:r>
              <a:rPr lang="ko-KR" altLang="en-US" b="0" dirty="0"/>
              <a:t>대상자의 욕구와 수요가 중요하다</a:t>
            </a:r>
            <a:r>
              <a:rPr lang="en-US" altLang="ko-KR" b="0" dirty="0"/>
              <a:t>.</a:t>
            </a:r>
          </a:p>
          <a:p>
            <a:endParaRPr lang="en-US" altLang="ko-KR" b="0" dirty="0"/>
          </a:p>
          <a:p>
            <a:pPr marL="0" indent="0">
              <a:buNone/>
            </a:pPr>
            <a:r>
              <a:rPr lang="ko-KR" altLang="en-US" sz="2600" dirty="0">
                <a:solidFill>
                  <a:schemeClr val="accent2"/>
                </a:solidFill>
              </a:rPr>
              <a:t>대상자에게 맞추어서 필요로 하는 서비스를 개발한다</a:t>
            </a:r>
            <a:r>
              <a:rPr lang="en-US" altLang="ko-KR" b="0" dirty="0">
                <a:solidFill>
                  <a:schemeClr val="accent1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506473019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해결중심모델</a:t>
            </a:r>
            <a:r>
              <a:rPr lang="en-US" altLang="ko-KR" dirty="0"/>
              <a:t>(</a:t>
            </a:r>
            <a:r>
              <a:rPr lang="ko-KR" altLang="en-US" dirty="0"/>
              <a:t>기본원리</a:t>
            </a:r>
            <a:r>
              <a:rPr lang="en-US" altLang="ko-KR" dirty="0"/>
              <a:t>)</a:t>
            </a:r>
            <a:endParaRPr lang="ko-KR" altLang="en-US" dirty="0"/>
          </a:p>
        </p:txBody>
      </p:sp>
      <p:sp>
        <p:nvSpPr>
          <p:cNvPr id="4" name="직사각형 3"/>
          <p:cNvSpPr/>
          <p:nvPr/>
        </p:nvSpPr>
        <p:spPr>
          <a:xfrm>
            <a:off x="457200" y="1166843"/>
            <a:ext cx="8229600" cy="46628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br>
              <a:rPr lang="en-US" altLang="ko-KR" dirty="0"/>
            </a:br>
            <a:r>
              <a:rPr lang="ko-KR" altLang="en-US" dirty="0"/>
              <a:t>과거의 문제 중심에서 해결하지 못하는 것의 </a:t>
            </a:r>
            <a:r>
              <a:rPr lang="ko-KR" altLang="en-US" dirty="0" err="1"/>
              <a:t>접근이라기</a:t>
            </a:r>
            <a:r>
              <a:rPr lang="ko-KR" altLang="en-US" dirty="0"/>
              <a:t> 보다는 클라이언트들이 그들의 삶에서 현재와 미래의 삶에서 원하는 것이 무엇인가에 초점을 두고 클라이언트의 재능과 자원을 개발하고 잠재적 능력을 고취시키는 </a:t>
            </a:r>
            <a:r>
              <a:rPr lang="ko-KR" altLang="en-US" dirty="0" err="1"/>
              <a:t>해결중심의</a:t>
            </a:r>
            <a:r>
              <a:rPr lang="ko-KR" altLang="en-US" dirty="0"/>
              <a:t> 사례관리이다</a:t>
            </a:r>
            <a:r>
              <a:rPr lang="en-US" altLang="ko-KR" dirty="0"/>
              <a:t>. </a:t>
            </a:r>
          </a:p>
          <a:p>
            <a:r>
              <a:rPr lang="ko-KR" altLang="en-US" dirty="0"/>
              <a:t>이 모델은 짧은 시간에 효과적으로 클라이언트의 변화를 이끌어 내는데 도움을 주며 특히 </a:t>
            </a:r>
            <a:r>
              <a:rPr lang="en-US" altLang="ko-KR" dirty="0" err="1"/>
              <a:t>C’t</a:t>
            </a:r>
            <a:r>
              <a:rPr lang="ko-KR" altLang="en-US" dirty="0"/>
              <a:t>가 원하는 것에 주목하고 그들의 강점과 자원을 활용하여 긍정적인 삶의 변화를 돕는 것이다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pPr>
              <a:lnSpc>
                <a:spcPct val="150000"/>
              </a:lnSpc>
            </a:pPr>
            <a:r>
              <a:rPr lang="en-US" altLang="ko-KR" dirty="0"/>
              <a:t>	</a:t>
            </a:r>
            <a:r>
              <a:rPr lang="ko-KR" altLang="en-US" dirty="0"/>
              <a:t>① </a:t>
            </a:r>
            <a:r>
              <a:rPr lang="en-US" altLang="ko-KR" dirty="0" err="1"/>
              <a:t>C’t</a:t>
            </a:r>
            <a:r>
              <a:rPr lang="en-US" altLang="ko-KR" dirty="0"/>
              <a:t> </a:t>
            </a:r>
            <a:r>
              <a:rPr lang="ko-KR" altLang="en-US" dirty="0"/>
              <a:t>의 </a:t>
            </a:r>
            <a:r>
              <a:rPr lang="ko-KR" altLang="en-US" b="1" dirty="0">
                <a:solidFill>
                  <a:schemeClr val="accent2"/>
                </a:solidFill>
              </a:rPr>
              <a:t>강점과 능력에 초점</a:t>
            </a:r>
            <a:r>
              <a:rPr lang="ko-KR" altLang="en-US" dirty="0"/>
              <a:t>을 두고 그것을 활용한다</a:t>
            </a:r>
            <a:r>
              <a:rPr lang="en-US" altLang="ko-KR" dirty="0"/>
              <a:t>.</a:t>
            </a:r>
          </a:p>
          <a:p>
            <a:pPr>
              <a:lnSpc>
                <a:spcPct val="150000"/>
              </a:lnSpc>
            </a:pPr>
            <a:r>
              <a:rPr lang="en-US" altLang="ko-KR" dirty="0"/>
              <a:t>	② </a:t>
            </a:r>
            <a:r>
              <a:rPr lang="en-US" altLang="ko-KR" dirty="0" err="1"/>
              <a:t>C’t</a:t>
            </a:r>
            <a:r>
              <a:rPr lang="en-US" altLang="ko-KR" dirty="0"/>
              <a:t> </a:t>
            </a:r>
            <a:r>
              <a:rPr lang="ko-KR" altLang="en-US" dirty="0"/>
              <a:t>의 </a:t>
            </a:r>
            <a:r>
              <a:rPr lang="ko-KR" altLang="en-US" b="1" dirty="0">
                <a:solidFill>
                  <a:schemeClr val="accent2"/>
                </a:solidFill>
              </a:rPr>
              <a:t>원하는 것</a:t>
            </a:r>
            <a:r>
              <a:rPr lang="ko-KR" altLang="en-US" dirty="0"/>
              <a:t>에 초점을 둔다</a:t>
            </a:r>
            <a:r>
              <a:rPr lang="en-US" altLang="ko-KR" dirty="0"/>
              <a:t>.</a:t>
            </a:r>
          </a:p>
          <a:p>
            <a:pPr>
              <a:lnSpc>
                <a:spcPct val="150000"/>
              </a:lnSpc>
            </a:pPr>
            <a:r>
              <a:rPr lang="en-US" altLang="ko-KR" dirty="0"/>
              <a:t>	③ </a:t>
            </a:r>
            <a:r>
              <a:rPr lang="ko-KR" altLang="en-US" dirty="0"/>
              <a:t>사례관리자는 </a:t>
            </a:r>
            <a:r>
              <a:rPr lang="en-US" altLang="ko-KR" dirty="0" err="1"/>
              <a:t>C’t</a:t>
            </a:r>
            <a:r>
              <a:rPr lang="en-US" altLang="ko-KR" dirty="0"/>
              <a:t> </a:t>
            </a:r>
            <a:r>
              <a:rPr lang="ko-KR" altLang="en-US" dirty="0"/>
              <a:t>의 </a:t>
            </a:r>
            <a:r>
              <a:rPr lang="ko-KR" altLang="en-US" b="1" dirty="0">
                <a:solidFill>
                  <a:schemeClr val="accent2"/>
                </a:solidFill>
              </a:rPr>
              <a:t>협력자</a:t>
            </a:r>
            <a:r>
              <a:rPr lang="ko-KR" altLang="en-US" dirty="0"/>
              <a:t>로서 활동한다</a:t>
            </a:r>
            <a:r>
              <a:rPr lang="en-US" altLang="ko-KR" dirty="0"/>
              <a:t>.</a:t>
            </a:r>
          </a:p>
          <a:p>
            <a:pPr>
              <a:lnSpc>
                <a:spcPct val="150000"/>
              </a:lnSpc>
            </a:pPr>
            <a:r>
              <a:rPr lang="en-US" altLang="ko-KR" dirty="0"/>
              <a:t>	④ </a:t>
            </a:r>
            <a:r>
              <a:rPr lang="en-US" altLang="ko-KR" dirty="0" err="1"/>
              <a:t>C’t</a:t>
            </a:r>
            <a:r>
              <a:rPr lang="en-US" altLang="ko-KR" dirty="0"/>
              <a:t> </a:t>
            </a:r>
            <a:r>
              <a:rPr lang="ko-KR" altLang="en-US" dirty="0"/>
              <a:t>는 지속적으로 배우고 </a:t>
            </a:r>
            <a:r>
              <a:rPr lang="ko-KR" altLang="en-US" b="1" dirty="0">
                <a:solidFill>
                  <a:schemeClr val="accent2"/>
                </a:solidFill>
              </a:rPr>
              <a:t>성장하며 변화하는 존재</a:t>
            </a:r>
            <a:r>
              <a:rPr lang="ko-KR" altLang="en-US" dirty="0"/>
              <a:t>이다</a:t>
            </a:r>
            <a:r>
              <a:rPr lang="en-US" altLang="ko-KR" dirty="0"/>
              <a:t>.</a:t>
            </a:r>
          </a:p>
          <a:p>
            <a:pPr>
              <a:lnSpc>
                <a:spcPct val="150000"/>
              </a:lnSpc>
            </a:pPr>
            <a:r>
              <a:rPr lang="en-US" altLang="ko-KR" dirty="0"/>
              <a:t>	⑤ </a:t>
            </a:r>
            <a:r>
              <a:rPr lang="ko-KR" altLang="en-US" b="1" dirty="0">
                <a:solidFill>
                  <a:schemeClr val="accent2"/>
                </a:solidFill>
              </a:rPr>
              <a:t>현재와 미래</a:t>
            </a:r>
            <a:r>
              <a:rPr lang="ko-KR" altLang="en-US" dirty="0"/>
              <a:t>를 지향한다</a:t>
            </a:r>
            <a:r>
              <a:rPr lang="en-US" altLang="ko-KR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86259425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dirty="0"/>
              <a:t>물고기 잡는 법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altLang="ko-KR" b="0" dirty="0"/>
              <a:t>EX)</a:t>
            </a:r>
            <a:r>
              <a:rPr lang="ko-KR" altLang="en-US" b="0" dirty="0"/>
              <a:t> 결식우려아동에게 도시락서비스</a:t>
            </a:r>
            <a:r>
              <a:rPr lang="en-US" altLang="ko-KR" b="0" dirty="0"/>
              <a:t>, </a:t>
            </a:r>
            <a:r>
              <a:rPr lang="ko-KR" altLang="en-US" b="0" dirty="0"/>
              <a:t>밑반찬서비스를 일방적으로 제공하는 것에 머물렀지만</a:t>
            </a:r>
            <a:endParaRPr lang="en-US" altLang="ko-KR" b="0" dirty="0"/>
          </a:p>
          <a:p>
            <a:endParaRPr lang="en-US" altLang="ko-KR" b="0" dirty="0"/>
          </a:p>
          <a:p>
            <a:pPr marL="0" indent="0">
              <a:buNone/>
            </a:pPr>
            <a:r>
              <a:rPr lang="en-US" altLang="ko-KR" b="0" dirty="0"/>
              <a:t>-&gt; </a:t>
            </a:r>
            <a:r>
              <a:rPr lang="ko-KR" altLang="en-US" b="0" dirty="0"/>
              <a:t>지금은 제공에서 끝나는 것이 아니라 초등학생 요리프로그램을 만들어서 간단하게 만들어서 먹을 수 있는 프로그램을 제공한다</a:t>
            </a:r>
            <a:r>
              <a:rPr lang="en-US" altLang="ko-KR" b="0" dirty="0"/>
              <a:t>.</a:t>
            </a:r>
            <a:br>
              <a:rPr lang="en-US" altLang="ko-KR" b="0" dirty="0"/>
            </a:br>
            <a:endParaRPr lang="en-US" altLang="ko-KR" b="0" dirty="0"/>
          </a:p>
          <a:p>
            <a:pPr marL="0" indent="0" algn="ctr">
              <a:buNone/>
            </a:pPr>
            <a:r>
              <a:rPr lang="ko-KR" altLang="en-US" sz="2800" dirty="0"/>
              <a:t>대상자의 참여와 협력은 필수</a:t>
            </a:r>
            <a:r>
              <a:rPr lang="en-US" altLang="ko-KR" b="0" dirty="0"/>
              <a:t>.</a:t>
            </a:r>
          </a:p>
          <a:p>
            <a:pPr marL="0" indent="0">
              <a:buNone/>
            </a:pPr>
            <a:endParaRPr lang="en-US" altLang="ko-KR" b="0" dirty="0"/>
          </a:p>
          <a:p>
            <a:pPr marL="0" indent="0">
              <a:buNone/>
            </a:pPr>
            <a:r>
              <a:rPr lang="en-US" altLang="ko-KR" b="0" dirty="0"/>
              <a:t>	(</a:t>
            </a:r>
            <a:r>
              <a:rPr lang="ko-KR" altLang="en-US" b="0" dirty="0"/>
              <a:t>예전에 비해 서비스 진행 속도가 느려질 수 있다</a:t>
            </a:r>
            <a:r>
              <a:rPr lang="en-US" altLang="ko-KR" b="0" dirty="0"/>
              <a:t>. </a:t>
            </a:r>
            <a:r>
              <a:rPr lang="ko-KR" altLang="en-US" b="0" dirty="0"/>
              <a:t>왜냐하면 대상자에 맞추어서 진행하기 때문이다</a:t>
            </a:r>
            <a:r>
              <a:rPr lang="en-US" altLang="ko-KR" b="0" dirty="0"/>
              <a:t>.)</a:t>
            </a:r>
            <a:br>
              <a:rPr lang="en-US" altLang="ko-KR" b="0" dirty="0"/>
            </a:br>
            <a:endParaRPr lang="en-US" altLang="ko-KR" b="0" dirty="0"/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884240189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장점과 잠재력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57200" y="1362425"/>
            <a:ext cx="3610744" cy="2066576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ko-KR" altLang="en-US" b="0" dirty="0"/>
              <a:t>정형화된서비스</a:t>
            </a:r>
            <a:endParaRPr lang="en-US" altLang="ko-KR" b="0" dirty="0"/>
          </a:p>
          <a:p>
            <a:pPr marL="0" indent="0" algn="ctr">
              <a:buNone/>
            </a:pPr>
            <a:endParaRPr lang="ko-KR" altLang="en-US" b="0" dirty="0"/>
          </a:p>
          <a:p>
            <a:r>
              <a:rPr lang="ko-KR" altLang="en-US" b="0" dirty="0"/>
              <a:t>빠른 서비스제공</a:t>
            </a:r>
          </a:p>
          <a:p>
            <a:r>
              <a:rPr lang="ko-KR" altLang="en-US" b="0" dirty="0"/>
              <a:t>대상자의 참여 불필요</a:t>
            </a:r>
            <a:r>
              <a:rPr lang="en-US" altLang="ko-KR" b="0" dirty="0"/>
              <a:t>.</a:t>
            </a:r>
          </a:p>
          <a:p>
            <a:r>
              <a:rPr lang="ko-KR" altLang="en-US" b="0" dirty="0" err="1"/>
              <a:t>공급내용과</a:t>
            </a:r>
            <a:r>
              <a:rPr lang="ko-KR" altLang="en-US" b="0" dirty="0"/>
              <a:t> </a:t>
            </a:r>
            <a:r>
              <a:rPr lang="ko-KR" altLang="en-US" b="0" dirty="0" err="1"/>
              <a:t>양의존</a:t>
            </a:r>
            <a:endParaRPr lang="en-US" altLang="ko-KR" b="0" dirty="0"/>
          </a:p>
          <a:p>
            <a:r>
              <a:rPr lang="ko-KR" altLang="en-US" b="0" dirty="0"/>
              <a:t>필요로 하는 것</a:t>
            </a:r>
          </a:p>
        </p:txBody>
      </p:sp>
      <p:sp>
        <p:nvSpPr>
          <p:cNvPr id="4" name="내용 개체 틀 2"/>
          <p:cNvSpPr txBox="1">
            <a:spLocks/>
          </p:cNvSpPr>
          <p:nvPr/>
        </p:nvSpPr>
        <p:spPr>
          <a:xfrm>
            <a:off x="4688732" y="1600200"/>
            <a:ext cx="3610744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17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ko-KR" altLang="en-US" dirty="0"/>
          </a:p>
        </p:txBody>
      </p:sp>
      <p:sp>
        <p:nvSpPr>
          <p:cNvPr id="5" name="내용 개체 틀 2"/>
          <p:cNvSpPr txBox="1">
            <a:spLocks/>
          </p:cNvSpPr>
          <p:nvPr/>
        </p:nvSpPr>
        <p:spPr>
          <a:xfrm>
            <a:off x="4572000" y="1362425"/>
            <a:ext cx="3888432" cy="2361456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17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ko-KR" altLang="en-US" b="0" dirty="0">
                <a:solidFill>
                  <a:schemeClr val="accent2"/>
                </a:solidFill>
              </a:rPr>
              <a:t>맞춤서비스</a:t>
            </a:r>
            <a:endParaRPr lang="en-US" altLang="ko-KR" b="0" dirty="0">
              <a:solidFill>
                <a:schemeClr val="accent2"/>
              </a:solidFill>
            </a:endParaRPr>
          </a:p>
          <a:p>
            <a:pPr marL="0" indent="0" algn="ctr">
              <a:buNone/>
            </a:pPr>
            <a:endParaRPr lang="ko-KR" altLang="en-US" b="0" dirty="0"/>
          </a:p>
          <a:p>
            <a:r>
              <a:rPr lang="ko-KR" altLang="en-US" b="0" dirty="0"/>
              <a:t>욕구에 맞는 탄력적서비스</a:t>
            </a:r>
          </a:p>
          <a:p>
            <a:r>
              <a:rPr lang="ko-KR" altLang="en-US" b="0" dirty="0"/>
              <a:t>대상자의 참여 필수</a:t>
            </a:r>
          </a:p>
          <a:p>
            <a:r>
              <a:rPr lang="ko-KR" altLang="en-US" b="0" dirty="0"/>
              <a:t>수요에 따른 </a:t>
            </a:r>
            <a:r>
              <a:rPr lang="en-US" altLang="ko-KR" b="0" dirty="0"/>
              <a:t>(</a:t>
            </a:r>
            <a:r>
              <a:rPr lang="ko-KR" altLang="en-US" b="0" dirty="0"/>
              <a:t>자원</a:t>
            </a:r>
            <a:r>
              <a:rPr lang="en-US" altLang="ko-KR" b="0" dirty="0"/>
              <a:t>) </a:t>
            </a:r>
            <a:r>
              <a:rPr lang="ko-KR" altLang="en-US" b="0" dirty="0" err="1"/>
              <a:t>공급방법</a:t>
            </a:r>
            <a:r>
              <a:rPr lang="ko-KR" altLang="en-US" b="0" dirty="0"/>
              <a:t> </a:t>
            </a:r>
            <a:r>
              <a:rPr lang="ko-KR" altLang="en-US" b="0" dirty="0" err="1"/>
              <a:t>개발필요</a:t>
            </a:r>
            <a:r>
              <a:rPr lang="en-US" altLang="ko-KR" b="0" dirty="0"/>
              <a:t>.</a:t>
            </a:r>
          </a:p>
        </p:txBody>
      </p:sp>
      <p:sp>
        <p:nvSpPr>
          <p:cNvPr id="6" name="오른쪽 화살표 5"/>
          <p:cNvSpPr/>
          <p:nvPr/>
        </p:nvSpPr>
        <p:spPr>
          <a:xfrm>
            <a:off x="3622254" y="4642204"/>
            <a:ext cx="720080" cy="504056"/>
          </a:xfrm>
          <a:prstGeom prst="rightArrow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/>
          <p:cNvSpPr/>
          <p:nvPr/>
        </p:nvSpPr>
        <p:spPr>
          <a:xfrm>
            <a:off x="4873924" y="4232512"/>
            <a:ext cx="324036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400" dirty="0"/>
              <a:t>지금은 어떻게 주냐</a:t>
            </a:r>
            <a:r>
              <a:rPr lang="en-US" altLang="ko-KR" sz="2400" dirty="0"/>
              <a:t>?</a:t>
            </a:r>
          </a:p>
          <a:p>
            <a:r>
              <a:rPr lang="en-US" altLang="ko-KR" sz="3200" b="1" dirty="0">
                <a:solidFill>
                  <a:schemeClr val="accent2"/>
                </a:solidFill>
              </a:rPr>
              <a:t>HOW</a:t>
            </a:r>
            <a:r>
              <a:rPr lang="en-US" altLang="ko-KR" sz="3200" dirty="0"/>
              <a:t> </a:t>
            </a:r>
            <a:r>
              <a:rPr lang="ko-KR" altLang="en-US" sz="3200" dirty="0"/>
              <a:t>가 </a:t>
            </a:r>
            <a:endParaRPr lang="en-US" altLang="ko-KR" sz="3200" dirty="0"/>
          </a:p>
          <a:p>
            <a:r>
              <a:rPr lang="ko-KR" altLang="en-US" sz="2400" dirty="0"/>
              <a:t>중요하게 되었다</a:t>
            </a:r>
            <a:r>
              <a:rPr lang="en-US" altLang="ko-KR" sz="2400" dirty="0"/>
              <a:t>.</a:t>
            </a:r>
          </a:p>
        </p:txBody>
      </p:sp>
      <p:sp>
        <p:nvSpPr>
          <p:cNvPr id="8" name="직사각형 7"/>
          <p:cNvSpPr/>
          <p:nvPr/>
        </p:nvSpPr>
        <p:spPr>
          <a:xfrm>
            <a:off x="971600" y="4057313"/>
            <a:ext cx="3024336" cy="16927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2400" dirty="0"/>
              <a:t>(</a:t>
            </a:r>
            <a:r>
              <a:rPr lang="ko-KR" altLang="en-US" sz="2400" dirty="0"/>
              <a:t>복지관이</a:t>
            </a:r>
            <a:r>
              <a:rPr lang="en-US" altLang="ko-KR" sz="2400" dirty="0"/>
              <a:t>)</a:t>
            </a:r>
            <a:r>
              <a:rPr lang="ko-KR" altLang="en-US" sz="2400" dirty="0"/>
              <a:t> </a:t>
            </a:r>
            <a:endParaRPr lang="en-US" altLang="ko-KR" sz="2400" dirty="0"/>
          </a:p>
          <a:p>
            <a:r>
              <a:rPr lang="ko-KR" altLang="en-US" sz="2400" dirty="0"/>
              <a:t>무엇을 주느냐</a:t>
            </a:r>
            <a:r>
              <a:rPr lang="en-US" altLang="ko-KR" sz="2400" dirty="0"/>
              <a:t>?</a:t>
            </a:r>
          </a:p>
          <a:p>
            <a:r>
              <a:rPr lang="en-US" altLang="ko-KR" sz="3200" b="1" dirty="0">
                <a:solidFill>
                  <a:schemeClr val="accent1"/>
                </a:solidFill>
              </a:rPr>
              <a:t>WHAT</a:t>
            </a:r>
            <a:r>
              <a:rPr lang="en-US" altLang="ko-KR" sz="2400" dirty="0"/>
              <a:t> </a:t>
            </a:r>
            <a:r>
              <a:rPr lang="ko-KR" altLang="en-US" sz="2400" dirty="0"/>
              <a:t>이 </a:t>
            </a:r>
            <a:endParaRPr lang="en-US" altLang="ko-KR" sz="2400" dirty="0"/>
          </a:p>
          <a:p>
            <a:r>
              <a:rPr lang="ko-KR" altLang="en-US" sz="2400" dirty="0"/>
              <a:t>중요했다</a:t>
            </a:r>
            <a:r>
              <a:rPr lang="en-US" altLang="ko-KR" sz="2400" dirty="0"/>
              <a:t>)</a:t>
            </a:r>
            <a:endParaRPr lang="ko-KR" altLang="en-US" sz="2400" dirty="0"/>
          </a:p>
        </p:txBody>
      </p:sp>
    </p:spTree>
    <p:extLst>
      <p:ext uri="{BB962C8B-B14F-4D97-AF65-F5344CB8AC3E}">
        <p14:creationId xmlns:p14="http://schemas.microsoft.com/office/powerpoint/2010/main" val="1627633462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장애인 가정교사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57200" y="1170550"/>
            <a:ext cx="8229600" cy="4525963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ko-KR" altLang="en-US" sz="3000" dirty="0" err="1">
                <a:solidFill>
                  <a:schemeClr val="tx1">
                    <a:lumMod val="50000"/>
                    <a:lumOff val="50000"/>
                  </a:schemeClr>
                </a:solidFill>
              </a:rPr>
              <a:t>설리번</a:t>
            </a:r>
            <a:endParaRPr lang="en-US" altLang="ko-KR" sz="30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marL="0" indent="0">
              <a:buNone/>
            </a:pPr>
            <a:r>
              <a:rPr lang="ko-KR" altLang="en-US" dirty="0"/>
              <a:t>사정 </a:t>
            </a:r>
            <a:r>
              <a:rPr lang="en-US" altLang="ko-KR" dirty="0"/>
              <a:t>: </a:t>
            </a:r>
            <a:r>
              <a:rPr lang="ko-KR" altLang="en-US" dirty="0"/>
              <a:t>버릇이 없다</a:t>
            </a:r>
            <a:r>
              <a:rPr lang="en-US" altLang="ko-KR" dirty="0"/>
              <a:t>. </a:t>
            </a:r>
            <a:r>
              <a:rPr lang="ko-KR" altLang="en-US" dirty="0"/>
              <a:t>기억력</a:t>
            </a:r>
            <a:r>
              <a:rPr lang="en-US" altLang="ko-KR" dirty="0"/>
              <a:t>, </a:t>
            </a:r>
            <a:r>
              <a:rPr lang="ko-KR" altLang="en-US" dirty="0"/>
              <a:t>언어습득  능력</a:t>
            </a:r>
            <a:r>
              <a:rPr lang="en-US" altLang="ko-KR" dirty="0"/>
              <a:t>,</a:t>
            </a:r>
          </a:p>
          <a:p>
            <a:pPr marL="0" indent="0">
              <a:buNone/>
            </a:pPr>
            <a:endParaRPr lang="en-US" altLang="ko-KR" dirty="0"/>
          </a:p>
          <a:p>
            <a:pPr marL="0" indent="0">
              <a:buNone/>
            </a:pPr>
            <a:r>
              <a:rPr lang="ko-KR" altLang="en-US" sz="3200" dirty="0" err="1">
                <a:solidFill>
                  <a:schemeClr val="tx1">
                    <a:lumMod val="50000"/>
                    <a:lumOff val="50000"/>
                  </a:schemeClr>
                </a:solidFill>
              </a:rPr>
              <a:t>헬렌켈러</a:t>
            </a:r>
            <a:endParaRPr lang="en-US" altLang="ko-KR" sz="32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marL="0" indent="0">
              <a:buNone/>
            </a:pPr>
            <a:r>
              <a:rPr lang="ko-KR" altLang="en-US" dirty="0" err="1"/>
              <a:t>태어난지</a:t>
            </a:r>
            <a:r>
              <a:rPr lang="ko-KR" altLang="en-US" dirty="0"/>
              <a:t> </a:t>
            </a:r>
            <a:r>
              <a:rPr lang="en-US" altLang="ko-KR" dirty="0"/>
              <a:t>1</a:t>
            </a:r>
            <a:r>
              <a:rPr lang="ko-KR" altLang="en-US" dirty="0"/>
              <a:t>년 </a:t>
            </a:r>
            <a:r>
              <a:rPr lang="en-US" altLang="ko-KR" dirty="0"/>
              <a:t>8</a:t>
            </a:r>
            <a:r>
              <a:rPr lang="ko-KR" altLang="en-US" dirty="0"/>
              <a:t>개월 뇌막염에 걸림</a:t>
            </a:r>
            <a:endParaRPr lang="en-US" altLang="ko-KR" dirty="0"/>
          </a:p>
          <a:p>
            <a:pPr marL="0" indent="0">
              <a:buNone/>
            </a:pPr>
            <a:r>
              <a:rPr lang="ko-KR" altLang="en-US" dirty="0" err="1"/>
              <a:t>눈이멀고</a:t>
            </a:r>
            <a:r>
              <a:rPr lang="ko-KR" altLang="en-US" dirty="0"/>
              <a:t> </a:t>
            </a:r>
            <a:r>
              <a:rPr lang="en-US" altLang="ko-KR" dirty="0"/>
              <a:t>/ </a:t>
            </a:r>
            <a:r>
              <a:rPr lang="ko-KR" altLang="en-US" dirty="0"/>
              <a:t>귀가 들리지 않고 </a:t>
            </a:r>
            <a:r>
              <a:rPr lang="en-US" altLang="ko-KR" dirty="0"/>
              <a:t>/ </a:t>
            </a:r>
            <a:r>
              <a:rPr lang="ko-KR" altLang="en-US" dirty="0"/>
              <a:t>말을 못하게 된 상황</a:t>
            </a:r>
            <a:endParaRPr lang="en-US" altLang="ko-KR" dirty="0"/>
          </a:p>
          <a:p>
            <a:pPr marL="0" indent="0">
              <a:buNone/>
            </a:pPr>
            <a:r>
              <a:rPr lang="ko-KR" altLang="en-US" dirty="0"/>
              <a:t>굉장히 버릇이 없어짐 </a:t>
            </a:r>
            <a:r>
              <a:rPr lang="en-US" altLang="ko-KR" dirty="0"/>
              <a:t>-&gt; </a:t>
            </a:r>
            <a:r>
              <a:rPr lang="ko-KR" altLang="en-US" dirty="0"/>
              <a:t>악순환</a:t>
            </a:r>
            <a:endParaRPr lang="en-US" altLang="ko-KR" dirty="0"/>
          </a:p>
          <a:p>
            <a:pPr marL="0" indent="0">
              <a:buNone/>
            </a:pPr>
            <a:endParaRPr lang="en-US" altLang="ko-KR" dirty="0"/>
          </a:p>
          <a:p>
            <a:pPr marL="0" indent="0">
              <a:buNone/>
            </a:pPr>
            <a:r>
              <a:rPr lang="ko-KR" altLang="en-US" dirty="0"/>
              <a:t>하버드 </a:t>
            </a:r>
            <a:r>
              <a:rPr lang="ko-KR" altLang="en-US" dirty="0" err="1"/>
              <a:t>졸업후</a:t>
            </a:r>
            <a:r>
              <a:rPr lang="ko-KR" altLang="en-US" dirty="0"/>
              <a:t> </a:t>
            </a:r>
            <a:endParaRPr lang="en-US" altLang="ko-KR" dirty="0"/>
          </a:p>
          <a:p>
            <a:pPr marL="0" indent="0">
              <a:buNone/>
            </a:pPr>
            <a:r>
              <a:rPr lang="ko-KR" altLang="en-US" dirty="0"/>
              <a:t>사회운동가</a:t>
            </a:r>
            <a:r>
              <a:rPr lang="en-US" altLang="ko-KR" dirty="0"/>
              <a:t>, </a:t>
            </a:r>
            <a:r>
              <a:rPr lang="ko-KR" altLang="en-US" dirty="0" err="1"/>
              <a:t>농아인에게</a:t>
            </a:r>
            <a:r>
              <a:rPr lang="ko-KR" altLang="en-US" dirty="0"/>
              <a:t> 복음전파</a:t>
            </a:r>
            <a:endParaRPr lang="en-US" altLang="ko-KR" dirty="0"/>
          </a:p>
          <a:p>
            <a:pPr marL="0" indent="0" algn="ctr">
              <a:buNone/>
            </a:pPr>
            <a:r>
              <a:rPr lang="en-US" altLang="ko-KR" dirty="0"/>
              <a:t>(</a:t>
            </a:r>
            <a:r>
              <a:rPr lang="ko-KR" altLang="en-US" dirty="0" err="1"/>
              <a:t>세계체초로</a:t>
            </a:r>
            <a:r>
              <a:rPr lang="ko-KR" altLang="en-US" dirty="0"/>
              <a:t> 대학교육을 받은 시각</a:t>
            </a:r>
            <a:r>
              <a:rPr lang="en-US" altLang="ko-KR" dirty="0"/>
              <a:t>, </a:t>
            </a:r>
            <a:r>
              <a:rPr lang="ko-KR" altLang="en-US" dirty="0"/>
              <a:t>청각장애인</a:t>
            </a:r>
            <a:r>
              <a:rPr lang="en-US" altLang="ko-KR" dirty="0"/>
              <a:t>)</a:t>
            </a:r>
          </a:p>
          <a:p>
            <a:pPr marL="0" indent="0">
              <a:buNone/>
            </a:pPr>
            <a:endParaRPr lang="ko-KR" altLang="en-US" dirty="0"/>
          </a:p>
        </p:txBody>
      </p:sp>
      <p:sp>
        <p:nvSpPr>
          <p:cNvPr id="4" name="직사각형 3"/>
          <p:cNvSpPr/>
          <p:nvPr/>
        </p:nvSpPr>
        <p:spPr>
          <a:xfrm>
            <a:off x="1438864" y="5753163"/>
            <a:ext cx="523252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ko-KR" altLang="en-US" sz="28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장점과 잠재력을 </a:t>
            </a:r>
            <a:r>
              <a:rPr lang="ko-KR" altLang="en-US" sz="2800" b="1" dirty="0" err="1">
                <a:solidFill>
                  <a:schemeClr val="tx1">
                    <a:lumMod val="50000"/>
                    <a:lumOff val="50000"/>
                  </a:schemeClr>
                </a:solidFill>
              </a:rPr>
              <a:t>잘알고</a:t>
            </a:r>
            <a:r>
              <a:rPr lang="ko-KR" altLang="en-US" sz="28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찾았다</a:t>
            </a:r>
            <a:endParaRPr lang="en-US" altLang="ko-KR" sz="2800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120483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세계적인 위인을 만들기까지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ko-KR" dirty="0">
                <a:hlinkClick r:id="rId2"/>
              </a:rPr>
              <a:t>https://youtu.be/j5KukMDVuPI?si=xg2odYK3UbrEZXp_</a:t>
            </a:r>
            <a:endParaRPr lang="en-US" altLang="ko-KR" dirty="0"/>
          </a:p>
          <a:p>
            <a:r>
              <a:rPr lang="en-US" altLang="ko-KR" dirty="0"/>
              <a:t>5</a:t>
            </a:r>
            <a:r>
              <a:rPr lang="ko-KR" altLang="en-US" dirty="0"/>
              <a:t>분 </a:t>
            </a:r>
            <a:r>
              <a:rPr lang="en-US" altLang="ko-KR" dirty="0"/>
              <a:t>* </a:t>
            </a:r>
            <a:r>
              <a:rPr lang="ko-KR" altLang="en-US" dirty="0"/>
              <a:t>영화 </a:t>
            </a:r>
            <a:r>
              <a:rPr lang="ko-KR" altLang="en-US" dirty="0" err="1"/>
              <a:t>미라클워커</a:t>
            </a:r>
            <a:endParaRPr lang="ko-KR" altLang="en-US" dirty="0"/>
          </a:p>
          <a:p>
            <a:endParaRPr lang="en-US" altLang="ko-KR" dirty="0"/>
          </a:p>
          <a:p>
            <a:r>
              <a:rPr lang="en-US" altLang="ko-KR" dirty="0">
                <a:hlinkClick r:id="rId3"/>
              </a:rPr>
              <a:t>https://youtu.be/7AC4QtU03r8?si=oU_B74s6xHnEnvVN</a:t>
            </a:r>
            <a:endParaRPr lang="en-US" altLang="ko-KR" dirty="0"/>
          </a:p>
          <a:p>
            <a:r>
              <a:rPr lang="en-US" altLang="ko-KR" dirty="0"/>
              <a:t>8</a:t>
            </a:r>
            <a:r>
              <a:rPr lang="ko-KR" altLang="en-US" dirty="0"/>
              <a:t>분 </a:t>
            </a:r>
            <a:r>
              <a:rPr lang="en-US" altLang="ko-KR" dirty="0"/>
              <a:t>*</a:t>
            </a:r>
          </a:p>
          <a:p>
            <a:r>
              <a:rPr lang="en-US" altLang="ko-KR" dirty="0"/>
              <a:t>https://youtu.be/AaVdXyuP7QQ?si=NMr6tC_We3-KYWOT</a:t>
            </a:r>
          </a:p>
          <a:p>
            <a:r>
              <a:rPr lang="en-US" altLang="ko-KR" dirty="0"/>
              <a:t>4</a:t>
            </a:r>
            <a:r>
              <a:rPr lang="ko-KR" altLang="en-US" dirty="0"/>
              <a:t>분  </a:t>
            </a:r>
            <a:r>
              <a:rPr lang="en-US" altLang="ko-KR" dirty="0"/>
              <a:t>**</a:t>
            </a:r>
          </a:p>
        </p:txBody>
      </p:sp>
    </p:spTree>
    <p:extLst>
      <p:ext uri="{BB962C8B-B14F-4D97-AF65-F5344CB8AC3E}">
        <p14:creationId xmlns:p14="http://schemas.microsoft.com/office/powerpoint/2010/main" val="2669576849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가계도 이해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ko-KR" altLang="en-US" b="0" dirty="0"/>
              <a:t>가족 </a:t>
            </a:r>
            <a:r>
              <a:rPr lang="ko-KR" altLang="en-US" b="0" dirty="0" err="1"/>
              <a:t>관계이해</a:t>
            </a:r>
            <a:r>
              <a:rPr lang="ko-KR" altLang="en-US" b="0" dirty="0"/>
              <a:t> 하는데 빠르다</a:t>
            </a:r>
            <a:r>
              <a:rPr lang="en-US" altLang="ko-KR" b="0" dirty="0"/>
              <a:t>.</a:t>
            </a:r>
          </a:p>
          <a:p>
            <a:pPr marL="0" indent="0" algn="ctr">
              <a:buNone/>
            </a:pPr>
            <a:r>
              <a:rPr lang="en-US" altLang="ko-KR" b="0" dirty="0"/>
              <a:t>(</a:t>
            </a:r>
            <a:r>
              <a:rPr lang="ko-KR" altLang="en-US" b="0" dirty="0" err="1"/>
              <a:t>가족정보</a:t>
            </a:r>
            <a:r>
              <a:rPr lang="en-US" altLang="ko-KR" b="0" dirty="0"/>
              <a:t>, </a:t>
            </a:r>
            <a:r>
              <a:rPr lang="ko-KR" altLang="en-US" b="0" dirty="0"/>
              <a:t>가족구성</a:t>
            </a:r>
            <a:r>
              <a:rPr lang="en-US" altLang="ko-KR" b="0" dirty="0"/>
              <a:t>, </a:t>
            </a:r>
            <a:r>
              <a:rPr lang="ko-KR" altLang="en-US" b="0" dirty="0"/>
              <a:t>가족의 </a:t>
            </a:r>
            <a:r>
              <a:rPr lang="ko-KR" altLang="en-US" b="0" dirty="0" err="1"/>
              <a:t>큰사건</a:t>
            </a:r>
            <a:r>
              <a:rPr lang="en-US" altLang="ko-KR" b="0" dirty="0"/>
              <a:t>, </a:t>
            </a:r>
            <a:r>
              <a:rPr lang="ko-KR" altLang="en-US" b="0" dirty="0"/>
              <a:t>가족관계 등</a:t>
            </a:r>
            <a:r>
              <a:rPr lang="en-US" altLang="ko-KR" b="0" dirty="0"/>
              <a:t>)</a:t>
            </a:r>
          </a:p>
          <a:p>
            <a:r>
              <a:rPr lang="ko-KR" altLang="en-US" b="0" dirty="0"/>
              <a:t>자기발견의 도구로 사용되기도 한다</a:t>
            </a:r>
            <a:r>
              <a:rPr lang="en-US" altLang="ko-KR" b="0" dirty="0"/>
              <a:t>.</a:t>
            </a:r>
          </a:p>
          <a:p>
            <a:r>
              <a:rPr lang="ko-KR" altLang="en-US" b="0" dirty="0"/>
              <a:t>가정의 과거 현재 미래 </a:t>
            </a:r>
            <a:r>
              <a:rPr lang="ko-KR" altLang="en-US" b="0" dirty="0" err="1"/>
              <a:t>를</a:t>
            </a:r>
            <a:r>
              <a:rPr lang="ko-KR" altLang="en-US" b="0" dirty="0"/>
              <a:t> 파악할 수도 있다</a:t>
            </a:r>
            <a:r>
              <a:rPr lang="en-US" altLang="ko-KR" b="0" dirty="0"/>
              <a:t>.</a:t>
            </a:r>
          </a:p>
          <a:p>
            <a:endParaRPr lang="en-US" altLang="ko-KR" b="0" dirty="0"/>
          </a:p>
          <a:p>
            <a:r>
              <a:rPr lang="ko-KR" altLang="en-US" b="0" dirty="0"/>
              <a:t>성</a:t>
            </a:r>
            <a:r>
              <a:rPr lang="en-US" altLang="ko-KR" b="0" dirty="0"/>
              <a:t>, </a:t>
            </a:r>
            <a:r>
              <a:rPr lang="ko-KR" altLang="en-US" b="0" dirty="0"/>
              <a:t>출생</a:t>
            </a:r>
            <a:r>
              <a:rPr lang="en-US" altLang="ko-KR" b="0" dirty="0"/>
              <a:t>, </a:t>
            </a:r>
            <a:r>
              <a:rPr lang="ko-KR" altLang="en-US" b="0" dirty="0"/>
              <a:t>사망</a:t>
            </a:r>
            <a:r>
              <a:rPr lang="en-US" altLang="ko-KR" b="0" dirty="0"/>
              <a:t>, </a:t>
            </a:r>
            <a:r>
              <a:rPr lang="ko-KR" altLang="en-US" b="0" dirty="0"/>
              <a:t>나이</a:t>
            </a:r>
            <a:r>
              <a:rPr lang="en-US" altLang="ko-KR" b="0" dirty="0"/>
              <a:t>, </a:t>
            </a:r>
            <a:r>
              <a:rPr lang="ko-KR" altLang="en-US" b="0" dirty="0"/>
              <a:t>결혼</a:t>
            </a:r>
            <a:r>
              <a:rPr lang="en-US" altLang="ko-KR" b="0" dirty="0"/>
              <a:t>, </a:t>
            </a:r>
            <a:r>
              <a:rPr lang="ko-KR" altLang="en-US" b="0" dirty="0"/>
              <a:t>이혼</a:t>
            </a:r>
            <a:r>
              <a:rPr lang="en-US" altLang="ko-KR" b="0" dirty="0"/>
              <a:t>, </a:t>
            </a:r>
            <a:r>
              <a:rPr lang="ko-KR" altLang="en-US" b="0" dirty="0"/>
              <a:t>직업</a:t>
            </a:r>
            <a:r>
              <a:rPr lang="en-US" altLang="ko-KR" b="0" dirty="0"/>
              <a:t>, </a:t>
            </a:r>
            <a:r>
              <a:rPr lang="ko-KR" altLang="en-US" b="0" dirty="0"/>
              <a:t>병력</a:t>
            </a:r>
            <a:r>
              <a:rPr lang="en-US" altLang="ko-KR" b="0" dirty="0"/>
              <a:t>, </a:t>
            </a:r>
            <a:r>
              <a:rPr lang="ko-KR" altLang="en-US" b="0" dirty="0" err="1"/>
              <a:t>개인력</a:t>
            </a:r>
            <a:endParaRPr lang="en-US" altLang="ko-KR" b="0" dirty="0"/>
          </a:p>
          <a:p>
            <a:r>
              <a:rPr lang="ko-KR" altLang="en-US" b="0" dirty="0"/>
              <a:t>가족관계표시</a:t>
            </a:r>
            <a:r>
              <a:rPr lang="en-US" altLang="ko-KR" b="0" dirty="0"/>
              <a:t>(</a:t>
            </a:r>
            <a:r>
              <a:rPr lang="ko-KR" altLang="en-US" b="0" dirty="0"/>
              <a:t>두줄</a:t>
            </a:r>
            <a:r>
              <a:rPr lang="en-US" altLang="ko-KR" b="0" dirty="0"/>
              <a:t>, </a:t>
            </a:r>
            <a:r>
              <a:rPr lang="ko-KR" altLang="en-US" b="0" dirty="0"/>
              <a:t>세줄</a:t>
            </a:r>
            <a:r>
              <a:rPr lang="en-US" altLang="ko-KR" b="0" dirty="0"/>
              <a:t>, </a:t>
            </a:r>
            <a:r>
              <a:rPr lang="ko-KR" altLang="en-US" b="0" dirty="0"/>
              <a:t>점선</a:t>
            </a:r>
            <a:r>
              <a:rPr lang="en-US" altLang="ko-KR" b="0" dirty="0"/>
              <a:t>, </a:t>
            </a:r>
            <a:r>
              <a:rPr lang="ko-KR" altLang="en-US" b="0" dirty="0"/>
              <a:t>갈등</a:t>
            </a:r>
            <a:r>
              <a:rPr lang="en-US" altLang="ko-KR" b="0" dirty="0"/>
              <a:t>, </a:t>
            </a:r>
            <a:r>
              <a:rPr lang="ko-KR" altLang="en-US" b="0" dirty="0"/>
              <a:t>필요한 사람</a:t>
            </a:r>
            <a:r>
              <a:rPr lang="en-US" altLang="ko-KR" b="0" dirty="0"/>
              <a:t>)</a:t>
            </a:r>
          </a:p>
          <a:p>
            <a:endParaRPr lang="en-US" altLang="ko-KR" b="0" dirty="0"/>
          </a:p>
          <a:p>
            <a:r>
              <a:rPr lang="ko-KR" altLang="en-US" b="0" dirty="0"/>
              <a:t>가계도는 문제점을  먼저 생각하게 된다</a:t>
            </a:r>
            <a:r>
              <a:rPr lang="en-US" altLang="ko-KR" b="0" dirty="0"/>
              <a:t>.</a:t>
            </a:r>
          </a:p>
          <a:p>
            <a:endParaRPr lang="en-US" altLang="ko-KR" b="0" dirty="0"/>
          </a:p>
          <a:p>
            <a:r>
              <a:rPr lang="ko-KR" altLang="en-US" dirty="0"/>
              <a:t>가족은 존재하는 실체로서 </a:t>
            </a:r>
            <a:r>
              <a:rPr lang="ko-KR" altLang="en-US" sz="3200" dirty="0"/>
              <a:t>가장 중요한 </a:t>
            </a:r>
            <a:r>
              <a:rPr lang="ko-KR" altLang="en-US" sz="3200" dirty="0" err="1"/>
              <a:t>환경체계</a:t>
            </a:r>
            <a:endParaRPr lang="en-US" altLang="ko-KR" b="0" dirty="0"/>
          </a:p>
          <a:p>
            <a:endParaRPr lang="en-US" altLang="ko-KR" b="0" dirty="0"/>
          </a:p>
          <a:p>
            <a:endParaRPr lang="en-US" altLang="ko-KR" b="0" dirty="0"/>
          </a:p>
          <a:p>
            <a:endParaRPr lang="en-US" altLang="ko-KR" b="0" dirty="0"/>
          </a:p>
        </p:txBody>
      </p:sp>
    </p:spTree>
    <p:extLst>
      <p:ext uri="{BB962C8B-B14F-4D97-AF65-F5344CB8AC3E}">
        <p14:creationId xmlns:p14="http://schemas.microsoft.com/office/powerpoint/2010/main" val="227271461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가계도</a:t>
            </a:r>
          </a:p>
        </p:txBody>
      </p:sp>
      <p:sp>
        <p:nvSpPr>
          <p:cNvPr id="4" name="직사각형 3"/>
          <p:cNvSpPr/>
          <p:nvPr/>
        </p:nvSpPr>
        <p:spPr>
          <a:xfrm>
            <a:off x="4824028" y="1268760"/>
            <a:ext cx="504056" cy="47508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>
                <a:solidFill>
                  <a:schemeClr val="tx1"/>
                </a:solidFill>
              </a:rPr>
              <a:t>61</a:t>
            </a:r>
            <a:endParaRPr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5" name="타원 4"/>
          <p:cNvSpPr/>
          <p:nvPr/>
        </p:nvSpPr>
        <p:spPr>
          <a:xfrm>
            <a:off x="6984268" y="1268760"/>
            <a:ext cx="504056" cy="475084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>
                <a:solidFill>
                  <a:schemeClr val="tx1"/>
                </a:solidFill>
              </a:rPr>
              <a:t>58</a:t>
            </a:r>
            <a:endParaRPr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12" name="타원 11"/>
          <p:cNvSpPr/>
          <p:nvPr/>
        </p:nvSpPr>
        <p:spPr>
          <a:xfrm>
            <a:off x="5436096" y="3069332"/>
            <a:ext cx="504056" cy="475084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>
                <a:solidFill>
                  <a:schemeClr val="tx1"/>
                </a:solidFill>
              </a:rPr>
              <a:t>38</a:t>
            </a:r>
            <a:endParaRPr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-3132856" y="3429000"/>
            <a:ext cx="504056" cy="475084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>
                <a:solidFill>
                  <a:schemeClr val="tx1"/>
                </a:solidFill>
              </a:rPr>
              <a:t>61</a:t>
            </a:r>
            <a:endParaRPr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14" name="타원 13"/>
          <p:cNvSpPr/>
          <p:nvPr/>
        </p:nvSpPr>
        <p:spPr>
          <a:xfrm>
            <a:off x="2735795" y="2348881"/>
            <a:ext cx="3636405" cy="3528391"/>
          </a:xfrm>
          <a:prstGeom prst="ellipse">
            <a:avLst/>
          </a:prstGeom>
          <a:noFill/>
          <a:ln>
            <a:solidFill>
              <a:schemeClr val="accent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직사각형 14"/>
          <p:cNvSpPr/>
          <p:nvPr/>
        </p:nvSpPr>
        <p:spPr>
          <a:xfrm>
            <a:off x="3563888" y="4437113"/>
            <a:ext cx="504056" cy="475084"/>
          </a:xfrm>
          <a:prstGeom prst="rect">
            <a:avLst/>
          </a:prstGeom>
          <a:noFill/>
          <a:ln w="63500"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>
                <a:solidFill>
                  <a:schemeClr val="tx1"/>
                </a:solidFill>
              </a:rPr>
              <a:t>9</a:t>
            </a:r>
            <a:endParaRPr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16" name="타원 15"/>
          <p:cNvSpPr/>
          <p:nvPr/>
        </p:nvSpPr>
        <p:spPr>
          <a:xfrm>
            <a:off x="4294076" y="4408910"/>
            <a:ext cx="504056" cy="475084"/>
          </a:xfrm>
          <a:prstGeom prst="ellipse">
            <a:avLst/>
          </a:prstGeom>
          <a:noFill/>
          <a:ln w="25400" cmpd="sng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>
                <a:solidFill>
                  <a:schemeClr val="tx1"/>
                </a:solidFill>
              </a:rPr>
              <a:t>7</a:t>
            </a:r>
            <a:endParaRPr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5004048" y="4437113"/>
            <a:ext cx="504056" cy="47508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>
                <a:solidFill>
                  <a:schemeClr val="tx1"/>
                </a:solidFill>
              </a:rPr>
              <a:t>4</a:t>
            </a:r>
            <a:endParaRPr lang="ko-KR" altLang="en-US" sz="1200" dirty="0">
              <a:solidFill>
                <a:schemeClr val="tx1"/>
              </a:solidFill>
            </a:endParaRPr>
          </a:p>
        </p:txBody>
      </p:sp>
      <p:cxnSp>
        <p:nvCxnSpPr>
          <p:cNvPr id="33" name="직선 연결선 32"/>
          <p:cNvCxnSpPr>
            <a:stCxn id="15" idx="0"/>
          </p:cNvCxnSpPr>
          <p:nvPr/>
        </p:nvCxnSpPr>
        <p:spPr>
          <a:xfrm flipV="1">
            <a:off x="3815916" y="3789041"/>
            <a:ext cx="0" cy="648072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4" name="그룹 33"/>
          <p:cNvGrpSpPr/>
          <p:nvPr/>
        </p:nvGrpSpPr>
        <p:grpSpPr>
          <a:xfrm>
            <a:off x="5076056" y="1761031"/>
            <a:ext cx="2160240" cy="288117"/>
            <a:chOff x="575556" y="3184004"/>
            <a:chExt cx="3528392" cy="317004"/>
          </a:xfrm>
        </p:grpSpPr>
        <p:cxnSp>
          <p:nvCxnSpPr>
            <p:cNvPr id="35" name="직선 연결선 34"/>
            <p:cNvCxnSpPr/>
            <p:nvPr/>
          </p:nvCxnSpPr>
          <p:spPr>
            <a:xfrm>
              <a:off x="575556" y="3184004"/>
              <a:ext cx="0" cy="317004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6" name="직선 연결선 35"/>
            <p:cNvCxnSpPr/>
            <p:nvPr/>
          </p:nvCxnSpPr>
          <p:spPr>
            <a:xfrm>
              <a:off x="575556" y="3501008"/>
              <a:ext cx="3528392" cy="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직선 연결선 36"/>
            <p:cNvCxnSpPr/>
            <p:nvPr/>
          </p:nvCxnSpPr>
          <p:spPr>
            <a:xfrm>
              <a:off x="4103948" y="3184004"/>
              <a:ext cx="0" cy="317004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95" name="그룹 94"/>
          <p:cNvGrpSpPr/>
          <p:nvPr/>
        </p:nvGrpSpPr>
        <p:grpSpPr>
          <a:xfrm>
            <a:off x="1955005" y="2420888"/>
            <a:ext cx="504056" cy="1368153"/>
            <a:chOff x="1979712" y="2420888"/>
            <a:chExt cx="504056" cy="1368153"/>
          </a:xfrm>
        </p:grpSpPr>
        <p:sp>
          <p:nvSpPr>
            <p:cNvPr id="11" name="직사각형 10"/>
            <p:cNvSpPr/>
            <p:nvPr/>
          </p:nvSpPr>
          <p:spPr>
            <a:xfrm>
              <a:off x="1979712" y="2420888"/>
              <a:ext cx="504056" cy="475084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200" dirty="0">
                  <a:solidFill>
                    <a:schemeClr val="tx1"/>
                  </a:solidFill>
                </a:rPr>
                <a:t>?</a:t>
              </a:r>
              <a:endParaRPr lang="ko-KR" altLang="en-US" sz="1200" dirty="0">
                <a:solidFill>
                  <a:schemeClr val="tx1"/>
                </a:solidFill>
              </a:endParaRPr>
            </a:p>
          </p:txBody>
        </p:sp>
        <p:cxnSp>
          <p:nvCxnSpPr>
            <p:cNvPr id="39" name="직선 연결선 38"/>
            <p:cNvCxnSpPr/>
            <p:nvPr/>
          </p:nvCxnSpPr>
          <p:spPr>
            <a:xfrm>
              <a:off x="2231740" y="2895972"/>
              <a:ext cx="0" cy="893069"/>
            </a:xfrm>
            <a:prstGeom prst="line">
              <a:avLst/>
            </a:prstGeom>
            <a:ln w="22225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cxnSp>
        <p:nvCxnSpPr>
          <p:cNvPr id="40" name="직선 연결선 39"/>
          <p:cNvCxnSpPr/>
          <p:nvPr/>
        </p:nvCxnSpPr>
        <p:spPr>
          <a:xfrm>
            <a:off x="2195735" y="3789041"/>
            <a:ext cx="3492389" cy="0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직선 연결선 40"/>
          <p:cNvCxnSpPr/>
          <p:nvPr/>
        </p:nvCxnSpPr>
        <p:spPr>
          <a:xfrm>
            <a:off x="5688124" y="3532573"/>
            <a:ext cx="0" cy="256468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3" name="직선 연결선 42"/>
          <p:cNvCxnSpPr/>
          <p:nvPr/>
        </p:nvCxnSpPr>
        <p:spPr>
          <a:xfrm flipV="1">
            <a:off x="4535997" y="3789041"/>
            <a:ext cx="0" cy="648072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직선 연결선 43"/>
          <p:cNvCxnSpPr/>
          <p:nvPr/>
        </p:nvCxnSpPr>
        <p:spPr>
          <a:xfrm flipV="1">
            <a:off x="5225703" y="3789041"/>
            <a:ext cx="0" cy="648072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직선 연결선 45"/>
          <p:cNvCxnSpPr>
            <a:stCxn id="12" idx="0"/>
          </p:cNvCxnSpPr>
          <p:nvPr/>
        </p:nvCxnSpPr>
        <p:spPr>
          <a:xfrm flipH="1" flipV="1">
            <a:off x="5688123" y="2049148"/>
            <a:ext cx="1" cy="1020184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TextBox 49"/>
          <p:cNvSpPr txBox="1"/>
          <p:nvPr/>
        </p:nvSpPr>
        <p:spPr>
          <a:xfrm>
            <a:off x="3364750" y="3463064"/>
            <a:ext cx="141897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dirty="0"/>
              <a:t>m 2008    d 2016</a:t>
            </a:r>
            <a:endParaRPr lang="ko-KR" altLang="en-US" sz="1200" dirty="0"/>
          </a:p>
        </p:txBody>
      </p:sp>
      <p:sp>
        <p:nvSpPr>
          <p:cNvPr id="55" name="TextBox 54"/>
          <p:cNvSpPr txBox="1"/>
          <p:nvPr/>
        </p:nvSpPr>
        <p:spPr>
          <a:xfrm>
            <a:off x="1061610" y="2242931"/>
            <a:ext cx="86409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dirty="0"/>
              <a:t>경북 청도군 거주</a:t>
            </a:r>
            <a:endParaRPr lang="en-US" altLang="ko-KR" sz="1200" dirty="0"/>
          </a:p>
          <a:p>
            <a:r>
              <a:rPr lang="ko-KR" altLang="en-US" sz="1200" dirty="0" err="1"/>
              <a:t>알콜릭</a:t>
            </a:r>
            <a:endParaRPr lang="en-US" altLang="ko-KR" sz="1200" dirty="0"/>
          </a:p>
          <a:p>
            <a:r>
              <a:rPr lang="ko-KR" altLang="en-US" sz="1200" dirty="0"/>
              <a:t>가정폭력</a:t>
            </a:r>
            <a:endParaRPr lang="en-US" altLang="ko-KR" sz="1200" dirty="0"/>
          </a:p>
        </p:txBody>
      </p:sp>
      <p:sp>
        <p:nvSpPr>
          <p:cNvPr id="56" name="TextBox 55"/>
          <p:cNvSpPr txBox="1"/>
          <p:nvPr/>
        </p:nvSpPr>
        <p:spPr>
          <a:xfrm>
            <a:off x="5323498" y="1260986"/>
            <a:ext cx="104870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/>
              <a:t>베트남 거주</a:t>
            </a:r>
            <a:endParaRPr lang="en-US" altLang="ko-KR" sz="1200" dirty="0"/>
          </a:p>
        </p:txBody>
      </p:sp>
      <p:sp>
        <p:nvSpPr>
          <p:cNvPr id="57" name="TextBox 56"/>
          <p:cNvSpPr txBox="1"/>
          <p:nvPr/>
        </p:nvSpPr>
        <p:spPr>
          <a:xfrm>
            <a:off x="2735796" y="1285311"/>
            <a:ext cx="86409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dirty="0"/>
              <a:t>父의 가정폭력을 피해 광주로 도피</a:t>
            </a:r>
          </a:p>
        </p:txBody>
      </p:sp>
      <p:cxnSp>
        <p:nvCxnSpPr>
          <p:cNvPr id="61" name="꺾인 연결선 60"/>
          <p:cNvCxnSpPr/>
          <p:nvPr/>
        </p:nvCxnSpPr>
        <p:spPr>
          <a:xfrm>
            <a:off x="3617895" y="1700811"/>
            <a:ext cx="396043" cy="720081"/>
          </a:xfrm>
          <a:prstGeom prst="bentConnector2">
            <a:avLst/>
          </a:prstGeom>
          <a:ln w="2222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직선 연결선 62"/>
          <p:cNvCxnSpPr/>
          <p:nvPr/>
        </p:nvCxnSpPr>
        <p:spPr>
          <a:xfrm flipV="1">
            <a:off x="4016225" y="3659511"/>
            <a:ext cx="144016" cy="259060"/>
          </a:xfrm>
          <a:prstGeom prst="line">
            <a:avLst/>
          </a:prstGeom>
          <a:ln w="63500" cmpd="dbl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직선 연결선 64"/>
          <p:cNvCxnSpPr/>
          <p:nvPr/>
        </p:nvCxnSpPr>
        <p:spPr>
          <a:xfrm>
            <a:off x="4824028" y="1268760"/>
            <a:ext cx="499470" cy="475084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직선 연결선 66"/>
          <p:cNvCxnSpPr/>
          <p:nvPr/>
        </p:nvCxnSpPr>
        <p:spPr>
          <a:xfrm flipH="1">
            <a:off x="4824028" y="1260986"/>
            <a:ext cx="499470" cy="482858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9" name="그룹 78"/>
          <p:cNvGrpSpPr/>
          <p:nvPr/>
        </p:nvGrpSpPr>
        <p:grpSpPr>
          <a:xfrm>
            <a:off x="6462210" y="2049148"/>
            <a:ext cx="252027" cy="551760"/>
            <a:chOff x="6462210" y="2049148"/>
            <a:chExt cx="252027" cy="551760"/>
          </a:xfrm>
        </p:grpSpPr>
        <p:sp>
          <p:nvSpPr>
            <p:cNvPr id="71" name="타원 70"/>
            <p:cNvSpPr/>
            <p:nvPr/>
          </p:nvSpPr>
          <p:spPr>
            <a:xfrm>
              <a:off x="6462210" y="2348881"/>
              <a:ext cx="252027" cy="252027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cxnSp>
          <p:nvCxnSpPr>
            <p:cNvPr id="75" name="직선 연결선 74"/>
            <p:cNvCxnSpPr/>
            <p:nvPr/>
          </p:nvCxnSpPr>
          <p:spPr>
            <a:xfrm flipV="1">
              <a:off x="6588224" y="2049148"/>
              <a:ext cx="0" cy="299733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8" name="그룹 77"/>
          <p:cNvGrpSpPr/>
          <p:nvPr/>
        </p:nvGrpSpPr>
        <p:grpSpPr>
          <a:xfrm>
            <a:off x="6876256" y="2049148"/>
            <a:ext cx="216024" cy="515756"/>
            <a:chOff x="6876256" y="2049148"/>
            <a:chExt cx="216024" cy="515756"/>
          </a:xfrm>
        </p:grpSpPr>
        <p:sp>
          <p:nvSpPr>
            <p:cNvPr id="70" name="직사각형 69"/>
            <p:cNvSpPr/>
            <p:nvPr/>
          </p:nvSpPr>
          <p:spPr>
            <a:xfrm>
              <a:off x="6876256" y="2348881"/>
              <a:ext cx="216024" cy="216023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cxnSp>
          <p:nvCxnSpPr>
            <p:cNvPr id="77" name="직선 연결선 76"/>
            <p:cNvCxnSpPr/>
            <p:nvPr/>
          </p:nvCxnSpPr>
          <p:spPr>
            <a:xfrm flipV="1">
              <a:off x="6984268" y="2049148"/>
              <a:ext cx="0" cy="299733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0" name="그룹 79"/>
          <p:cNvGrpSpPr/>
          <p:nvPr/>
        </p:nvGrpSpPr>
        <p:grpSpPr>
          <a:xfrm>
            <a:off x="6066166" y="2049148"/>
            <a:ext cx="252027" cy="551760"/>
            <a:chOff x="6462210" y="2049148"/>
            <a:chExt cx="252027" cy="551760"/>
          </a:xfrm>
        </p:grpSpPr>
        <p:sp>
          <p:nvSpPr>
            <p:cNvPr id="81" name="타원 80"/>
            <p:cNvSpPr/>
            <p:nvPr/>
          </p:nvSpPr>
          <p:spPr>
            <a:xfrm>
              <a:off x="6462210" y="2348881"/>
              <a:ext cx="252027" cy="252027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cxnSp>
          <p:nvCxnSpPr>
            <p:cNvPr id="82" name="직선 연결선 81"/>
            <p:cNvCxnSpPr/>
            <p:nvPr/>
          </p:nvCxnSpPr>
          <p:spPr>
            <a:xfrm flipV="1">
              <a:off x="6588224" y="2049148"/>
              <a:ext cx="0" cy="299733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4" name="TextBox 83"/>
          <p:cNvSpPr txBox="1"/>
          <p:nvPr/>
        </p:nvSpPr>
        <p:spPr>
          <a:xfrm>
            <a:off x="6624227" y="2888215"/>
            <a:ext cx="8640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dirty="0"/>
              <a:t>베트남에서 초등학교 교사</a:t>
            </a:r>
            <a:endParaRPr lang="en-US" altLang="ko-KR" sz="1200" dirty="0"/>
          </a:p>
        </p:txBody>
      </p:sp>
      <p:sp>
        <p:nvSpPr>
          <p:cNvPr id="85" name="TextBox 84"/>
          <p:cNvSpPr txBox="1"/>
          <p:nvPr/>
        </p:nvSpPr>
        <p:spPr>
          <a:xfrm>
            <a:off x="1727684" y="4685468"/>
            <a:ext cx="8640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dirty="0"/>
              <a:t>선택적 </a:t>
            </a:r>
            <a:r>
              <a:rPr lang="ko-KR" altLang="en-US" sz="1200" dirty="0" err="1"/>
              <a:t>함구증</a:t>
            </a:r>
            <a:endParaRPr lang="en-US" altLang="ko-KR" sz="1200" dirty="0"/>
          </a:p>
        </p:txBody>
      </p:sp>
      <p:cxnSp>
        <p:nvCxnSpPr>
          <p:cNvPr id="87" name="직선 연결선 86"/>
          <p:cNvCxnSpPr/>
          <p:nvPr/>
        </p:nvCxnSpPr>
        <p:spPr>
          <a:xfrm flipV="1">
            <a:off x="2555776" y="4674655"/>
            <a:ext cx="972108" cy="24164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" name="직선 연결선 88"/>
          <p:cNvCxnSpPr>
            <a:stCxn id="12" idx="6"/>
            <a:endCxn id="84" idx="1"/>
          </p:cNvCxnSpPr>
          <p:nvPr/>
        </p:nvCxnSpPr>
        <p:spPr>
          <a:xfrm flipV="1">
            <a:off x="5940152" y="3211381"/>
            <a:ext cx="684075" cy="9549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7" name="자유형 96"/>
          <p:cNvSpPr/>
          <p:nvPr/>
        </p:nvSpPr>
        <p:spPr>
          <a:xfrm rot="12694741">
            <a:off x="2408943" y="2602361"/>
            <a:ext cx="757304" cy="289003"/>
          </a:xfrm>
          <a:custGeom>
            <a:avLst/>
            <a:gdLst>
              <a:gd name="connsiteX0" fmla="*/ 0 w 1244600"/>
              <a:gd name="connsiteY0" fmla="*/ 355600 h 533400"/>
              <a:gd name="connsiteX1" fmla="*/ 50800 w 1244600"/>
              <a:gd name="connsiteY1" fmla="*/ 292100 h 533400"/>
              <a:gd name="connsiteX2" fmla="*/ 88900 w 1244600"/>
              <a:gd name="connsiteY2" fmla="*/ 254000 h 533400"/>
              <a:gd name="connsiteX3" fmla="*/ 165100 w 1244600"/>
              <a:gd name="connsiteY3" fmla="*/ 114300 h 533400"/>
              <a:gd name="connsiteX4" fmla="*/ 177800 w 1244600"/>
              <a:gd name="connsiteY4" fmla="*/ 76200 h 533400"/>
              <a:gd name="connsiteX5" fmla="*/ 215900 w 1244600"/>
              <a:gd name="connsiteY5" fmla="*/ 0 h 533400"/>
              <a:gd name="connsiteX6" fmla="*/ 279400 w 1244600"/>
              <a:gd name="connsiteY6" fmla="*/ 12700 h 533400"/>
              <a:gd name="connsiteX7" fmla="*/ 292100 w 1244600"/>
              <a:gd name="connsiteY7" fmla="*/ 50800 h 533400"/>
              <a:gd name="connsiteX8" fmla="*/ 304800 w 1244600"/>
              <a:gd name="connsiteY8" fmla="*/ 101600 h 533400"/>
              <a:gd name="connsiteX9" fmla="*/ 317500 w 1244600"/>
              <a:gd name="connsiteY9" fmla="*/ 165100 h 533400"/>
              <a:gd name="connsiteX10" fmla="*/ 330200 w 1244600"/>
              <a:gd name="connsiteY10" fmla="*/ 254000 h 533400"/>
              <a:gd name="connsiteX11" fmla="*/ 342900 w 1244600"/>
              <a:gd name="connsiteY11" fmla="*/ 292100 h 533400"/>
              <a:gd name="connsiteX12" fmla="*/ 355600 w 1244600"/>
              <a:gd name="connsiteY12" fmla="*/ 342900 h 533400"/>
              <a:gd name="connsiteX13" fmla="*/ 368300 w 1244600"/>
              <a:gd name="connsiteY13" fmla="*/ 406400 h 533400"/>
              <a:gd name="connsiteX14" fmla="*/ 406400 w 1244600"/>
              <a:gd name="connsiteY14" fmla="*/ 419100 h 533400"/>
              <a:gd name="connsiteX15" fmla="*/ 457200 w 1244600"/>
              <a:gd name="connsiteY15" fmla="*/ 342900 h 533400"/>
              <a:gd name="connsiteX16" fmla="*/ 482600 w 1244600"/>
              <a:gd name="connsiteY16" fmla="*/ 304800 h 533400"/>
              <a:gd name="connsiteX17" fmla="*/ 546100 w 1244600"/>
              <a:gd name="connsiteY17" fmla="*/ 177800 h 533400"/>
              <a:gd name="connsiteX18" fmla="*/ 584200 w 1244600"/>
              <a:gd name="connsiteY18" fmla="*/ 88900 h 533400"/>
              <a:gd name="connsiteX19" fmla="*/ 596900 w 1244600"/>
              <a:gd name="connsiteY19" fmla="*/ 50800 h 533400"/>
              <a:gd name="connsiteX20" fmla="*/ 635000 w 1244600"/>
              <a:gd name="connsiteY20" fmla="*/ 25400 h 533400"/>
              <a:gd name="connsiteX21" fmla="*/ 660400 w 1244600"/>
              <a:gd name="connsiteY21" fmla="*/ 63500 h 533400"/>
              <a:gd name="connsiteX22" fmla="*/ 685800 w 1244600"/>
              <a:gd name="connsiteY22" fmla="*/ 254000 h 533400"/>
              <a:gd name="connsiteX23" fmla="*/ 698500 w 1244600"/>
              <a:gd name="connsiteY23" fmla="*/ 508000 h 533400"/>
              <a:gd name="connsiteX24" fmla="*/ 762000 w 1244600"/>
              <a:gd name="connsiteY24" fmla="*/ 495300 h 533400"/>
              <a:gd name="connsiteX25" fmla="*/ 787400 w 1244600"/>
              <a:gd name="connsiteY25" fmla="*/ 457200 h 533400"/>
              <a:gd name="connsiteX26" fmla="*/ 825500 w 1244600"/>
              <a:gd name="connsiteY26" fmla="*/ 419100 h 533400"/>
              <a:gd name="connsiteX27" fmla="*/ 863600 w 1244600"/>
              <a:gd name="connsiteY27" fmla="*/ 304800 h 533400"/>
              <a:gd name="connsiteX28" fmla="*/ 876300 w 1244600"/>
              <a:gd name="connsiteY28" fmla="*/ 266700 h 533400"/>
              <a:gd name="connsiteX29" fmla="*/ 914400 w 1244600"/>
              <a:gd name="connsiteY29" fmla="*/ 228600 h 533400"/>
              <a:gd name="connsiteX30" fmla="*/ 977900 w 1244600"/>
              <a:gd name="connsiteY30" fmla="*/ 114300 h 533400"/>
              <a:gd name="connsiteX31" fmla="*/ 1003300 w 1244600"/>
              <a:gd name="connsiteY31" fmla="*/ 76200 h 533400"/>
              <a:gd name="connsiteX32" fmla="*/ 1028700 w 1244600"/>
              <a:gd name="connsiteY32" fmla="*/ 495300 h 533400"/>
              <a:gd name="connsiteX33" fmla="*/ 1041400 w 1244600"/>
              <a:gd name="connsiteY33" fmla="*/ 533400 h 533400"/>
              <a:gd name="connsiteX34" fmla="*/ 1092200 w 1244600"/>
              <a:gd name="connsiteY34" fmla="*/ 520700 h 533400"/>
              <a:gd name="connsiteX35" fmla="*/ 1168400 w 1244600"/>
              <a:gd name="connsiteY35" fmla="*/ 444500 h 533400"/>
              <a:gd name="connsiteX36" fmla="*/ 1206500 w 1244600"/>
              <a:gd name="connsiteY36" fmla="*/ 368300 h 533400"/>
              <a:gd name="connsiteX37" fmla="*/ 1219200 w 1244600"/>
              <a:gd name="connsiteY37" fmla="*/ 330200 h 533400"/>
              <a:gd name="connsiteX38" fmla="*/ 1244600 w 1244600"/>
              <a:gd name="connsiteY38" fmla="*/ 292100 h 533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</a:cxnLst>
            <a:rect l="l" t="t" r="r" b="b"/>
            <a:pathLst>
              <a:path w="1244600" h="533400">
                <a:moveTo>
                  <a:pt x="0" y="355600"/>
                </a:moveTo>
                <a:cubicBezTo>
                  <a:pt x="16933" y="334433"/>
                  <a:pt x="32950" y="312500"/>
                  <a:pt x="50800" y="292100"/>
                </a:cubicBezTo>
                <a:cubicBezTo>
                  <a:pt x="62627" y="278583"/>
                  <a:pt x="77402" y="267798"/>
                  <a:pt x="88900" y="254000"/>
                </a:cubicBezTo>
                <a:cubicBezTo>
                  <a:pt x="114664" y="223083"/>
                  <a:pt x="158674" y="133579"/>
                  <a:pt x="165100" y="114300"/>
                </a:cubicBezTo>
                <a:cubicBezTo>
                  <a:pt x="169333" y="101600"/>
                  <a:pt x="171813" y="88174"/>
                  <a:pt x="177800" y="76200"/>
                </a:cubicBezTo>
                <a:cubicBezTo>
                  <a:pt x="227039" y="-22277"/>
                  <a:pt x="183978" y="95765"/>
                  <a:pt x="215900" y="0"/>
                </a:cubicBezTo>
                <a:cubicBezTo>
                  <a:pt x="237067" y="4233"/>
                  <a:pt x="261439" y="726"/>
                  <a:pt x="279400" y="12700"/>
                </a:cubicBezTo>
                <a:cubicBezTo>
                  <a:pt x="290539" y="20126"/>
                  <a:pt x="288422" y="37928"/>
                  <a:pt x="292100" y="50800"/>
                </a:cubicBezTo>
                <a:cubicBezTo>
                  <a:pt x="296895" y="67583"/>
                  <a:pt x="301014" y="84561"/>
                  <a:pt x="304800" y="101600"/>
                </a:cubicBezTo>
                <a:cubicBezTo>
                  <a:pt x="309483" y="122672"/>
                  <a:pt x="313951" y="143808"/>
                  <a:pt x="317500" y="165100"/>
                </a:cubicBezTo>
                <a:cubicBezTo>
                  <a:pt x="322421" y="194627"/>
                  <a:pt x="324329" y="224647"/>
                  <a:pt x="330200" y="254000"/>
                </a:cubicBezTo>
                <a:cubicBezTo>
                  <a:pt x="332825" y="267127"/>
                  <a:pt x="339222" y="279228"/>
                  <a:pt x="342900" y="292100"/>
                </a:cubicBezTo>
                <a:cubicBezTo>
                  <a:pt x="347695" y="308883"/>
                  <a:pt x="351814" y="325861"/>
                  <a:pt x="355600" y="342900"/>
                </a:cubicBezTo>
                <a:cubicBezTo>
                  <a:pt x="360283" y="363972"/>
                  <a:pt x="356326" y="388439"/>
                  <a:pt x="368300" y="406400"/>
                </a:cubicBezTo>
                <a:cubicBezTo>
                  <a:pt x="375726" y="417539"/>
                  <a:pt x="393700" y="414867"/>
                  <a:pt x="406400" y="419100"/>
                </a:cubicBezTo>
                <a:lnTo>
                  <a:pt x="457200" y="342900"/>
                </a:lnTo>
                <a:cubicBezTo>
                  <a:pt x="465667" y="330200"/>
                  <a:pt x="477773" y="319280"/>
                  <a:pt x="482600" y="304800"/>
                </a:cubicBezTo>
                <a:cubicBezTo>
                  <a:pt x="514693" y="208520"/>
                  <a:pt x="491936" y="250019"/>
                  <a:pt x="546100" y="177800"/>
                </a:cubicBezTo>
                <a:cubicBezTo>
                  <a:pt x="572531" y="72074"/>
                  <a:pt x="540347" y="176605"/>
                  <a:pt x="584200" y="88900"/>
                </a:cubicBezTo>
                <a:cubicBezTo>
                  <a:pt x="590187" y="76926"/>
                  <a:pt x="588537" y="61253"/>
                  <a:pt x="596900" y="50800"/>
                </a:cubicBezTo>
                <a:cubicBezTo>
                  <a:pt x="606435" y="38881"/>
                  <a:pt x="622300" y="33867"/>
                  <a:pt x="635000" y="25400"/>
                </a:cubicBezTo>
                <a:cubicBezTo>
                  <a:pt x="643467" y="38100"/>
                  <a:pt x="653574" y="49848"/>
                  <a:pt x="660400" y="63500"/>
                </a:cubicBezTo>
                <a:cubicBezTo>
                  <a:pt x="686125" y="114950"/>
                  <a:pt x="683773" y="221573"/>
                  <a:pt x="685800" y="254000"/>
                </a:cubicBezTo>
                <a:cubicBezTo>
                  <a:pt x="691088" y="338607"/>
                  <a:pt x="694267" y="423333"/>
                  <a:pt x="698500" y="508000"/>
                </a:cubicBezTo>
                <a:cubicBezTo>
                  <a:pt x="719667" y="503767"/>
                  <a:pt x="743258" y="506010"/>
                  <a:pt x="762000" y="495300"/>
                </a:cubicBezTo>
                <a:cubicBezTo>
                  <a:pt x="775252" y="487727"/>
                  <a:pt x="777629" y="468926"/>
                  <a:pt x="787400" y="457200"/>
                </a:cubicBezTo>
                <a:cubicBezTo>
                  <a:pt x="798898" y="443402"/>
                  <a:pt x="812800" y="431800"/>
                  <a:pt x="825500" y="419100"/>
                </a:cubicBezTo>
                <a:lnTo>
                  <a:pt x="863600" y="304800"/>
                </a:lnTo>
                <a:cubicBezTo>
                  <a:pt x="867833" y="292100"/>
                  <a:pt x="866834" y="276166"/>
                  <a:pt x="876300" y="266700"/>
                </a:cubicBezTo>
                <a:lnTo>
                  <a:pt x="914400" y="228600"/>
                </a:lnTo>
                <a:cubicBezTo>
                  <a:pt x="936753" y="161540"/>
                  <a:pt x="919674" y="201639"/>
                  <a:pt x="977900" y="114300"/>
                </a:cubicBezTo>
                <a:lnTo>
                  <a:pt x="1003300" y="76200"/>
                </a:lnTo>
                <a:cubicBezTo>
                  <a:pt x="1057568" y="239005"/>
                  <a:pt x="1002408" y="61483"/>
                  <a:pt x="1028700" y="495300"/>
                </a:cubicBezTo>
                <a:cubicBezTo>
                  <a:pt x="1029510" y="508662"/>
                  <a:pt x="1037167" y="520700"/>
                  <a:pt x="1041400" y="533400"/>
                </a:cubicBezTo>
                <a:cubicBezTo>
                  <a:pt x="1058333" y="529167"/>
                  <a:pt x="1077901" y="530709"/>
                  <a:pt x="1092200" y="520700"/>
                </a:cubicBezTo>
                <a:cubicBezTo>
                  <a:pt x="1121628" y="500101"/>
                  <a:pt x="1168400" y="444500"/>
                  <a:pt x="1168400" y="444500"/>
                </a:cubicBezTo>
                <a:cubicBezTo>
                  <a:pt x="1200322" y="348735"/>
                  <a:pt x="1157261" y="466777"/>
                  <a:pt x="1206500" y="368300"/>
                </a:cubicBezTo>
                <a:cubicBezTo>
                  <a:pt x="1212487" y="356326"/>
                  <a:pt x="1213213" y="342174"/>
                  <a:pt x="1219200" y="330200"/>
                </a:cubicBezTo>
                <a:cubicBezTo>
                  <a:pt x="1226026" y="316548"/>
                  <a:pt x="1244600" y="292100"/>
                  <a:pt x="1244600" y="292100"/>
                </a:cubicBezTo>
              </a:path>
            </a:pathLst>
          </a:custGeom>
          <a:noFill/>
          <a:ln w="38100">
            <a:headEnd type="stealth"/>
            <a:tailEnd type="non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106" name="그룹 105"/>
          <p:cNvGrpSpPr/>
          <p:nvPr/>
        </p:nvGrpSpPr>
        <p:grpSpPr>
          <a:xfrm rot="2974704">
            <a:off x="2072334" y="3614569"/>
            <a:ext cx="1746195" cy="144016"/>
            <a:chOff x="6714236" y="5373216"/>
            <a:chExt cx="1746195" cy="144016"/>
          </a:xfrm>
        </p:grpSpPr>
        <p:cxnSp>
          <p:nvCxnSpPr>
            <p:cNvPr id="103" name="직선 연결선 102"/>
            <p:cNvCxnSpPr/>
            <p:nvPr/>
          </p:nvCxnSpPr>
          <p:spPr>
            <a:xfrm>
              <a:off x="6714236" y="5373216"/>
              <a:ext cx="1746195" cy="0"/>
            </a:xfrm>
            <a:prstGeom prst="line">
              <a:avLst/>
            </a:prstGeom>
            <a:ln w="9525">
              <a:solidFill>
                <a:schemeClr val="tx1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" name="직선 연결선 103"/>
            <p:cNvCxnSpPr/>
            <p:nvPr/>
          </p:nvCxnSpPr>
          <p:spPr>
            <a:xfrm>
              <a:off x="6714236" y="5445224"/>
              <a:ext cx="1746195" cy="0"/>
            </a:xfrm>
            <a:prstGeom prst="line">
              <a:avLst/>
            </a:prstGeom>
            <a:ln w="9525">
              <a:solidFill>
                <a:schemeClr val="tx1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" name="직선 연결선 104"/>
            <p:cNvCxnSpPr/>
            <p:nvPr/>
          </p:nvCxnSpPr>
          <p:spPr>
            <a:xfrm>
              <a:off x="6714236" y="5517232"/>
              <a:ext cx="1746195" cy="0"/>
            </a:xfrm>
            <a:prstGeom prst="line">
              <a:avLst/>
            </a:prstGeom>
            <a:ln w="9525">
              <a:solidFill>
                <a:schemeClr val="tx1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657480310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생태도</a:t>
            </a:r>
          </a:p>
        </p:txBody>
      </p:sp>
      <p:sp>
        <p:nvSpPr>
          <p:cNvPr id="12" name="타원 11"/>
          <p:cNvSpPr/>
          <p:nvPr/>
        </p:nvSpPr>
        <p:spPr>
          <a:xfrm>
            <a:off x="5436096" y="2789312"/>
            <a:ext cx="504056" cy="475084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>
                <a:solidFill>
                  <a:schemeClr val="tx1"/>
                </a:solidFill>
              </a:rPr>
              <a:t>38</a:t>
            </a:r>
            <a:endParaRPr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-3132856" y="3429000"/>
            <a:ext cx="504056" cy="475084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>
                <a:solidFill>
                  <a:schemeClr val="tx1"/>
                </a:solidFill>
              </a:rPr>
              <a:t>61</a:t>
            </a:r>
            <a:endParaRPr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14" name="타원 13"/>
          <p:cNvSpPr/>
          <p:nvPr/>
        </p:nvSpPr>
        <p:spPr>
          <a:xfrm>
            <a:off x="3653898" y="2229991"/>
            <a:ext cx="2628292" cy="2567161"/>
          </a:xfrm>
          <a:prstGeom prst="ellipse">
            <a:avLst/>
          </a:prstGeom>
          <a:noFill/>
          <a:ln>
            <a:solidFill>
              <a:schemeClr val="accent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직사각형 14"/>
          <p:cNvSpPr/>
          <p:nvPr/>
        </p:nvSpPr>
        <p:spPr>
          <a:xfrm>
            <a:off x="4247390" y="3905437"/>
            <a:ext cx="257300" cy="242511"/>
          </a:xfrm>
          <a:prstGeom prst="rect">
            <a:avLst/>
          </a:prstGeom>
          <a:noFill/>
          <a:ln w="63500"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>
                <a:solidFill>
                  <a:schemeClr val="tx1"/>
                </a:solidFill>
              </a:rPr>
              <a:t>9</a:t>
            </a:r>
            <a:endParaRPr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16" name="타원 15"/>
          <p:cNvSpPr/>
          <p:nvPr/>
        </p:nvSpPr>
        <p:spPr>
          <a:xfrm>
            <a:off x="4716816" y="3905435"/>
            <a:ext cx="257300" cy="242511"/>
          </a:xfrm>
          <a:prstGeom prst="ellipse">
            <a:avLst/>
          </a:prstGeom>
          <a:noFill/>
          <a:ln w="25400" cmpd="sng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>
                <a:solidFill>
                  <a:schemeClr val="tx1"/>
                </a:solidFill>
              </a:rPr>
              <a:t>7</a:t>
            </a:r>
            <a:endParaRPr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5141068" y="3905436"/>
            <a:ext cx="257300" cy="24251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>
                <a:solidFill>
                  <a:schemeClr val="tx1"/>
                </a:solidFill>
              </a:rPr>
              <a:t>4</a:t>
            </a:r>
            <a:endParaRPr lang="ko-KR" altLang="en-US" sz="1200" dirty="0">
              <a:solidFill>
                <a:schemeClr val="tx1"/>
              </a:solidFill>
            </a:endParaRPr>
          </a:p>
        </p:txBody>
      </p:sp>
      <p:cxnSp>
        <p:nvCxnSpPr>
          <p:cNvPr id="33" name="직선 연결선 32"/>
          <p:cNvCxnSpPr/>
          <p:nvPr/>
        </p:nvCxnSpPr>
        <p:spPr>
          <a:xfrm flipV="1">
            <a:off x="4362906" y="3564262"/>
            <a:ext cx="0" cy="324036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직선 연결선 39"/>
          <p:cNvCxnSpPr/>
          <p:nvPr/>
        </p:nvCxnSpPr>
        <p:spPr>
          <a:xfrm>
            <a:off x="3779912" y="3564262"/>
            <a:ext cx="1919510" cy="0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직선 연결선 40"/>
          <p:cNvCxnSpPr/>
          <p:nvPr/>
        </p:nvCxnSpPr>
        <p:spPr>
          <a:xfrm>
            <a:off x="5699422" y="3307794"/>
            <a:ext cx="0" cy="256468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3" name="직선 연결선 62"/>
          <p:cNvCxnSpPr/>
          <p:nvPr/>
        </p:nvCxnSpPr>
        <p:spPr>
          <a:xfrm flipV="1">
            <a:off x="3979604" y="3458902"/>
            <a:ext cx="144016" cy="259060"/>
          </a:xfrm>
          <a:prstGeom prst="line">
            <a:avLst/>
          </a:prstGeom>
          <a:ln w="63500" cmpd="dbl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직선 연결선 57"/>
          <p:cNvCxnSpPr/>
          <p:nvPr/>
        </p:nvCxnSpPr>
        <p:spPr>
          <a:xfrm flipV="1">
            <a:off x="4855447" y="3564262"/>
            <a:ext cx="0" cy="324036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직선 연결선 58"/>
          <p:cNvCxnSpPr/>
          <p:nvPr/>
        </p:nvCxnSpPr>
        <p:spPr>
          <a:xfrm flipV="1">
            <a:off x="5295618" y="3564262"/>
            <a:ext cx="0" cy="324036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타원 17"/>
          <p:cNvSpPr/>
          <p:nvPr/>
        </p:nvSpPr>
        <p:spPr>
          <a:xfrm>
            <a:off x="1723343" y="1967195"/>
            <a:ext cx="953139" cy="957749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>
                <a:solidFill>
                  <a:schemeClr val="tx1"/>
                </a:solidFill>
              </a:rPr>
              <a:t>다문화가족지원센터</a:t>
            </a:r>
          </a:p>
        </p:txBody>
      </p:sp>
      <p:sp>
        <p:nvSpPr>
          <p:cNvPr id="60" name="타원 59"/>
          <p:cNvSpPr/>
          <p:nvPr/>
        </p:nvSpPr>
        <p:spPr>
          <a:xfrm>
            <a:off x="5925698" y="1160026"/>
            <a:ext cx="1152128" cy="1152128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>
                <a:solidFill>
                  <a:schemeClr val="tx1"/>
                </a:solidFill>
              </a:rPr>
              <a:t>월드비전</a:t>
            </a:r>
            <a:endParaRPr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66" name="타원 65"/>
          <p:cNvSpPr/>
          <p:nvPr/>
        </p:nvSpPr>
        <p:spPr>
          <a:xfrm>
            <a:off x="6552608" y="4094992"/>
            <a:ext cx="1152128" cy="1152128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>
                <a:solidFill>
                  <a:schemeClr val="tx1"/>
                </a:solidFill>
              </a:rPr>
              <a:t>행정복지센터</a:t>
            </a:r>
          </a:p>
        </p:txBody>
      </p:sp>
      <p:sp>
        <p:nvSpPr>
          <p:cNvPr id="68" name="타원 67"/>
          <p:cNvSpPr/>
          <p:nvPr/>
        </p:nvSpPr>
        <p:spPr>
          <a:xfrm>
            <a:off x="3089421" y="1357487"/>
            <a:ext cx="659899" cy="659899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800" dirty="0">
                <a:solidFill>
                  <a:schemeClr val="tx1"/>
                </a:solidFill>
              </a:rPr>
              <a:t>교회</a:t>
            </a:r>
            <a:endParaRPr lang="en-US" altLang="ko-KR" sz="800" dirty="0">
              <a:solidFill>
                <a:schemeClr val="tx1"/>
              </a:solidFill>
            </a:endParaRPr>
          </a:p>
          <a:p>
            <a:pPr algn="ctr"/>
            <a:r>
              <a:rPr lang="ko-KR" altLang="en-US" sz="800" dirty="0">
                <a:solidFill>
                  <a:schemeClr val="tx1"/>
                </a:solidFill>
              </a:rPr>
              <a:t>봉사단</a:t>
            </a:r>
          </a:p>
        </p:txBody>
      </p:sp>
      <p:sp>
        <p:nvSpPr>
          <p:cNvPr id="69" name="타원 68"/>
          <p:cNvSpPr/>
          <p:nvPr/>
        </p:nvSpPr>
        <p:spPr>
          <a:xfrm>
            <a:off x="3534202" y="5537251"/>
            <a:ext cx="554968" cy="546270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800" dirty="0">
                <a:solidFill>
                  <a:schemeClr val="tx1"/>
                </a:solidFill>
              </a:rPr>
              <a:t>멘토</a:t>
            </a:r>
          </a:p>
        </p:txBody>
      </p:sp>
      <p:sp>
        <p:nvSpPr>
          <p:cNvPr id="72" name="타원 71"/>
          <p:cNvSpPr/>
          <p:nvPr/>
        </p:nvSpPr>
        <p:spPr>
          <a:xfrm>
            <a:off x="5506130" y="5429239"/>
            <a:ext cx="762294" cy="762294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>
                <a:solidFill>
                  <a:schemeClr val="tx1"/>
                </a:solidFill>
              </a:rPr>
              <a:t>지역아동센터</a:t>
            </a:r>
          </a:p>
        </p:txBody>
      </p:sp>
      <p:sp>
        <p:nvSpPr>
          <p:cNvPr id="73" name="타원 72"/>
          <p:cNvSpPr/>
          <p:nvPr/>
        </p:nvSpPr>
        <p:spPr>
          <a:xfrm>
            <a:off x="2493786" y="4617640"/>
            <a:ext cx="762294" cy="762294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>
                <a:solidFill>
                  <a:schemeClr val="tx1"/>
                </a:solidFill>
              </a:rPr>
              <a:t>상담센터</a:t>
            </a:r>
          </a:p>
        </p:txBody>
      </p:sp>
      <p:cxnSp>
        <p:nvCxnSpPr>
          <p:cNvPr id="20" name="직선 연결선 19"/>
          <p:cNvCxnSpPr/>
          <p:nvPr/>
        </p:nvCxnSpPr>
        <p:spPr>
          <a:xfrm flipH="1">
            <a:off x="3952759" y="4224532"/>
            <a:ext cx="412136" cy="1282881"/>
          </a:xfrm>
          <a:prstGeom prst="line">
            <a:avLst/>
          </a:prstGeom>
          <a:ln w="15875">
            <a:prstDash val="sysDot"/>
            <a:headEnd type="none"/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4" name="직선 화살표 연결선 23"/>
          <p:cNvCxnSpPr/>
          <p:nvPr/>
        </p:nvCxnSpPr>
        <p:spPr>
          <a:xfrm flipV="1">
            <a:off x="3289306" y="4362091"/>
            <a:ext cx="543176" cy="386319"/>
          </a:xfrm>
          <a:prstGeom prst="straightConnector1">
            <a:avLst/>
          </a:prstGeom>
          <a:ln w="50800">
            <a:solidFill>
              <a:schemeClr val="tx1"/>
            </a:solidFill>
            <a:prstDash val="sysDot"/>
            <a:headEnd type="triangl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직선 화살표 연결선 25"/>
          <p:cNvCxnSpPr>
            <a:stCxn id="66" idx="1"/>
          </p:cNvCxnSpPr>
          <p:nvPr/>
        </p:nvCxnSpPr>
        <p:spPr>
          <a:xfrm flipH="1" flipV="1">
            <a:off x="6272303" y="4005064"/>
            <a:ext cx="449030" cy="258653"/>
          </a:xfrm>
          <a:prstGeom prst="straightConnector1">
            <a:avLst/>
          </a:prstGeom>
          <a:ln w="635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직선 연결선 29"/>
          <p:cNvCxnSpPr/>
          <p:nvPr/>
        </p:nvCxnSpPr>
        <p:spPr>
          <a:xfrm flipH="1" flipV="1">
            <a:off x="4504690" y="4263718"/>
            <a:ext cx="1158392" cy="1092755"/>
          </a:xfrm>
          <a:prstGeom prst="line">
            <a:avLst/>
          </a:prstGeom>
          <a:ln w="158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2" name="직선 연결선 31"/>
          <p:cNvCxnSpPr/>
          <p:nvPr/>
        </p:nvCxnSpPr>
        <p:spPr>
          <a:xfrm flipH="1" flipV="1">
            <a:off x="4992140" y="4318283"/>
            <a:ext cx="670942" cy="1038190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직선 화살표 연결선 41"/>
          <p:cNvCxnSpPr/>
          <p:nvPr/>
        </p:nvCxnSpPr>
        <p:spPr>
          <a:xfrm flipH="1">
            <a:off x="5940152" y="2229991"/>
            <a:ext cx="216024" cy="336357"/>
          </a:xfrm>
          <a:prstGeom prst="straightConnector1">
            <a:avLst/>
          </a:prstGeom>
          <a:ln w="635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6" name="타원 85"/>
          <p:cNvSpPr/>
          <p:nvPr/>
        </p:nvSpPr>
        <p:spPr>
          <a:xfrm>
            <a:off x="7668344" y="2348880"/>
            <a:ext cx="594066" cy="591870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800" dirty="0">
                <a:solidFill>
                  <a:schemeClr val="tx1"/>
                </a:solidFill>
              </a:rPr>
              <a:t>신세계</a:t>
            </a:r>
          </a:p>
        </p:txBody>
      </p:sp>
      <p:cxnSp>
        <p:nvCxnSpPr>
          <p:cNvPr id="76" name="직선 화살표 연결선 75"/>
          <p:cNvCxnSpPr>
            <a:stCxn id="12" idx="2"/>
          </p:cNvCxnSpPr>
          <p:nvPr/>
        </p:nvCxnSpPr>
        <p:spPr>
          <a:xfrm flipH="1" flipV="1">
            <a:off x="2858263" y="2339856"/>
            <a:ext cx="2577833" cy="686998"/>
          </a:xfrm>
          <a:prstGeom prst="straightConnector1">
            <a:avLst/>
          </a:prstGeom>
          <a:ln w="25400">
            <a:solidFill>
              <a:schemeClr val="tx1"/>
            </a:solidFill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직선 화살표 연결선 87"/>
          <p:cNvCxnSpPr>
            <a:stCxn id="68" idx="5"/>
          </p:cNvCxnSpPr>
          <p:nvPr/>
        </p:nvCxnSpPr>
        <p:spPr>
          <a:xfrm>
            <a:off x="3652680" y="1920746"/>
            <a:ext cx="401360" cy="547384"/>
          </a:xfrm>
          <a:prstGeom prst="straightConnector1">
            <a:avLst/>
          </a:prstGeom>
          <a:ln w="317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직선 연결선 90"/>
          <p:cNvCxnSpPr>
            <a:endCxn id="86" idx="2"/>
          </p:cNvCxnSpPr>
          <p:nvPr/>
        </p:nvCxnSpPr>
        <p:spPr>
          <a:xfrm flipV="1">
            <a:off x="6156176" y="2644815"/>
            <a:ext cx="1512168" cy="35813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6" name="TextBox 95"/>
          <p:cNvSpPr txBox="1"/>
          <p:nvPr/>
        </p:nvSpPr>
        <p:spPr>
          <a:xfrm>
            <a:off x="1260479" y="1681273"/>
            <a:ext cx="156645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dirty="0"/>
              <a:t>취업연계 및 상담</a:t>
            </a:r>
          </a:p>
        </p:txBody>
      </p:sp>
      <p:sp>
        <p:nvSpPr>
          <p:cNvPr id="98" name="TextBox 97"/>
          <p:cNvSpPr txBox="1"/>
          <p:nvPr/>
        </p:nvSpPr>
        <p:spPr>
          <a:xfrm>
            <a:off x="3839670" y="1052736"/>
            <a:ext cx="1107996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dirty="0"/>
              <a:t>생필품</a:t>
            </a:r>
            <a:endParaRPr lang="en-US" altLang="ko-KR" sz="1200" dirty="0"/>
          </a:p>
          <a:p>
            <a:r>
              <a:rPr lang="ko-KR" altLang="en-US" sz="1200" dirty="0" err="1"/>
              <a:t>정서지원</a:t>
            </a:r>
            <a:endParaRPr lang="en-US" altLang="ko-KR" sz="1200" dirty="0"/>
          </a:p>
          <a:p>
            <a:r>
              <a:rPr lang="ko-KR" altLang="en-US" sz="1200" dirty="0" err="1"/>
              <a:t>반찬서비스</a:t>
            </a:r>
            <a:endParaRPr lang="en-US" altLang="ko-KR" sz="1200" dirty="0"/>
          </a:p>
          <a:p>
            <a:r>
              <a:rPr lang="ko-KR" altLang="en-US" sz="1200" dirty="0"/>
              <a:t>물품후원</a:t>
            </a:r>
            <a:endParaRPr lang="en-US" altLang="ko-KR" sz="1200" dirty="0"/>
          </a:p>
          <a:p>
            <a:r>
              <a:rPr lang="ko-KR" altLang="en-US" sz="1200" dirty="0"/>
              <a:t>주거환경개선</a:t>
            </a:r>
          </a:p>
        </p:txBody>
      </p:sp>
      <p:sp>
        <p:nvSpPr>
          <p:cNvPr id="107" name="TextBox 106"/>
          <p:cNvSpPr txBox="1"/>
          <p:nvPr/>
        </p:nvSpPr>
        <p:spPr>
          <a:xfrm>
            <a:off x="7149260" y="1354008"/>
            <a:ext cx="902811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dirty="0"/>
              <a:t>사례관리</a:t>
            </a:r>
            <a:endParaRPr lang="en-US" altLang="ko-KR" sz="1400" dirty="0"/>
          </a:p>
          <a:p>
            <a:r>
              <a:rPr lang="ko-KR" altLang="en-US" sz="1400" dirty="0" err="1"/>
              <a:t>후원연결</a:t>
            </a:r>
            <a:endParaRPr lang="en-US" altLang="ko-KR" sz="1400" dirty="0"/>
          </a:p>
          <a:p>
            <a:r>
              <a:rPr lang="ko-KR" altLang="en-US" sz="1400" dirty="0"/>
              <a:t>자원개발</a:t>
            </a:r>
            <a:endParaRPr lang="en-US" altLang="ko-KR" sz="1400" dirty="0"/>
          </a:p>
          <a:p>
            <a:r>
              <a:rPr lang="ko-KR" altLang="en-US" sz="1400" dirty="0" err="1"/>
              <a:t>위기지원</a:t>
            </a:r>
            <a:endParaRPr lang="ko-KR" altLang="en-US" sz="1400" dirty="0"/>
          </a:p>
        </p:txBody>
      </p:sp>
      <p:sp>
        <p:nvSpPr>
          <p:cNvPr id="108" name="TextBox 107"/>
          <p:cNvSpPr txBox="1"/>
          <p:nvPr/>
        </p:nvSpPr>
        <p:spPr>
          <a:xfrm>
            <a:off x="7081691" y="5325570"/>
            <a:ext cx="1261884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dirty="0"/>
              <a:t>기초수급지원</a:t>
            </a:r>
            <a:endParaRPr lang="en-US" altLang="ko-KR" sz="1400" dirty="0"/>
          </a:p>
          <a:p>
            <a:r>
              <a:rPr lang="en-US" altLang="ko-KR" sz="1400" dirty="0"/>
              <a:t>(</a:t>
            </a:r>
            <a:r>
              <a:rPr lang="ko-KR" altLang="en-US" sz="1400" dirty="0"/>
              <a:t>생계</a:t>
            </a:r>
            <a:r>
              <a:rPr lang="en-US" altLang="ko-KR" sz="1400" dirty="0"/>
              <a:t>, </a:t>
            </a:r>
            <a:r>
              <a:rPr lang="ko-KR" altLang="en-US" sz="1400" dirty="0"/>
              <a:t>주거</a:t>
            </a:r>
            <a:r>
              <a:rPr lang="en-US" altLang="ko-KR" sz="1400" dirty="0"/>
              <a:t>, </a:t>
            </a:r>
          </a:p>
          <a:p>
            <a:r>
              <a:rPr lang="ko-KR" altLang="en-US" sz="1400" dirty="0"/>
              <a:t>의료</a:t>
            </a:r>
            <a:r>
              <a:rPr lang="en-US" altLang="ko-KR" sz="1400" dirty="0"/>
              <a:t>, </a:t>
            </a:r>
            <a:r>
              <a:rPr lang="ko-KR" altLang="en-US" sz="1400" dirty="0"/>
              <a:t>교육</a:t>
            </a:r>
            <a:r>
              <a:rPr lang="en-US" altLang="ko-KR" sz="1400" dirty="0"/>
              <a:t>)</a:t>
            </a:r>
          </a:p>
        </p:txBody>
      </p:sp>
      <p:sp>
        <p:nvSpPr>
          <p:cNvPr id="109" name="TextBox 108"/>
          <p:cNvSpPr txBox="1"/>
          <p:nvPr/>
        </p:nvSpPr>
        <p:spPr>
          <a:xfrm>
            <a:off x="1367360" y="3034331"/>
            <a:ext cx="156645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dirty="0"/>
              <a:t>교육 및 </a:t>
            </a:r>
            <a:r>
              <a:rPr lang="ko-KR" altLang="en-US" sz="1400" dirty="0" err="1"/>
              <a:t>정서지원</a:t>
            </a:r>
            <a:endParaRPr lang="en-US" altLang="ko-KR" sz="1400" dirty="0"/>
          </a:p>
          <a:p>
            <a:r>
              <a:rPr lang="ko-KR" altLang="en-US" sz="1400" dirty="0"/>
              <a:t>아동발달검사</a:t>
            </a:r>
            <a:endParaRPr lang="en-US" altLang="ko-KR" sz="1400" dirty="0"/>
          </a:p>
        </p:txBody>
      </p:sp>
      <p:cxnSp>
        <p:nvCxnSpPr>
          <p:cNvPr id="110" name="직선 화살표 연결선 109"/>
          <p:cNvCxnSpPr/>
          <p:nvPr/>
        </p:nvCxnSpPr>
        <p:spPr>
          <a:xfrm>
            <a:off x="2676482" y="2566348"/>
            <a:ext cx="1014054" cy="436602"/>
          </a:xfrm>
          <a:prstGeom prst="straightConnector1">
            <a:avLst/>
          </a:prstGeom>
          <a:ln w="2222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1" name="TextBox 110"/>
          <p:cNvSpPr txBox="1"/>
          <p:nvPr/>
        </p:nvSpPr>
        <p:spPr>
          <a:xfrm>
            <a:off x="1481466" y="5260418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dirty="0"/>
              <a:t>가족치료상담</a:t>
            </a:r>
          </a:p>
        </p:txBody>
      </p:sp>
      <p:sp>
        <p:nvSpPr>
          <p:cNvPr id="112" name="타원 111"/>
          <p:cNvSpPr/>
          <p:nvPr/>
        </p:nvSpPr>
        <p:spPr>
          <a:xfrm>
            <a:off x="7744946" y="3046584"/>
            <a:ext cx="594066" cy="591870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800" dirty="0">
                <a:solidFill>
                  <a:schemeClr val="tx1"/>
                </a:solidFill>
              </a:rPr>
              <a:t>우체국</a:t>
            </a:r>
          </a:p>
        </p:txBody>
      </p:sp>
      <p:cxnSp>
        <p:nvCxnSpPr>
          <p:cNvPr id="113" name="직선 연결선 112"/>
          <p:cNvCxnSpPr>
            <a:endCxn id="112" idx="2"/>
          </p:cNvCxnSpPr>
          <p:nvPr/>
        </p:nvCxnSpPr>
        <p:spPr>
          <a:xfrm>
            <a:off x="6272303" y="3307794"/>
            <a:ext cx="1472643" cy="3472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TextBox 42"/>
          <p:cNvSpPr txBox="1"/>
          <p:nvPr/>
        </p:nvSpPr>
        <p:spPr>
          <a:xfrm>
            <a:off x="2428768" y="5694902"/>
            <a:ext cx="106311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dirty="0"/>
              <a:t>학습 및 정서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6724109" y="2928124"/>
            <a:ext cx="80021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dirty="0" err="1"/>
              <a:t>후원연결</a:t>
            </a:r>
            <a:endParaRPr lang="ko-KR" altLang="en-US" sz="1200" dirty="0"/>
          </a:p>
        </p:txBody>
      </p:sp>
      <p:sp>
        <p:nvSpPr>
          <p:cNvPr id="52" name="타원 51"/>
          <p:cNvSpPr/>
          <p:nvPr/>
        </p:nvSpPr>
        <p:spPr>
          <a:xfrm>
            <a:off x="2195167" y="3856807"/>
            <a:ext cx="659899" cy="659899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>
                <a:solidFill>
                  <a:schemeClr val="tx1"/>
                </a:solidFill>
              </a:rPr>
              <a:t>父</a:t>
            </a:r>
          </a:p>
        </p:txBody>
      </p:sp>
      <p:sp>
        <p:nvSpPr>
          <p:cNvPr id="57" name="자유형 56"/>
          <p:cNvSpPr/>
          <p:nvPr/>
        </p:nvSpPr>
        <p:spPr>
          <a:xfrm rot="9031655">
            <a:off x="2880869" y="3748004"/>
            <a:ext cx="757304" cy="289003"/>
          </a:xfrm>
          <a:custGeom>
            <a:avLst/>
            <a:gdLst>
              <a:gd name="connsiteX0" fmla="*/ 0 w 1244600"/>
              <a:gd name="connsiteY0" fmla="*/ 355600 h 533400"/>
              <a:gd name="connsiteX1" fmla="*/ 50800 w 1244600"/>
              <a:gd name="connsiteY1" fmla="*/ 292100 h 533400"/>
              <a:gd name="connsiteX2" fmla="*/ 88900 w 1244600"/>
              <a:gd name="connsiteY2" fmla="*/ 254000 h 533400"/>
              <a:gd name="connsiteX3" fmla="*/ 165100 w 1244600"/>
              <a:gd name="connsiteY3" fmla="*/ 114300 h 533400"/>
              <a:gd name="connsiteX4" fmla="*/ 177800 w 1244600"/>
              <a:gd name="connsiteY4" fmla="*/ 76200 h 533400"/>
              <a:gd name="connsiteX5" fmla="*/ 215900 w 1244600"/>
              <a:gd name="connsiteY5" fmla="*/ 0 h 533400"/>
              <a:gd name="connsiteX6" fmla="*/ 279400 w 1244600"/>
              <a:gd name="connsiteY6" fmla="*/ 12700 h 533400"/>
              <a:gd name="connsiteX7" fmla="*/ 292100 w 1244600"/>
              <a:gd name="connsiteY7" fmla="*/ 50800 h 533400"/>
              <a:gd name="connsiteX8" fmla="*/ 304800 w 1244600"/>
              <a:gd name="connsiteY8" fmla="*/ 101600 h 533400"/>
              <a:gd name="connsiteX9" fmla="*/ 317500 w 1244600"/>
              <a:gd name="connsiteY9" fmla="*/ 165100 h 533400"/>
              <a:gd name="connsiteX10" fmla="*/ 330200 w 1244600"/>
              <a:gd name="connsiteY10" fmla="*/ 254000 h 533400"/>
              <a:gd name="connsiteX11" fmla="*/ 342900 w 1244600"/>
              <a:gd name="connsiteY11" fmla="*/ 292100 h 533400"/>
              <a:gd name="connsiteX12" fmla="*/ 355600 w 1244600"/>
              <a:gd name="connsiteY12" fmla="*/ 342900 h 533400"/>
              <a:gd name="connsiteX13" fmla="*/ 368300 w 1244600"/>
              <a:gd name="connsiteY13" fmla="*/ 406400 h 533400"/>
              <a:gd name="connsiteX14" fmla="*/ 406400 w 1244600"/>
              <a:gd name="connsiteY14" fmla="*/ 419100 h 533400"/>
              <a:gd name="connsiteX15" fmla="*/ 457200 w 1244600"/>
              <a:gd name="connsiteY15" fmla="*/ 342900 h 533400"/>
              <a:gd name="connsiteX16" fmla="*/ 482600 w 1244600"/>
              <a:gd name="connsiteY16" fmla="*/ 304800 h 533400"/>
              <a:gd name="connsiteX17" fmla="*/ 546100 w 1244600"/>
              <a:gd name="connsiteY17" fmla="*/ 177800 h 533400"/>
              <a:gd name="connsiteX18" fmla="*/ 584200 w 1244600"/>
              <a:gd name="connsiteY18" fmla="*/ 88900 h 533400"/>
              <a:gd name="connsiteX19" fmla="*/ 596900 w 1244600"/>
              <a:gd name="connsiteY19" fmla="*/ 50800 h 533400"/>
              <a:gd name="connsiteX20" fmla="*/ 635000 w 1244600"/>
              <a:gd name="connsiteY20" fmla="*/ 25400 h 533400"/>
              <a:gd name="connsiteX21" fmla="*/ 660400 w 1244600"/>
              <a:gd name="connsiteY21" fmla="*/ 63500 h 533400"/>
              <a:gd name="connsiteX22" fmla="*/ 685800 w 1244600"/>
              <a:gd name="connsiteY22" fmla="*/ 254000 h 533400"/>
              <a:gd name="connsiteX23" fmla="*/ 698500 w 1244600"/>
              <a:gd name="connsiteY23" fmla="*/ 508000 h 533400"/>
              <a:gd name="connsiteX24" fmla="*/ 762000 w 1244600"/>
              <a:gd name="connsiteY24" fmla="*/ 495300 h 533400"/>
              <a:gd name="connsiteX25" fmla="*/ 787400 w 1244600"/>
              <a:gd name="connsiteY25" fmla="*/ 457200 h 533400"/>
              <a:gd name="connsiteX26" fmla="*/ 825500 w 1244600"/>
              <a:gd name="connsiteY26" fmla="*/ 419100 h 533400"/>
              <a:gd name="connsiteX27" fmla="*/ 863600 w 1244600"/>
              <a:gd name="connsiteY27" fmla="*/ 304800 h 533400"/>
              <a:gd name="connsiteX28" fmla="*/ 876300 w 1244600"/>
              <a:gd name="connsiteY28" fmla="*/ 266700 h 533400"/>
              <a:gd name="connsiteX29" fmla="*/ 914400 w 1244600"/>
              <a:gd name="connsiteY29" fmla="*/ 228600 h 533400"/>
              <a:gd name="connsiteX30" fmla="*/ 977900 w 1244600"/>
              <a:gd name="connsiteY30" fmla="*/ 114300 h 533400"/>
              <a:gd name="connsiteX31" fmla="*/ 1003300 w 1244600"/>
              <a:gd name="connsiteY31" fmla="*/ 76200 h 533400"/>
              <a:gd name="connsiteX32" fmla="*/ 1028700 w 1244600"/>
              <a:gd name="connsiteY32" fmla="*/ 495300 h 533400"/>
              <a:gd name="connsiteX33" fmla="*/ 1041400 w 1244600"/>
              <a:gd name="connsiteY33" fmla="*/ 533400 h 533400"/>
              <a:gd name="connsiteX34" fmla="*/ 1092200 w 1244600"/>
              <a:gd name="connsiteY34" fmla="*/ 520700 h 533400"/>
              <a:gd name="connsiteX35" fmla="*/ 1168400 w 1244600"/>
              <a:gd name="connsiteY35" fmla="*/ 444500 h 533400"/>
              <a:gd name="connsiteX36" fmla="*/ 1206500 w 1244600"/>
              <a:gd name="connsiteY36" fmla="*/ 368300 h 533400"/>
              <a:gd name="connsiteX37" fmla="*/ 1219200 w 1244600"/>
              <a:gd name="connsiteY37" fmla="*/ 330200 h 533400"/>
              <a:gd name="connsiteX38" fmla="*/ 1244600 w 1244600"/>
              <a:gd name="connsiteY38" fmla="*/ 292100 h 533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</a:cxnLst>
            <a:rect l="l" t="t" r="r" b="b"/>
            <a:pathLst>
              <a:path w="1244600" h="533400">
                <a:moveTo>
                  <a:pt x="0" y="355600"/>
                </a:moveTo>
                <a:cubicBezTo>
                  <a:pt x="16933" y="334433"/>
                  <a:pt x="32950" y="312500"/>
                  <a:pt x="50800" y="292100"/>
                </a:cubicBezTo>
                <a:cubicBezTo>
                  <a:pt x="62627" y="278583"/>
                  <a:pt x="77402" y="267798"/>
                  <a:pt x="88900" y="254000"/>
                </a:cubicBezTo>
                <a:cubicBezTo>
                  <a:pt x="114664" y="223083"/>
                  <a:pt x="158674" y="133579"/>
                  <a:pt x="165100" y="114300"/>
                </a:cubicBezTo>
                <a:cubicBezTo>
                  <a:pt x="169333" y="101600"/>
                  <a:pt x="171813" y="88174"/>
                  <a:pt x="177800" y="76200"/>
                </a:cubicBezTo>
                <a:cubicBezTo>
                  <a:pt x="227039" y="-22277"/>
                  <a:pt x="183978" y="95765"/>
                  <a:pt x="215900" y="0"/>
                </a:cubicBezTo>
                <a:cubicBezTo>
                  <a:pt x="237067" y="4233"/>
                  <a:pt x="261439" y="726"/>
                  <a:pt x="279400" y="12700"/>
                </a:cubicBezTo>
                <a:cubicBezTo>
                  <a:pt x="290539" y="20126"/>
                  <a:pt x="288422" y="37928"/>
                  <a:pt x="292100" y="50800"/>
                </a:cubicBezTo>
                <a:cubicBezTo>
                  <a:pt x="296895" y="67583"/>
                  <a:pt x="301014" y="84561"/>
                  <a:pt x="304800" y="101600"/>
                </a:cubicBezTo>
                <a:cubicBezTo>
                  <a:pt x="309483" y="122672"/>
                  <a:pt x="313951" y="143808"/>
                  <a:pt x="317500" y="165100"/>
                </a:cubicBezTo>
                <a:cubicBezTo>
                  <a:pt x="322421" y="194627"/>
                  <a:pt x="324329" y="224647"/>
                  <a:pt x="330200" y="254000"/>
                </a:cubicBezTo>
                <a:cubicBezTo>
                  <a:pt x="332825" y="267127"/>
                  <a:pt x="339222" y="279228"/>
                  <a:pt x="342900" y="292100"/>
                </a:cubicBezTo>
                <a:cubicBezTo>
                  <a:pt x="347695" y="308883"/>
                  <a:pt x="351814" y="325861"/>
                  <a:pt x="355600" y="342900"/>
                </a:cubicBezTo>
                <a:cubicBezTo>
                  <a:pt x="360283" y="363972"/>
                  <a:pt x="356326" y="388439"/>
                  <a:pt x="368300" y="406400"/>
                </a:cubicBezTo>
                <a:cubicBezTo>
                  <a:pt x="375726" y="417539"/>
                  <a:pt x="393700" y="414867"/>
                  <a:pt x="406400" y="419100"/>
                </a:cubicBezTo>
                <a:lnTo>
                  <a:pt x="457200" y="342900"/>
                </a:lnTo>
                <a:cubicBezTo>
                  <a:pt x="465667" y="330200"/>
                  <a:pt x="477773" y="319280"/>
                  <a:pt x="482600" y="304800"/>
                </a:cubicBezTo>
                <a:cubicBezTo>
                  <a:pt x="514693" y="208520"/>
                  <a:pt x="491936" y="250019"/>
                  <a:pt x="546100" y="177800"/>
                </a:cubicBezTo>
                <a:cubicBezTo>
                  <a:pt x="572531" y="72074"/>
                  <a:pt x="540347" y="176605"/>
                  <a:pt x="584200" y="88900"/>
                </a:cubicBezTo>
                <a:cubicBezTo>
                  <a:pt x="590187" y="76926"/>
                  <a:pt x="588537" y="61253"/>
                  <a:pt x="596900" y="50800"/>
                </a:cubicBezTo>
                <a:cubicBezTo>
                  <a:pt x="606435" y="38881"/>
                  <a:pt x="622300" y="33867"/>
                  <a:pt x="635000" y="25400"/>
                </a:cubicBezTo>
                <a:cubicBezTo>
                  <a:pt x="643467" y="38100"/>
                  <a:pt x="653574" y="49848"/>
                  <a:pt x="660400" y="63500"/>
                </a:cubicBezTo>
                <a:cubicBezTo>
                  <a:pt x="686125" y="114950"/>
                  <a:pt x="683773" y="221573"/>
                  <a:pt x="685800" y="254000"/>
                </a:cubicBezTo>
                <a:cubicBezTo>
                  <a:pt x="691088" y="338607"/>
                  <a:pt x="694267" y="423333"/>
                  <a:pt x="698500" y="508000"/>
                </a:cubicBezTo>
                <a:cubicBezTo>
                  <a:pt x="719667" y="503767"/>
                  <a:pt x="743258" y="506010"/>
                  <a:pt x="762000" y="495300"/>
                </a:cubicBezTo>
                <a:cubicBezTo>
                  <a:pt x="775252" y="487727"/>
                  <a:pt x="777629" y="468926"/>
                  <a:pt x="787400" y="457200"/>
                </a:cubicBezTo>
                <a:cubicBezTo>
                  <a:pt x="798898" y="443402"/>
                  <a:pt x="812800" y="431800"/>
                  <a:pt x="825500" y="419100"/>
                </a:cubicBezTo>
                <a:lnTo>
                  <a:pt x="863600" y="304800"/>
                </a:lnTo>
                <a:cubicBezTo>
                  <a:pt x="867833" y="292100"/>
                  <a:pt x="866834" y="276166"/>
                  <a:pt x="876300" y="266700"/>
                </a:cubicBezTo>
                <a:lnTo>
                  <a:pt x="914400" y="228600"/>
                </a:lnTo>
                <a:cubicBezTo>
                  <a:pt x="936753" y="161540"/>
                  <a:pt x="919674" y="201639"/>
                  <a:pt x="977900" y="114300"/>
                </a:cubicBezTo>
                <a:lnTo>
                  <a:pt x="1003300" y="76200"/>
                </a:lnTo>
                <a:cubicBezTo>
                  <a:pt x="1057568" y="239005"/>
                  <a:pt x="1002408" y="61483"/>
                  <a:pt x="1028700" y="495300"/>
                </a:cubicBezTo>
                <a:cubicBezTo>
                  <a:pt x="1029510" y="508662"/>
                  <a:pt x="1037167" y="520700"/>
                  <a:pt x="1041400" y="533400"/>
                </a:cubicBezTo>
                <a:cubicBezTo>
                  <a:pt x="1058333" y="529167"/>
                  <a:pt x="1077901" y="530709"/>
                  <a:pt x="1092200" y="520700"/>
                </a:cubicBezTo>
                <a:cubicBezTo>
                  <a:pt x="1121628" y="500101"/>
                  <a:pt x="1168400" y="444500"/>
                  <a:pt x="1168400" y="444500"/>
                </a:cubicBezTo>
                <a:cubicBezTo>
                  <a:pt x="1200322" y="348735"/>
                  <a:pt x="1157261" y="466777"/>
                  <a:pt x="1206500" y="368300"/>
                </a:cubicBezTo>
                <a:cubicBezTo>
                  <a:pt x="1212487" y="356326"/>
                  <a:pt x="1213213" y="342174"/>
                  <a:pt x="1219200" y="330200"/>
                </a:cubicBezTo>
                <a:cubicBezTo>
                  <a:pt x="1226026" y="316548"/>
                  <a:pt x="1244600" y="292100"/>
                  <a:pt x="1244600" y="292100"/>
                </a:cubicBezTo>
              </a:path>
            </a:pathLst>
          </a:custGeom>
          <a:noFill/>
          <a:ln w="38100">
            <a:headEnd type="stealth"/>
            <a:tailEnd type="non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1" name="TextBox 60"/>
          <p:cNvSpPr txBox="1"/>
          <p:nvPr/>
        </p:nvSpPr>
        <p:spPr>
          <a:xfrm>
            <a:off x="1037414" y="4056818"/>
            <a:ext cx="116249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dirty="0"/>
              <a:t>부와 </a:t>
            </a:r>
            <a:r>
              <a:rPr lang="ko-KR" altLang="en-US" sz="1200" dirty="0" err="1"/>
              <a:t>단절희망</a:t>
            </a:r>
            <a:endParaRPr lang="en-US" altLang="ko-KR" sz="1200" dirty="0"/>
          </a:p>
        </p:txBody>
      </p:sp>
    </p:spTree>
    <p:extLst>
      <p:ext uri="{BB962C8B-B14F-4D97-AF65-F5344CB8AC3E}">
        <p14:creationId xmlns:p14="http://schemas.microsoft.com/office/powerpoint/2010/main" val="3091926451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생태도 이해</a:t>
            </a:r>
          </a:p>
        </p:txBody>
      </p:sp>
      <p:sp>
        <p:nvSpPr>
          <p:cNvPr id="4" name="직사각형 3"/>
          <p:cNvSpPr/>
          <p:nvPr/>
        </p:nvSpPr>
        <p:spPr>
          <a:xfrm>
            <a:off x="1115616" y="3140968"/>
            <a:ext cx="7416824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dirty="0"/>
              <a:t>가계도를 원안에 두고 원밖에 원으로 관계를 그린다</a:t>
            </a:r>
            <a:r>
              <a:rPr lang="en-US" altLang="ko-KR" dirty="0"/>
              <a:t>.</a:t>
            </a:r>
          </a:p>
          <a:p>
            <a:r>
              <a:rPr lang="ko-KR" altLang="en-US" dirty="0"/>
              <a:t>원의 크기와 거리로 중요도와 영향력을 표시한다</a:t>
            </a:r>
            <a:r>
              <a:rPr lang="en-US" altLang="ko-KR" dirty="0"/>
              <a:t>.</a:t>
            </a:r>
          </a:p>
          <a:p>
            <a:r>
              <a:rPr lang="ko-KR" altLang="en-US" dirty="0"/>
              <a:t>화살표 방향은 에너지 흐름이다</a:t>
            </a:r>
            <a:r>
              <a:rPr lang="en-US" altLang="ko-KR" dirty="0"/>
              <a:t>. (</a:t>
            </a:r>
            <a:r>
              <a:rPr lang="ko-KR" altLang="en-US" dirty="0"/>
              <a:t>두께 </a:t>
            </a:r>
            <a:r>
              <a:rPr lang="ko-KR" altLang="en-US" dirty="0" err="1"/>
              <a:t>밀접정도</a:t>
            </a:r>
            <a:r>
              <a:rPr lang="en-US" altLang="ko-KR" dirty="0"/>
              <a:t>, </a:t>
            </a:r>
            <a:r>
              <a:rPr lang="ko-KR" altLang="en-US" dirty="0"/>
              <a:t>갈등</a:t>
            </a:r>
            <a:r>
              <a:rPr lang="en-US" altLang="ko-KR" dirty="0"/>
              <a:t>)</a:t>
            </a:r>
            <a:endParaRPr lang="ko-KR" altLang="en-US" dirty="0"/>
          </a:p>
          <a:p>
            <a:endParaRPr lang="ko-KR" altLang="en-US" dirty="0"/>
          </a:p>
          <a:p>
            <a:r>
              <a:rPr lang="ko-KR" altLang="en-US" dirty="0"/>
              <a:t>자원이 어떻게 있는지 파악하고 생각해 볼 수 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ko-KR" altLang="en-US" dirty="0"/>
              <a:t>개입 전과 개입 후</a:t>
            </a:r>
          </a:p>
          <a:p>
            <a:r>
              <a:rPr lang="en-US" altLang="ko-KR" dirty="0"/>
              <a:t>	</a:t>
            </a:r>
            <a:r>
              <a:rPr lang="ko-KR" altLang="en-US" dirty="0"/>
              <a:t>새롭게 관계 </a:t>
            </a:r>
            <a:r>
              <a:rPr lang="ko-KR" altLang="en-US" dirty="0" err="1"/>
              <a:t>맺음은</a:t>
            </a:r>
            <a:r>
              <a:rPr lang="ko-KR" altLang="en-US" dirty="0"/>
              <a:t> 색상으로 표현</a:t>
            </a:r>
            <a:br>
              <a:rPr lang="ko-KR" altLang="en-US" dirty="0"/>
            </a:br>
            <a:r>
              <a:rPr lang="en-US" altLang="ko-KR" dirty="0"/>
              <a:t>	</a:t>
            </a:r>
            <a:r>
              <a:rPr lang="ko-KR" altLang="en-US" dirty="0"/>
              <a:t>또는 개발 관계를 색상으로 표현한다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3" name="직사각형 2"/>
          <p:cNvSpPr/>
          <p:nvPr/>
        </p:nvSpPr>
        <p:spPr>
          <a:xfrm>
            <a:off x="1685633" y="1340768"/>
            <a:ext cx="6696744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2000" b="1" dirty="0">
                <a:solidFill>
                  <a:schemeClr val="accent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가계도는 문제점을  먼저 생각하게 된다</a:t>
            </a:r>
            <a:r>
              <a:rPr lang="en-US" altLang="ko-KR" sz="2000" b="1" dirty="0">
                <a:solidFill>
                  <a:schemeClr val="accent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.</a:t>
            </a:r>
            <a:br>
              <a:rPr lang="en-US" altLang="ko-KR" sz="2000" b="1" dirty="0">
                <a:solidFill>
                  <a:schemeClr val="accent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</a:br>
            <a:r>
              <a:rPr lang="ko-KR" altLang="en-US" sz="2000" b="1" dirty="0" err="1">
                <a:solidFill>
                  <a:schemeClr val="accent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생태도는</a:t>
            </a:r>
            <a:r>
              <a:rPr lang="ko-KR" altLang="en-US" sz="2000" b="1" dirty="0">
                <a:solidFill>
                  <a:schemeClr val="accent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개인과 주변을 생각하게 된다</a:t>
            </a:r>
            <a:r>
              <a:rPr lang="en-US" altLang="ko-KR" sz="2000" b="1" dirty="0">
                <a:solidFill>
                  <a:schemeClr val="accent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ko-KR" altLang="en-US" sz="2000" b="1" dirty="0" err="1">
                <a:solidFill>
                  <a:schemeClr val="accent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생태도는</a:t>
            </a:r>
            <a:r>
              <a:rPr lang="ko-KR" altLang="en-US" sz="2000" b="1" dirty="0">
                <a:solidFill>
                  <a:schemeClr val="accent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개인과 환경과의 상호작용이 중요하다</a:t>
            </a:r>
            <a:r>
              <a:rPr lang="en-US" altLang="ko-KR" sz="2000" b="1" dirty="0">
                <a:solidFill>
                  <a:schemeClr val="accent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.</a:t>
            </a:r>
            <a:endParaRPr lang="en-US" altLang="ko-KR" sz="2000" b="1" i="0" dirty="0">
              <a:solidFill>
                <a:schemeClr val="accent1"/>
              </a:solidFill>
              <a:effectLst/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98182205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/>
              <a:t>네모바퀴</a:t>
            </a:r>
            <a:endParaRPr lang="ko-KR" altLang="en-US" dirty="0"/>
          </a:p>
        </p:txBody>
      </p:sp>
      <p:pic>
        <p:nvPicPr>
          <p:cNvPr id="4" name="내용 개체 틀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672" y="1980396"/>
            <a:ext cx="5238750" cy="2771775"/>
          </a:xfrm>
        </p:spPr>
      </p:pic>
      <p:sp>
        <p:nvSpPr>
          <p:cNvPr id="5" name="TextBox 4"/>
          <p:cNvSpPr txBox="1"/>
          <p:nvPr/>
        </p:nvSpPr>
        <p:spPr>
          <a:xfrm>
            <a:off x="4572000" y="4869160"/>
            <a:ext cx="380585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400" b="1" dirty="0"/>
              <a:t>나는 힘들게 하고 있는데</a:t>
            </a:r>
            <a:r>
              <a:rPr lang="en-US" altLang="ko-KR" sz="2400" b="1" dirty="0"/>
              <a:t>~</a:t>
            </a:r>
            <a:endParaRPr lang="ko-KR" altLang="en-US" sz="2400" b="1" dirty="0"/>
          </a:p>
        </p:txBody>
      </p:sp>
      <p:sp>
        <p:nvSpPr>
          <p:cNvPr id="7" name="직사각형 6"/>
          <p:cNvSpPr/>
          <p:nvPr/>
        </p:nvSpPr>
        <p:spPr>
          <a:xfrm>
            <a:off x="1043608" y="4869160"/>
            <a:ext cx="1941557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400" b="1" dirty="0"/>
              <a:t>제대로 하고 </a:t>
            </a:r>
            <a:endParaRPr lang="en-US" altLang="ko-KR" sz="2400" b="1" dirty="0"/>
          </a:p>
          <a:p>
            <a:r>
              <a:rPr lang="ko-KR" altLang="en-US" sz="2400" b="1" dirty="0"/>
              <a:t>있는 거야</a:t>
            </a:r>
            <a:r>
              <a:rPr lang="en-US" altLang="ko-KR" sz="2400" b="1" dirty="0"/>
              <a:t>!</a:t>
            </a:r>
            <a:endParaRPr lang="ko-KR" alt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3173752450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ko-KR" altLang="en-US" sz="2800" b="1" dirty="0"/>
              <a:t>생태적 관점</a:t>
            </a:r>
            <a:endParaRPr lang="ko-KR" altLang="en-US" sz="2800" b="1" dirty="0">
              <a:solidFill>
                <a:srgbClr val="FFC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187624" y="2070715"/>
            <a:ext cx="7173759" cy="36625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ko-KR" altLang="en-US" sz="2000" b="1" dirty="0"/>
              <a:t> 생태</a:t>
            </a:r>
            <a:endParaRPr lang="en-US" altLang="ko-KR" sz="2000" b="1" dirty="0"/>
          </a:p>
          <a:p>
            <a:r>
              <a:rPr lang="en-US" altLang="ko-KR" sz="2000" dirty="0"/>
              <a:t>	</a:t>
            </a:r>
            <a:r>
              <a:rPr lang="ko-KR" altLang="en-US" sz="2000" dirty="0"/>
              <a:t>개인과 환경</a:t>
            </a:r>
            <a:r>
              <a:rPr lang="en-US" altLang="ko-KR" sz="2000" dirty="0"/>
              <a:t>(</a:t>
            </a:r>
            <a:r>
              <a:rPr lang="ko-KR" altLang="en-US" sz="2000" dirty="0"/>
              <a:t>주변</a:t>
            </a:r>
            <a:r>
              <a:rPr lang="en-US" altLang="ko-KR" sz="2000" dirty="0"/>
              <a:t>)</a:t>
            </a:r>
            <a:r>
              <a:rPr lang="ko-KR" altLang="en-US" sz="2000" dirty="0"/>
              <a:t>이 어울려 살아가는 모습이다</a:t>
            </a:r>
            <a:r>
              <a:rPr lang="en-US" altLang="ko-KR" sz="2000" dirty="0"/>
              <a:t>.</a:t>
            </a:r>
          </a:p>
          <a:p>
            <a:pPr>
              <a:buFont typeface="Arial" pitchFamily="34" charset="0"/>
              <a:buChar char="•"/>
            </a:pPr>
            <a:r>
              <a:rPr lang="ko-KR" altLang="en-US" sz="2000" b="1" dirty="0"/>
              <a:t> 생태도</a:t>
            </a:r>
            <a:endParaRPr lang="en-US" altLang="ko-KR" sz="2000" b="1" dirty="0"/>
          </a:p>
          <a:p>
            <a:r>
              <a:rPr lang="en-US" altLang="ko-KR" sz="2000" dirty="0"/>
              <a:t>	</a:t>
            </a:r>
            <a:r>
              <a:rPr lang="ko-KR" altLang="en-US" sz="2000" dirty="0"/>
              <a:t>대상자와 주변 사람의 관계를 파악</a:t>
            </a:r>
            <a:endParaRPr lang="en-US" altLang="ko-KR" sz="2000" dirty="0"/>
          </a:p>
          <a:p>
            <a:r>
              <a:rPr lang="en-US" altLang="ko-KR" sz="2000" dirty="0"/>
              <a:t>	</a:t>
            </a:r>
            <a:r>
              <a:rPr lang="ko-KR" altLang="en-US" sz="2000" dirty="0"/>
              <a:t>대상자를 이해하고 잘 돕기 위한 사람파악</a:t>
            </a:r>
            <a:endParaRPr lang="en-US" altLang="ko-KR" sz="2000" dirty="0"/>
          </a:p>
          <a:p>
            <a:pPr>
              <a:buFont typeface="Arial" pitchFamily="34" charset="0"/>
              <a:buChar char="•"/>
            </a:pPr>
            <a:r>
              <a:rPr lang="ko-KR" altLang="en-US" sz="2000" b="1" dirty="0"/>
              <a:t> </a:t>
            </a:r>
            <a:r>
              <a:rPr lang="ko-KR" altLang="en-US" sz="20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생태적 관점</a:t>
            </a:r>
            <a:endParaRPr lang="en-US" altLang="ko-KR" sz="2000" b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r>
              <a:rPr lang="en-US" altLang="ko-KR" sz="2000" dirty="0"/>
              <a:t>	</a:t>
            </a:r>
            <a:r>
              <a:rPr lang="ko-KR" altLang="en-US" sz="2000" dirty="0"/>
              <a:t>개인의 문제에 개인에게만 초점을 두지 않고</a:t>
            </a:r>
            <a:endParaRPr lang="en-US" altLang="ko-KR" sz="2000" dirty="0"/>
          </a:p>
          <a:p>
            <a:r>
              <a:rPr lang="en-US" altLang="ko-KR" sz="2000" dirty="0"/>
              <a:t>	</a:t>
            </a:r>
            <a:r>
              <a:rPr lang="ko-KR" altLang="en-US" sz="2000" dirty="0"/>
              <a:t>개인과 환경을 따로 보지 않는다</a:t>
            </a:r>
            <a:r>
              <a:rPr lang="en-US" altLang="ko-KR" sz="2000" dirty="0"/>
              <a:t>.</a:t>
            </a:r>
          </a:p>
          <a:p>
            <a:r>
              <a:rPr lang="en-US" altLang="ko-KR" dirty="0"/>
              <a:t>	</a:t>
            </a:r>
            <a:r>
              <a:rPr lang="ko-KR" altLang="en-US" b="1" dirty="0" err="1">
                <a:solidFill>
                  <a:schemeClr val="tx1">
                    <a:lumMod val="50000"/>
                    <a:lumOff val="50000"/>
                  </a:schemeClr>
                </a:solidFill>
              </a:rPr>
              <a:t>환경속의</a:t>
            </a:r>
            <a:r>
              <a:rPr lang="ko-KR" altLang="en-US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인간을 중시하는 생태학적인 모델이다</a:t>
            </a:r>
            <a:r>
              <a:rPr lang="en-US" altLang="ko-KR" b="1" dirty="0">
                <a:solidFill>
                  <a:srgbClr val="FFC000"/>
                </a:solidFill>
              </a:rPr>
              <a:t>.</a:t>
            </a:r>
          </a:p>
          <a:p>
            <a:endParaRPr lang="en-US" altLang="ko-KR" dirty="0"/>
          </a:p>
          <a:p>
            <a:r>
              <a:rPr lang="ko-KR" altLang="en-US" dirty="0"/>
              <a:t>대상자의 가족이나 이웃</a:t>
            </a:r>
            <a:r>
              <a:rPr lang="en-US" altLang="ko-KR" dirty="0"/>
              <a:t>, </a:t>
            </a:r>
            <a:r>
              <a:rPr lang="ko-KR" altLang="en-US" dirty="0"/>
              <a:t>친구들과의 관계를 떼어서 생각할 수 없다</a:t>
            </a:r>
            <a:r>
              <a:rPr lang="en-US" altLang="ko-KR" dirty="0"/>
              <a:t>.</a:t>
            </a:r>
          </a:p>
          <a:p>
            <a:r>
              <a:rPr lang="ko-KR" altLang="en-US" dirty="0"/>
              <a:t>관계가 조화로울 수 있을 때 문제가 없다</a:t>
            </a:r>
            <a:r>
              <a:rPr lang="en-US" altLang="ko-KR" dirty="0"/>
              <a:t>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187624" y="1196752"/>
            <a:ext cx="700704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네모 바퀴 자전거를 잘 굴러가게 하려면 어떻게 해야 할까</a:t>
            </a:r>
            <a:r>
              <a:rPr lang="en-US" altLang="ko-KR" sz="20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?</a:t>
            </a:r>
            <a:r>
              <a:rPr lang="ko-KR" altLang="en-US" sz="20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</a:t>
            </a:r>
          </a:p>
        </p:txBody>
      </p:sp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sz="2800" dirty="0" err="1"/>
              <a:t>강점찾기</a:t>
            </a:r>
            <a:r>
              <a:rPr lang="ko-KR" altLang="en-US" sz="2800" dirty="0"/>
              <a:t> 질문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3024336"/>
          </a:xfrm>
        </p:spPr>
        <p:txBody>
          <a:bodyPr>
            <a:normAutofit/>
          </a:bodyPr>
          <a:lstStyle/>
          <a:p>
            <a:r>
              <a:rPr lang="ko-KR" altLang="en-US" dirty="0" err="1">
                <a:solidFill>
                  <a:schemeClr val="accent1"/>
                </a:solidFill>
              </a:rPr>
              <a:t>대처질문</a:t>
            </a:r>
            <a:r>
              <a:rPr lang="ko-KR" altLang="en-US" dirty="0">
                <a:solidFill>
                  <a:schemeClr val="accent1"/>
                </a:solidFill>
              </a:rPr>
              <a:t>   </a:t>
            </a:r>
            <a:r>
              <a:rPr lang="ko-KR" altLang="en-US" sz="1700" b="0" dirty="0"/>
              <a:t>그 어려운 상황에서 어떻게 지금까지 견딜 수 있었어요</a:t>
            </a:r>
            <a:r>
              <a:rPr lang="en-US" altLang="ko-KR" sz="1700" b="0" dirty="0"/>
              <a:t>?</a:t>
            </a:r>
          </a:p>
          <a:p>
            <a:r>
              <a:rPr lang="ko-KR" altLang="en-US" dirty="0" err="1">
                <a:solidFill>
                  <a:schemeClr val="accent1"/>
                </a:solidFill>
              </a:rPr>
              <a:t>예외질문</a:t>
            </a:r>
            <a:r>
              <a:rPr lang="ko-KR" altLang="en-US" dirty="0">
                <a:solidFill>
                  <a:schemeClr val="accent1"/>
                </a:solidFill>
              </a:rPr>
              <a:t>   </a:t>
            </a:r>
            <a:r>
              <a:rPr lang="ko-KR" altLang="en-US" sz="1700" b="0" dirty="0"/>
              <a:t>문제가 덜 심각 했을 때는 언제였나요</a:t>
            </a:r>
            <a:r>
              <a:rPr lang="en-US" altLang="ko-KR" sz="1700" b="0" dirty="0"/>
              <a:t>?</a:t>
            </a:r>
          </a:p>
          <a:p>
            <a:r>
              <a:rPr lang="ko-KR" altLang="en-US" dirty="0" err="1">
                <a:solidFill>
                  <a:schemeClr val="accent1"/>
                </a:solidFill>
              </a:rPr>
              <a:t>척도질문</a:t>
            </a:r>
            <a:r>
              <a:rPr lang="ko-KR" altLang="en-US" dirty="0">
                <a:solidFill>
                  <a:schemeClr val="accent1"/>
                </a:solidFill>
              </a:rPr>
              <a:t>   </a:t>
            </a:r>
            <a:r>
              <a:rPr lang="ko-KR" altLang="en-US" sz="1700" b="0" dirty="0"/>
              <a:t>오늘 생활은 </a:t>
            </a:r>
            <a:r>
              <a:rPr lang="en-US" altLang="ko-KR" sz="1700" b="0" dirty="0"/>
              <a:t>1~10</a:t>
            </a:r>
            <a:r>
              <a:rPr lang="ko-KR" altLang="en-US" sz="1700" b="0" dirty="0"/>
              <a:t>점 중에서 몇 점인가요</a:t>
            </a:r>
            <a:r>
              <a:rPr lang="en-US" altLang="ko-KR" sz="1700" b="0" dirty="0"/>
              <a:t>?</a:t>
            </a:r>
          </a:p>
          <a:p>
            <a:r>
              <a:rPr lang="ko-KR" altLang="en-US" dirty="0" err="1">
                <a:solidFill>
                  <a:schemeClr val="accent1"/>
                </a:solidFill>
              </a:rPr>
              <a:t>기적질문</a:t>
            </a:r>
            <a:r>
              <a:rPr lang="ko-KR" altLang="en-US" dirty="0">
                <a:solidFill>
                  <a:schemeClr val="accent1"/>
                </a:solidFill>
              </a:rPr>
              <a:t>   </a:t>
            </a:r>
            <a:r>
              <a:rPr lang="ko-KR" altLang="en-US" sz="1700" b="0" dirty="0"/>
              <a:t>무엇을 보면 기적이 일어나 문제가 다 해결되었다고 할 수 있을까요</a:t>
            </a:r>
            <a:r>
              <a:rPr lang="en-US" altLang="ko-KR" sz="1700" b="0" dirty="0"/>
              <a:t>?</a:t>
            </a:r>
          </a:p>
          <a:p>
            <a:r>
              <a:rPr lang="ko-KR" altLang="en-US" dirty="0" err="1">
                <a:solidFill>
                  <a:schemeClr val="accent1"/>
                </a:solidFill>
              </a:rPr>
              <a:t>보람질문</a:t>
            </a:r>
            <a:r>
              <a:rPr lang="ko-KR" altLang="en-US" dirty="0">
                <a:solidFill>
                  <a:schemeClr val="accent1"/>
                </a:solidFill>
              </a:rPr>
              <a:t>   </a:t>
            </a:r>
            <a:r>
              <a:rPr lang="ko-KR" altLang="en-US" sz="1700" b="0" dirty="0"/>
              <a:t>무엇이 좋아지면 상담 받은 게 보람 있다고 할 수 있을까요</a:t>
            </a:r>
            <a:r>
              <a:rPr lang="en-US" altLang="ko-KR" sz="1700" b="0" dirty="0"/>
              <a:t>?</a:t>
            </a:r>
          </a:p>
          <a:p>
            <a:r>
              <a:rPr lang="ko-KR" altLang="en-US" dirty="0" err="1">
                <a:solidFill>
                  <a:schemeClr val="accent1"/>
                </a:solidFill>
              </a:rPr>
              <a:t>관계성질문</a:t>
            </a:r>
            <a:r>
              <a:rPr lang="ko-KR" altLang="en-US" dirty="0">
                <a:solidFill>
                  <a:schemeClr val="accent1"/>
                </a:solidFill>
              </a:rPr>
              <a:t>  </a:t>
            </a:r>
            <a:r>
              <a:rPr lang="ko-KR" altLang="en-US" sz="1700" b="0" dirty="0"/>
              <a:t>남편이 늦는다고 하면 남편은 </a:t>
            </a:r>
            <a:r>
              <a:rPr lang="en-US" altLang="ko-KR" sz="1700" b="0" dirty="0" err="1"/>
              <a:t>C’t</a:t>
            </a:r>
            <a:r>
              <a:rPr lang="ko-KR" altLang="en-US" sz="1700" b="0" dirty="0"/>
              <a:t>께서 어떻게 하길 바랄까요</a:t>
            </a:r>
            <a:r>
              <a:rPr lang="en-US" altLang="ko-KR" sz="1700" b="0" dirty="0"/>
              <a:t>?</a:t>
            </a:r>
          </a:p>
          <a:p>
            <a:pPr marL="0" indent="0">
              <a:buNone/>
            </a:pPr>
            <a:endParaRPr lang="en-US" altLang="ko-KR" sz="1700" b="0" dirty="0"/>
          </a:p>
        </p:txBody>
      </p:sp>
      <p:sp>
        <p:nvSpPr>
          <p:cNvPr id="4" name="TextBox 3"/>
          <p:cNvSpPr txBox="1"/>
          <p:nvPr/>
        </p:nvSpPr>
        <p:spPr>
          <a:xfrm>
            <a:off x="611560" y="5434683"/>
            <a:ext cx="809388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b="1" dirty="0"/>
              <a:t>강점으로 문제를 해결할 실마리를 찾는 과정이다</a:t>
            </a:r>
            <a:r>
              <a:rPr lang="en-US" altLang="ko-KR" sz="2800" b="1" dirty="0"/>
              <a:t>.</a:t>
            </a:r>
          </a:p>
        </p:txBody>
      </p:sp>
      <p:sp>
        <p:nvSpPr>
          <p:cNvPr id="7" name="직사각형 6"/>
          <p:cNvSpPr/>
          <p:nvPr/>
        </p:nvSpPr>
        <p:spPr>
          <a:xfrm>
            <a:off x="1095728" y="4581128"/>
            <a:ext cx="695254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000" dirty="0"/>
              <a:t>강점은 대상자가 어려움을 극복하고 살아 올 수 있었던 원동력을 말한다</a:t>
            </a:r>
            <a:r>
              <a:rPr lang="en-US" altLang="ko-KR" sz="2000" dirty="0"/>
              <a:t>. </a:t>
            </a:r>
            <a:endParaRPr lang="ko-KR" altLang="en-US" sz="2000" dirty="0"/>
          </a:p>
        </p:txBody>
      </p:sp>
    </p:spTree>
    <p:extLst>
      <p:ext uri="{BB962C8B-B14F-4D97-AF65-F5344CB8AC3E}">
        <p14:creationId xmlns:p14="http://schemas.microsoft.com/office/powerpoint/2010/main" val="2148454429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/>
              <a:t>강점찾기</a:t>
            </a:r>
            <a:r>
              <a:rPr lang="ko-KR" altLang="en-US" dirty="0"/>
              <a:t> 사례</a:t>
            </a:r>
          </a:p>
        </p:txBody>
      </p:sp>
      <p:sp>
        <p:nvSpPr>
          <p:cNvPr id="4" name="직사각형 3"/>
          <p:cNvSpPr/>
          <p:nvPr/>
        </p:nvSpPr>
        <p:spPr>
          <a:xfrm>
            <a:off x="827584" y="1362248"/>
            <a:ext cx="7416824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400" b="1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어떤 아이가 </a:t>
            </a:r>
            <a:r>
              <a:rPr lang="en-US" altLang="ko-KR" sz="2400" b="1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5</a:t>
            </a:r>
            <a:r>
              <a:rPr lang="ko-KR" altLang="en-US" sz="2400" b="1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번 가출하였다</a:t>
            </a:r>
          </a:p>
          <a:p>
            <a:r>
              <a:rPr lang="ko-KR" altLang="en-US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문제중심에서는 </a:t>
            </a:r>
            <a:endParaRPr lang="en-US" altLang="ko-KR" dirty="0">
              <a:solidFill>
                <a:srgbClr val="434343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r>
              <a:rPr lang="en-US" altLang="ko-KR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      </a:t>
            </a:r>
            <a:r>
              <a:rPr lang="ko-KR" altLang="en-US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어떻게 애가 </a:t>
            </a:r>
            <a:r>
              <a:rPr lang="en-US" altLang="ko-KR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5</a:t>
            </a:r>
            <a:r>
              <a:rPr lang="ko-KR" altLang="en-US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번이나 가출하였지</a:t>
            </a:r>
            <a:r>
              <a:rPr lang="en-US" altLang="ko-KR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? </a:t>
            </a:r>
            <a:r>
              <a:rPr lang="ko-KR" altLang="en-US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가 생각되었다</a:t>
            </a:r>
            <a:r>
              <a:rPr lang="en-US" altLang="ko-KR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.</a:t>
            </a:r>
          </a:p>
          <a:p>
            <a:r>
              <a:rPr lang="ko-KR" altLang="en-US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해결중심에서는 </a:t>
            </a:r>
            <a:endParaRPr lang="en-US" altLang="ko-KR" dirty="0">
              <a:solidFill>
                <a:srgbClr val="434343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r>
              <a:rPr lang="en-US" altLang="ko-KR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      </a:t>
            </a:r>
            <a:r>
              <a:rPr lang="ko-KR" altLang="en-US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가출한 </a:t>
            </a:r>
            <a:r>
              <a:rPr lang="en-US" altLang="ko-KR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5</a:t>
            </a:r>
            <a:r>
              <a:rPr lang="ko-KR" altLang="en-US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번 가출하려면 </a:t>
            </a:r>
            <a:r>
              <a:rPr lang="en-US" altLang="ko-KR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4</a:t>
            </a:r>
            <a:r>
              <a:rPr lang="ko-KR" altLang="en-US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번 들어와야 한다</a:t>
            </a:r>
            <a:r>
              <a:rPr lang="en-US" altLang="ko-KR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. 4</a:t>
            </a:r>
            <a:r>
              <a:rPr lang="ko-KR" altLang="en-US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번 들어온 것을 강점으로 보고 예외상황으로 두고 어떻게 </a:t>
            </a:r>
            <a:r>
              <a:rPr lang="en-US" altLang="ko-KR" sz="2400" b="1" dirty="0">
                <a:latin typeface="돋움" panose="020B0600000101010101" pitchFamily="50" charset="-127"/>
                <a:ea typeface="돋움" panose="020B0600000101010101" pitchFamily="50" charset="-127"/>
              </a:rPr>
              <a:t>4</a:t>
            </a:r>
            <a:r>
              <a:rPr lang="ko-KR" altLang="en-US" sz="2400" b="1" dirty="0">
                <a:latin typeface="돋움" panose="020B0600000101010101" pitchFamily="50" charset="-127"/>
                <a:ea typeface="돋움" panose="020B0600000101010101" pitchFamily="50" charset="-127"/>
              </a:rPr>
              <a:t>번 집으로 들어올 생각</a:t>
            </a:r>
            <a:r>
              <a:rPr lang="ko-KR" altLang="en-US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을 할 수 있었는지</a:t>
            </a:r>
            <a:r>
              <a:rPr lang="en-US" altLang="ko-KR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? </a:t>
            </a:r>
            <a:r>
              <a:rPr lang="ko-KR" altLang="en-US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를 초점을 두고 대화한다</a:t>
            </a:r>
            <a:r>
              <a:rPr lang="en-US" altLang="ko-KR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.</a:t>
            </a:r>
          </a:p>
          <a:p>
            <a:endParaRPr lang="en-US" altLang="ko-KR" dirty="0">
              <a:solidFill>
                <a:srgbClr val="434343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r>
              <a:rPr lang="en-US" altLang="ko-KR" dirty="0" err="1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C’t</a:t>
            </a:r>
            <a:r>
              <a:rPr lang="en-US" altLang="ko-KR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</a:t>
            </a:r>
            <a:r>
              <a:rPr lang="ko-KR" altLang="en-US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가출하는 기간을 좀더 줄이고 나중에는 가출하지 않는 것이다</a:t>
            </a:r>
            <a:r>
              <a:rPr lang="en-US" altLang="ko-KR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.</a:t>
            </a:r>
          </a:p>
          <a:p>
            <a:endParaRPr lang="en-US" altLang="ko-KR" dirty="0">
              <a:solidFill>
                <a:srgbClr val="434343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endParaRPr lang="en-US" altLang="ko-KR" dirty="0">
              <a:solidFill>
                <a:srgbClr val="434343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r>
              <a:rPr lang="ko-KR" altLang="en-US" sz="2400" dirty="0"/>
              <a:t>머리를 감지않는 아이가 있으면</a:t>
            </a:r>
            <a:r>
              <a:rPr lang="en-US" altLang="ko-KR" sz="2400" dirty="0"/>
              <a:t>? </a:t>
            </a:r>
          </a:p>
          <a:p>
            <a:r>
              <a:rPr lang="ko-KR" altLang="en-US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아이가 머리를 감았을 때 </a:t>
            </a:r>
            <a:r>
              <a:rPr lang="en-US" altLang="ko-KR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/ </a:t>
            </a:r>
            <a:r>
              <a:rPr lang="ko-KR" altLang="en-US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그것을 굉장히 칭찬해 주며</a:t>
            </a:r>
          </a:p>
          <a:p>
            <a:r>
              <a:rPr lang="ko-KR" altLang="en-US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어떻게 머리를 그렇게 감을 수 있게 되었는지에 초점을 두고 대화한다</a:t>
            </a:r>
            <a:r>
              <a:rPr lang="en-US" altLang="ko-KR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.</a:t>
            </a:r>
          </a:p>
          <a:p>
            <a:endParaRPr lang="en-US" altLang="ko-KR" dirty="0">
              <a:solidFill>
                <a:srgbClr val="434343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r>
              <a:rPr lang="en-US" altLang="ko-KR" dirty="0" err="1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C’t</a:t>
            </a:r>
            <a:r>
              <a:rPr lang="en-US" altLang="ko-KR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</a:t>
            </a:r>
            <a:r>
              <a:rPr lang="ko-KR" altLang="en-US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머리 감는 </a:t>
            </a:r>
            <a:r>
              <a:rPr lang="ko-KR" altLang="en-US" dirty="0" err="1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횟</a:t>
            </a:r>
            <a:r>
              <a:rPr lang="ko-KR" altLang="en-US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수를 늘려가도록 적용해 본다</a:t>
            </a:r>
            <a:r>
              <a:rPr lang="en-US" altLang="ko-KR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795621437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/>
              <a:t>강점찾기</a:t>
            </a:r>
            <a:r>
              <a:rPr lang="ko-KR" altLang="en-US" dirty="0"/>
              <a:t> 사례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03524" y="1196752"/>
            <a:ext cx="7306808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>
                <a:solidFill>
                  <a:srgbClr val="C00000"/>
                </a:solidFill>
              </a:rPr>
              <a:t>술을 좋아하는 대상자가 일하지 않는 상황에</a:t>
            </a:r>
            <a:endParaRPr lang="en-US" altLang="ko-KR" dirty="0">
              <a:solidFill>
                <a:srgbClr val="C00000"/>
              </a:solidFill>
            </a:endParaRPr>
          </a:p>
          <a:p>
            <a:endParaRPr lang="en-US" altLang="ko-KR" dirty="0">
              <a:solidFill>
                <a:srgbClr val="C00000"/>
              </a:solidFill>
            </a:endParaRPr>
          </a:p>
          <a:p>
            <a:r>
              <a:rPr lang="ko-KR" altLang="en-US" dirty="0"/>
              <a:t>도시락 배달사업을 도와달라고 요청</a:t>
            </a:r>
            <a:r>
              <a:rPr lang="en-US" altLang="ko-KR" dirty="0"/>
              <a:t>. </a:t>
            </a:r>
          </a:p>
          <a:p>
            <a:r>
              <a:rPr lang="ko-KR" altLang="en-US" dirty="0"/>
              <a:t>요청할 때만 도움을 주기 약속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ko-KR" altLang="en-US" dirty="0"/>
              <a:t>이제는 도움을 주기 위해 스스로 찾아옵니다</a:t>
            </a:r>
            <a:r>
              <a:rPr lang="en-US" altLang="ko-KR" dirty="0"/>
              <a:t>.</a:t>
            </a:r>
          </a:p>
          <a:p>
            <a:r>
              <a:rPr lang="ko-KR" altLang="en-US" dirty="0"/>
              <a:t>술 문제와 씨름하기 보다</a:t>
            </a:r>
            <a:endParaRPr lang="en-US" altLang="ko-KR" dirty="0"/>
          </a:p>
          <a:p>
            <a:r>
              <a:rPr lang="en-US" altLang="ko-KR" dirty="0"/>
              <a:t>	</a:t>
            </a:r>
            <a:r>
              <a:rPr lang="ko-KR" altLang="en-US" dirty="0"/>
              <a:t>잘해왔던 일</a:t>
            </a:r>
            <a:r>
              <a:rPr lang="en-US" altLang="ko-KR" dirty="0"/>
              <a:t>, </a:t>
            </a:r>
            <a:r>
              <a:rPr lang="ko-KR" altLang="en-US" dirty="0"/>
              <a:t>잘할 수 있는 일을 더 잘하게 찾고</a:t>
            </a:r>
            <a:r>
              <a:rPr lang="en-US" altLang="ko-KR" dirty="0"/>
              <a:t>, </a:t>
            </a:r>
            <a:r>
              <a:rPr lang="ko-KR" altLang="en-US" dirty="0"/>
              <a:t>도왔습니다</a:t>
            </a:r>
            <a:r>
              <a:rPr lang="en-US" altLang="ko-KR" dirty="0"/>
              <a:t>.</a:t>
            </a:r>
          </a:p>
        </p:txBody>
      </p:sp>
      <p:sp>
        <p:nvSpPr>
          <p:cNvPr id="8" name="직사각형 7"/>
          <p:cNvSpPr/>
          <p:nvPr/>
        </p:nvSpPr>
        <p:spPr>
          <a:xfrm>
            <a:off x="765188" y="3645024"/>
            <a:ext cx="7983276" cy="26161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4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강점확인하기</a:t>
            </a:r>
            <a:endParaRPr lang="en-US" altLang="ko-KR" sz="2400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endParaRPr lang="ko-KR" altLang="en-US" sz="2000" dirty="0"/>
          </a:p>
          <a:p>
            <a:r>
              <a:rPr lang="ko-KR" altLang="en-US" dirty="0" err="1"/>
              <a:t>사정시</a:t>
            </a:r>
            <a:r>
              <a:rPr lang="ko-KR" altLang="en-US" dirty="0"/>
              <a:t> 자주하는 실수 중 하나가 </a:t>
            </a:r>
            <a:endParaRPr lang="en-US" altLang="ko-KR" dirty="0"/>
          </a:p>
          <a:p>
            <a:r>
              <a:rPr lang="ko-KR" altLang="en-US" sz="2400" b="1" dirty="0"/>
              <a:t>대상자 강점을 사례관리자가 일방적으로 확인</a:t>
            </a:r>
            <a:r>
              <a:rPr lang="ko-KR" altLang="en-US" dirty="0"/>
              <a:t>한다</a:t>
            </a:r>
            <a:r>
              <a:rPr lang="en-US" altLang="ko-KR" dirty="0"/>
              <a:t>.</a:t>
            </a:r>
          </a:p>
          <a:p>
            <a:r>
              <a:rPr lang="ko-KR" altLang="en-US" dirty="0"/>
              <a:t>일방적으로 하는 것은 </a:t>
            </a:r>
            <a:r>
              <a:rPr lang="ko-KR" altLang="en-US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대상자를 평가</a:t>
            </a:r>
            <a:r>
              <a:rPr lang="ko-KR" altLang="en-US" dirty="0"/>
              <a:t>한 결과일 가능성이 있다</a:t>
            </a:r>
            <a:r>
              <a:rPr lang="en-US" altLang="ko-KR" dirty="0"/>
              <a:t>. </a:t>
            </a:r>
          </a:p>
          <a:p>
            <a:r>
              <a:rPr lang="ko-KR" altLang="en-US" dirty="0"/>
              <a:t>대상자 강점을 발견해 알려주는 것이 아니라 </a:t>
            </a:r>
            <a:endParaRPr lang="en-US" altLang="ko-KR" dirty="0"/>
          </a:p>
          <a:p>
            <a:r>
              <a:rPr lang="ko-KR" altLang="en-US" sz="2400" b="1" dirty="0"/>
              <a:t>대상자가 자신의 강점을 충분히 탐색할 수 있도록 조력</a:t>
            </a:r>
            <a:r>
              <a:rPr lang="ko-KR" altLang="en-US" dirty="0"/>
              <a:t>하는 역할 수행해야 한다</a:t>
            </a:r>
            <a:r>
              <a:rPr lang="en-US" altLang="ko-KR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06769463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/>
              <a:t>강점찾기</a:t>
            </a:r>
            <a:r>
              <a:rPr lang="ko-KR" altLang="en-US" dirty="0"/>
              <a:t> 사례</a:t>
            </a:r>
          </a:p>
        </p:txBody>
      </p:sp>
      <p:sp>
        <p:nvSpPr>
          <p:cNvPr id="4" name="직사각형 3"/>
          <p:cNvSpPr/>
          <p:nvPr/>
        </p:nvSpPr>
        <p:spPr>
          <a:xfrm>
            <a:off x="971600" y="1124744"/>
            <a:ext cx="7560840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dirty="0"/>
              <a:t>산전수전 공중전이 많은 대상자에게</a:t>
            </a:r>
          </a:p>
          <a:p>
            <a:endParaRPr lang="en-US" altLang="ko-KR" sz="2000" b="1" dirty="0"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r>
              <a:rPr lang="ko-KR" altLang="en-US" sz="2000" b="1" dirty="0">
                <a:latin typeface="돋움" panose="020B0600000101010101" pitchFamily="50" charset="-127"/>
                <a:ea typeface="돋움" panose="020B0600000101010101" pitchFamily="50" charset="-127"/>
              </a:rPr>
              <a:t>어떻게 지금까지 견디어 내셨어요</a:t>
            </a:r>
            <a:r>
              <a:rPr lang="en-US" altLang="ko-KR" sz="2000" b="1" dirty="0">
                <a:latin typeface="돋움" panose="020B0600000101010101" pitchFamily="50" charset="-127"/>
                <a:ea typeface="돋움" panose="020B0600000101010101" pitchFamily="50" charset="-127"/>
              </a:rPr>
              <a:t>? </a:t>
            </a:r>
          </a:p>
          <a:p>
            <a:r>
              <a:rPr lang="ko-KR" altLang="en-US" sz="2000" b="1" dirty="0">
                <a:latin typeface="돋움" panose="020B0600000101010101" pitchFamily="50" charset="-127"/>
                <a:ea typeface="돋움" panose="020B0600000101010101" pitchFamily="50" charset="-127"/>
              </a:rPr>
              <a:t>정말 대단하세요</a:t>
            </a:r>
            <a:r>
              <a:rPr lang="en-US" altLang="ko-KR" sz="2000" b="1" dirty="0">
                <a:latin typeface="돋움" panose="020B0600000101010101" pitchFamily="50" charset="-127"/>
                <a:ea typeface="돋움" panose="020B0600000101010101" pitchFamily="50" charset="-127"/>
              </a:rPr>
              <a:t>? (</a:t>
            </a:r>
            <a:r>
              <a:rPr lang="ko-KR" altLang="en-US" sz="2000" b="1" dirty="0">
                <a:latin typeface="돋움" panose="020B0600000101010101" pitchFamily="50" charset="-127"/>
                <a:ea typeface="돋움" panose="020B0600000101010101" pitchFamily="50" charset="-127"/>
              </a:rPr>
              <a:t>공감</a:t>
            </a:r>
            <a:r>
              <a:rPr lang="en-US" altLang="ko-KR" sz="2000" b="1" dirty="0">
                <a:latin typeface="돋움" panose="020B0600000101010101" pitchFamily="50" charset="-127"/>
                <a:ea typeface="돋움" panose="020B0600000101010101" pitchFamily="50" charset="-127"/>
              </a:rPr>
              <a:t>)</a:t>
            </a:r>
          </a:p>
          <a:p>
            <a:endParaRPr lang="ko-KR" altLang="en-US" dirty="0">
              <a:solidFill>
                <a:srgbClr val="434343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r>
              <a:rPr lang="ko-KR" altLang="en-US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그 이겨 내신 힘으로 지금도 어려움도 이겨 내실 수 있을 것이다</a:t>
            </a:r>
            <a:r>
              <a:rPr lang="en-US" altLang="ko-KR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.</a:t>
            </a:r>
          </a:p>
          <a:p>
            <a:pPr algn="ctr"/>
            <a:r>
              <a:rPr lang="en-US" altLang="ko-KR" sz="2400" b="1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"</a:t>
            </a:r>
            <a:r>
              <a:rPr lang="ko-KR" altLang="en-US" sz="2400" b="1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제가 함께하겠다</a:t>
            </a:r>
            <a:r>
              <a:rPr lang="en-US" altLang="ko-KR" sz="2400" b="1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."</a:t>
            </a:r>
          </a:p>
          <a:p>
            <a:r>
              <a:rPr lang="ko-KR" altLang="en-US" b="1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대상자는 그것에서 굉장히 큰 위로와 용기를 얻는 것 같다</a:t>
            </a:r>
            <a:r>
              <a:rPr lang="en-US" altLang="ko-KR" b="1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.</a:t>
            </a:r>
          </a:p>
          <a:p>
            <a:endParaRPr lang="en-US" altLang="ko-KR" dirty="0">
              <a:solidFill>
                <a:srgbClr val="434343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r>
              <a:rPr lang="ko-KR" altLang="en-US" sz="2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강점관점으로 프로그램 만들기</a:t>
            </a:r>
          </a:p>
          <a:p>
            <a:r>
              <a:rPr lang="ko-KR" altLang="en-US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학교폭력 예방캠페인보다 </a:t>
            </a:r>
            <a:r>
              <a:rPr lang="en-US" altLang="ko-KR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(</a:t>
            </a:r>
            <a:r>
              <a:rPr lang="ko-KR" altLang="en-US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학교폭력에 대해 더 생각이 난다</a:t>
            </a:r>
            <a:r>
              <a:rPr lang="en-US" altLang="ko-KR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.)</a:t>
            </a:r>
          </a:p>
          <a:p>
            <a:pPr algn="ctr"/>
            <a:r>
              <a:rPr lang="ko-KR" altLang="en-US" sz="2400" b="1" dirty="0">
                <a:latin typeface="돋움" panose="020B0600000101010101" pitchFamily="50" charset="-127"/>
                <a:ea typeface="돋움" panose="020B0600000101010101" pitchFamily="50" charset="-127"/>
              </a:rPr>
              <a:t>행복한  우리 </a:t>
            </a:r>
            <a:r>
              <a:rPr lang="ko-KR" altLang="en-US" sz="2400" b="1" dirty="0" err="1">
                <a:latin typeface="돋움" panose="020B0600000101010101" pitchFamily="50" charset="-127"/>
                <a:ea typeface="돋움" panose="020B0600000101010101" pitchFamily="50" charset="-127"/>
              </a:rPr>
              <a:t>교실만들기</a:t>
            </a:r>
            <a:r>
              <a:rPr lang="ko-KR" altLang="en-US" sz="2400" b="1" dirty="0">
                <a:latin typeface="돋움" panose="020B0600000101010101" pitchFamily="50" charset="-127"/>
                <a:ea typeface="돋움" panose="020B0600000101010101" pitchFamily="50" charset="-127"/>
              </a:rPr>
              <a:t> </a:t>
            </a:r>
            <a:r>
              <a:rPr lang="en-US" altLang="ko-KR" sz="2400" b="1" dirty="0">
                <a:latin typeface="돋움" panose="020B0600000101010101" pitchFamily="50" charset="-127"/>
                <a:ea typeface="돋움" panose="020B0600000101010101" pitchFamily="50" charset="-127"/>
              </a:rPr>
              <a:t>/ </a:t>
            </a:r>
            <a:r>
              <a:rPr lang="ko-KR" altLang="en-US" sz="2400" b="1" dirty="0">
                <a:latin typeface="돋움" panose="020B0600000101010101" pitchFamily="50" charset="-127"/>
                <a:ea typeface="돋움" panose="020B0600000101010101" pitchFamily="50" charset="-127"/>
              </a:rPr>
              <a:t>희망찬 우리 </a:t>
            </a:r>
            <a:r>
              <a:rPr lang="ko-KR" altLang="en-US" sz="2400" b="1" dirty="0" err="1">
                <a:latin typeface="돋움" panose="020B0600000101010101" pitchFamily="50" charset="-127"/>
                <a:ea typeface="돋움" panose="020B0600000101010101" pitchFamily="50" charset="-127"/>
              </a:rPr>
              <a:t>학교만들기</a:t>
            </a:r>
            <a:endParaRPr lang="ko-KR" altLang="en-US" sz="2400" b="1" dirty="0"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pPr algn="ctr"/>
            <a:r>
              <a:rPr lang="en-US" altLang="ko-KR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(</a:t>
            </a:r>
            <a:r>
              <a:rPr lang="ko-KR" altLang="en-US" dirty="0" err="1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낙인감보다</a:t>
            </a:r>
            <a:r>
              <a:rPr lang="ko-KR" altLang="en-US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  친숙한 이미지를 생각하게 하는 것이 좋다</a:t>
            </a:r>
            <a:r>
              <a:rPr lang="en-US" altLang="ko-KR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.)</a:t>
            </a:r>
          </a:p>
          <a:p>
            <a:endParaRPr lang="en-US" altLang="ko-KR" dirty="0">
              <a:solidFill>
                <a:srgbClr val="434343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r>
              <a:rPr lang="ko-KR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대상자들이 </a:t>
            </a:r>
            <a:r>
              <a:rPr lang="ko-KR" altLang="en-US" sz="2000" b="1" dirty="0">
                <a:latin typeface="돋움" panose="020B0600000101010101" pitchFamily="50" charset="-127"/>
                <a:ea typeface="돋움" panose="020B0600000101010101" pitchFamily="50" charset="-127"/>
              </a:rPr>
              <a:t>변하고 싶은 모습</a:t>
            </a:r>
            <a:r>
              <a:rPr lang="ko-KR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이나 </a:t>
            </a:r>
            <a:endParaRPr lang="en-US" altLang="ko-KR" sz="2000" dirty="0">
              <a:solidFill>
                <a:schemeClr val="tx1">
                  <a:lumMod val="50000"/>
                  <a:lumOff val="50000"/>
                </a:schemeClr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pPr algn="ctr"/>
            <a:r>
              <a:rPr lang="en-US" altLang="ko-KR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            </a:t>
            </a:r>
            <a:r>
              <a:rPr lang="ko-KR" altLang="en-US" sz="2000" b="1" dirty="0">
                <a:latin typeface="돋움" panose="020B0600000101010101" pitchFamily="50" charset="-127"/>
                <a:ea typeface="돋움" panose="020B0600000101010101" pitchFamily="50" charset="-127"/>
              </a:rPr>
              <a:t>원하는 모습</a:t>
            </a:r>
            <a:r>
              <a:rPr lang="ko-KR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으로 이름을 짓는다</a:t>
            </a:r>
            <a:r>
              <a:rPr lang="en-US" altLang="ko-KR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133649856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통합사례관리</a:t>
            </a:r>
          </a:p>
        </p:txBody>
      </p:sp>
      <p:sp>
        <p:nvSpPr>
          <p:cNvPr id="4" name="직사각형 3"/>
          <p:cNvSpPr/>
          <p:nvPr/>
        </p:nvSpPr>
        <p:spPr>
          <a:xfrm>
            <a:off x="971600" y="1414512"/>
            <a:ext cx="7560840" cy="43704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dirty="0" err="1"/>
              <a:t>우울감으로</a:t>
            </a:r>
            <a:r>
              <a:rPr lang="ko-KR" altLang="en-US" dirty="0"/>
              <a:t> 쓰레기집으로 변해버린 모자가정</a:t>
            </a:r>
          </a:p>
          <a:p>
            <a:endParaRPr lang="en-US" altLang="ko-KR" sz="2000" b="1" dirty="0"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r>
              <a:rPr lang="ko-KR" altLang="en-US" b="1" dirty="0">
                <a:solidFill>
                  <a:schemeClr val="tx1">
                    <a:lumMod val="50000"/>
                    <a:lumOff val="50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어떻게 가정이 만들어 졌으면 좋겠어요</a:t>
            </a:r>
            <a:r>
              <a:rPr lang="en-US" altLang="ko-KR" b="1" dirty="0">
                <a:solidFill>
                  <a:schemeClr val="tx1">
                    <a:lumMod val="50000"/>
                    <a:lumOff val="50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? -&gt; </a:t>
            </a:r>
            <a:r>
              <a:rPr lang="ko-KR" altLang="en-US" b="1" dirty="0">
                <a:solidFill>
                  <a:schemeClr val="tx1">
                    <a:lumMod val="50000"/>
                    <a:lumOff val="50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아이들과 함께 살고 싶다</a:t>
            </a:r>
            <a:r>
              <a:rPr lang="en-US" altLang="ko-KR" b="1" dirty="0">
                <a:solidFill>
                  <a:schemeClr val="tx1">
                    <a:lumMod val="50000"/>
                    <a:lumOff val="50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.  </a:t>
            </a:r>
          </a:p>
          <a:p>
            <a:r>
              <a:rPr lang="en-US" altLang="ko-KR" b="1" dirty="0">
                <a:solidFill>
                  <a:schemeClr val="tx1">
                    <a:lumMod val="50000"/>
                    <a:lumOff val="50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-&gt; </a:t>
            </a:r>
            <a:r>
              <a:rPr lang="ko-KR" altLang="en-US" b="1" dirty="0">
                <a:solidFill>
                  <a:schemeClr val="tx1">
                    <a:lumMod val="50000"/>
                    <a:lumOff val="50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아이들을 사랑하시는 군요</a:t>
            </a:r>
            <a:r>
              <a:rPr lang="en-US" altLang="ko-KR" b="1" dirty="0">
                <a:solidFill>
                  <a:schemeClr val="tx1">
                    <a:lumMod val="50000"/>
                    <a:lumOff val="50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? -&gt; </a:t>
            </a:r>
            <a:r>
              <a:rPr lang="ko-KR" altLang="en-US" b="1" dirty="0">
                <a:solidFill>
                  <a:schemeClr val="tx1">
                    <a:lumMod val="50000"/>
                    <a:lumOff val="50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그런데 왜</a:t>
            </a:r>
            <a:r>
              <a:rPr lang="en-US" altLang="ko-KR" b="1" dirty="0">
                <a:solidFill>
                  <a:schemeClr val="tx1">
                    <a:lumMod val="50000"/>
                    <a:lumOff val="50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? -&gt; </a:t>
            </a:r>
            <a:r>
              <a:rPr lang="ko-KR" altLang="en-US" b="1" dirty="0">
                <a:solidFill>
                  <a:schemeClr val="tx1">
                    <a:lumMod val="50000"/>
                    <a:lumOff val="50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아이들과 함께 살기에 좋은 환경이 아니다</a:t>
            </a:r>
            <a:r>
              <a:rPr lang="en-US" altLang="ko-KR" b="1" dirty="0">
                <a:solidFill>
                  <a:schemeClr val="tx1">
                    <a:lumMod val="50000"/>
                    <a:lumOff val="50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.  -&gt; </a:t>
            </a:r>
            <a:r>
              <a:rPr lang="ko-KR" altLang="en-US" b="1" dirty="0">
                <a:solidFill>
                  <a:schemeClr val="tx1">
                    <a:lumMod val="50000"/>
                    <a:lumOff val="50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좋은 환경 이란</a:t>
            </a:r>
            <a:r>
              <a:rPr lang="en-US" altLang="ko-KR" b="1" dirty="0">
                <a:solidFill>
                  <a:schemeClr val="tx1">
                    <a:lumMod val="50000"/>
                    <a:lumOff val="50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? -&gt; </a:t>
            </a:r>
            <a:r>
              <a:rPr lang="ko-KR" altLang="en-US" b="1" dirty="0">
                <a:solidFill>
                  <a:schemeClr val="tx1">
                    <a:lumMod val="50000"/>
                    <a:lumOff val="50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어머니께서 힘들어하는 부분은</a:t>
            </a:r>
            <a:r>
              <a:rPr lang="en-US" altLang="ko-KR" b="1" dirty="0">
                <a:solidFill>
                  <a:schemeClr val="tx1">
                    <a:lumMod val="50000"/>
                    <a:lumOff val="50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?  -&gt; </a:t>
            </a:r>
            <a:r>
              <a:rPr lang="ko-KR" altLang="en-US" b="1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우울감이</a:t>
            </a:r>
            <a:r>
              <a:rPr lang="ko-KR" altLang="en-US" b="1" dirty="0">
                <a:solidFill>
                  <a:schemeClr val="tx1">
                    <a:lumMod val="50000"/>
                    <a:lumOff val="50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있는데 시간이 필요한 것 같다</a:t>
            </a:r>
            <a:r>
              <a:rPr lang="en-US" altLang="ko-KR" b="1" dirty="0">
                <a:solidFill>
                  <a:schemeClr val="tx1">
                    <a:lumMod val="50000"/>
                    <a:lumOff val="50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.</a:t>
            </a:r>
          </a:p>
          <a:p>
            <a:endParaRPr lang="ko-KR" altLang="en-US" dirty="0">
              <a:solidFill>
                <a:srgbClr val="434343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pPr algn="ctr"/>
            <a:r>
              <a:rPr lang="en-US" altLang="ko-KR" sz="2400" b="1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"</a:t>
            </a:r>
            <a:r>
              <a:rPr lang="ko-KR" altLang="en-US" sz="2400" b="1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아이들과 함께</a:t>
            </a:r>
            <a:r>
              <a:rPr lang="en-US" altLang="ko-KR" sz="2400" b="1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</a:t>
            </a:r>
            <a:r>
              <a:rPr lang="ko-KR" altLang="en-US" sz="2400" b="1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살기 좋은 환경을 만들어 볼까요</a:t>
            </a:r>
            <a:r>
              <a:rPr lang="en-US" altLang="ko-KR" sz="2400" b="1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!”</a:t>
            </a:r>
          </a:p>
          <a:p>
            <a:endParaRPr lang="en-US" altLang="ko-KR" b="1" dirty="0">
              <a:solidFill>
                <a:srgbClr val="434343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r>
              <a:rPr lang="ko-KR" altLang="en-US" b="1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동사례관리자 </a:t>
            </a:r>
            <a:r>
              <a:rPr lang="en-US" altLang="ko-KR" b="1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: </a:t>
            </a:r>
            <a:r>
              <a:rPr lang="ko-KR" altLang="en-US" b="1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사례관리 다수경험으로 소극적 이지만 협조</a:t>
            </a:r>
            <a:r>
              <a:rPr lang="en-US" altLang="ko-KR" b="1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, </a:t>
            </a:r>
            <a:r>
              <a:rPr lang="ko-KR" altLang="en-US" b="1" dirty="0" err="1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자활서비스</a:t>
            </a:r>
            <a:endParaRPr lang="en-US" altLang="ko-KR" b="1" dirty="0">
              <a:solidFill>
                <a:srgbClr val="434343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r>
              <a:rPr lang="ko-KR" altLang="en-US" b="1" dirty="0" err="1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가꿈이봉사단</a:t>
            </a:r>
            <a:r>
              <a:rPr lang="ko-KR" altLang="en-US" b="1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</a:t>
            </a:r>
            <a:r>
              <a:rPr lang="en-US" altLang="ko-KR" b="1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: </a:t>
            </a:r>
            <a:r>
              <a:rPr lang="ko-KR" altLang="en-US" b="1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정리수납서비스 및 컨설팅</a:t>
            </a:r>
            <a:endParaRPr lang="en-US" altLang="ko-KR" b="1" dirty="0">
              <a:solidFill>
                <a:srgbClr val="434343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r>
              <a:rPr lang="ko-KR" altLang="en-US" b="1" dirty="0" err="1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무진복지관</a:t>
            </a:r>
            <a:r>
              <a:rPr lang="ko-KR" altLang="en-US" b="1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</a:t>
            </a:r>
            <a:r>
              <a:rPr lang="en-US" altLang="ko-KR" b="1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: </a:t>
            </a:r>
            <a:r>
              <a:rPr lang="ko-KR" altLang="en-US" b="1" dirty="0" err="1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등록아동</a:t>
            </a:r>
            <a:r>
              <a:rPr lang="ko-KR" altLang="en-US" b="1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</a:t>
            </a:r>
            <a:r>
              <a:rPr lang="ko-KR" altLang="en-US" b="1" dirty="0" err="1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후원서비스</a:t>
            </a:r>
            <a:r>
              <a:rPr lang="en-US" altLang="ko-KR" b="1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, </a:t>
            </a:r>
            <a:r>
              <a:rPr lang="ko-KR" altLang="en-US" b="1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상담서비스</a:t>
            </a:r>
            <a:r>
              <a:rPr lang="en-US" altLang="ko-KR" b="1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(</a:t>
            </a:r>
            <a:r>
              <a:rPr lang="ko-KR" altLang="en-US" b="1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의료</a:t>
            </a:r>
            <a:r>
              <a:rPr lang="en-US" altLang="ko-KR" b="1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), </a:t>
            </a:r>
          </a:p>
          <a:p>
            <a:r>
              <a:rPr lang="ko-KR" altLang="en-US" b="1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동보장협의체 </a:t>
            </a:r>
            <a:r>
              <a:rPr lang="en-US" altLang="ko-KR" b="1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: </a:t>
            </a:r>
            <a:r>
              <a:rPr lang="ko-KR" altLang="en-US" b="1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자원봉사활동과 물품지원</a:t>
            </a:r>
            <a:endParaRPr lang="en-US" altLang="ko-KR" b="1" dirty="0">
              <a:solidFill>
                <a:srgbClr val="434343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r>
              <a:rPr lang="ko-KR" altLang="en-US" b="1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아동보호전문기관 </a:t>
            </a:r>
            <a:r>
              <a:rPr lang="en-US" altLang="ko-KR" b="1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: </a:t>
            </a:r>
            <a:r>
              <a:rPr lang="ko-KR" altLang="en-US" b="1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방임 추적관찰</a:t>
            </a:r>
            <a:endParaRPr lang="en-US" altLang="ko-KR" b="1" dirty="0">
              <a:solidFill>
                <a:srgbClr val="434343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r>
              <a:rPr lang="ko-KR" altLang="en-US" b="1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클라이언트 </a:t>
            </a:r>
            <a:r>
              <a:rPr lang="en-US" altLang="ko-KR" b="1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: </a:t>
            </a:r>
            <a:r>
              <a:rPr lang="ko-KR" altLang="en-US" b="1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도배</a:t>
            </a:r>
            <a:r>
              <a:rPr lang="en-US" altLang="ko-KR" b="1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, </a:t>
            </a:r>
            <a:r>
              <a:rPr lang="ko-KR" altLang="en-US" b="1" dirty="0" err="1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우울감치료</a:t>
            </a:r>
            <a:r>
              <a:rPr lang="en-US" altLang="ko-KR" b="1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-&gt; </a:t>
            </a:r>
            <a:r>
              <a:rPr lang="ko-KR" altLang="en-US" b="1" dirty="0" err="1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자격증발견</a:t>
            </a:r>
            <a:r>
              <a:rPr lang="en-US" altLang="ko-KR" b="1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, </a:t>
            </a:r>
            <a:r>
              <a:rPr lang="ko-KR" altLang="en-US" b="1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자원봉사활동</a:t>
            </a:r>
            <a:r>
              <a:rPr lang="en-US" altLang="ko-KR" b="1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, </a:t>
            </a:r>
            <a:r>
              <a:rPr lang="ko-KR" altLang="en-US" b="1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직업</a:t>
            </a:r>
            <a:endParaRPr lang="en-US" altLang="ko-KR" b="1" dirty="0">
              <a:solidFill>
                <a:srgbClr val="434343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399970958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ko-KR" altLang="en-US" sz="2800" dirty="0"/>
              <a:t>협력과 목표</a:t>
            </a:r>
            <a:r>
              <a:rPr lang="en-US" altLang="ko-KR" sz="2800" dirty="0"/>
              <a:t>(</a:t>
            </a:r>
            <a:r>
              <a:rPr lang="ko-KR" altLang="en-US" sz="2800" dirty="0"/>
              <a:t>사정</a:t>
            </a:r>
            <a:r>
              <a:rPr lang="en-US" altLang="ko-KR" sz="2800" dirty="0"/>
              <a:t>)</a:t>
            </a:r>
            <a:endParaRPr lang="ko-KR" altLang="en-US" sz="2800" b="1" dirty="0"/>
          </a:p>
        </p:txBody>
      </p:sp>
      <p:sp>
        <p:nvSpPr>
          <p:cNvPr id="3" name="직사각형 2"/>
          <p:cNvSpPr/>
          <p:nvPr/>
        </p:nvSpPr>
        <p:spPr>
          <a:xfrm>
            <a:off x="1115616" y="1166843"/>
            <a:ext cx="757118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필요한 것을 알려주는 것은 지양한다</a:t>
            </a:r>
            <a:r>
              <a:rPr lang="en-US" altLang="ko-KR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.</a:t>
            </a:r>
          </a:p>
          <a:p>
            <a:endParaRPr lang="en-US" altLang="ko-KR" b="1" dirty="0"/>
          </a:p>
          <a:p>
            <a:r>
              <a:rPr lang="en-US" altLang="ko-KR" b="1" dirty="0"/>
              <a:t>“</a:t>
            </a:r>
            <a:r>
              <a:rPr lang="ko-KR" altLang="en-US" b="1" dirty="0"/>
              <a:t>클라이언트가 문제 삼지 않는 것은 실천가가 먼저 고치려 하지 마라</a:t>
            </a:r>
            <a:r>
              <a:rPr lang="en-US" altLang="ko-KR" b="1" dirty="0"/>
              <a:t>”</a:t>
            </a:r>
          </a:p>
        </p:txBody>
      </p:sp>
      <p:sp>
        <p:nvSpPr>
          <p:cNvPr id="11" name="직사각형 10"/>
          <p:cNvSpPr/>
          <p:nvPr/>
        </p:nvSpPr>
        <p:spPr>
          <a:xfrm>
            <a:off x="3491880" y="2271594"/>
            <a:ext cx="4572000" cy="1338828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b="1" dirty="0" err="1"/>
              <a:t>클라이어트는</a:t>
            </a:r>
            <a:r>
              <a:rPr lang="ko-KR" altLang="en-US" b="1" dirty="0"/>
              <a:t> </a:t>
            </a:r>
            <a:r>
              <a:rPr lang="ko-KR" altLang="en-US" dirty="0"/>
              <a:t>문제라고 보지 않는다</a:t>
            </a:r>
            <a:r>
              <a:rPr lang="en-US" altLang="ko-KR" dirty="0"/>
              <a:t>, </a:t>
            </a:r>
          </a:p>
          <a:p>
            <a:pPr>
              <a:lnSpc>
                <a:spcPct val="150000"/>
              </a:lnSpc>
            </a:pPr>
            <a:r>
              <a:rPr lang="ko-KR" altLang="en-US" b="1" dirty="0" err="1"/>
              <a:t>의뢰자는</a:t>
            </a:r>
            <a:r>
              <a:rPr lang="ko-KR" altLang="en-US" dirty="0"/>
              <a:t> 문제라고 한다</a:t>
            </a:r>
            <a:r>
              <a:rPr lang="en-US" altLang="ko-KR" dirty="0"/>
              <a:t>.</a:t>
            </a:r>
          </a:p>
          <a:p>
            <a:pPr>
              <a:lnSpc>
                <a:spcPct val="150000"/>
              </a:lnSpc>
            </a:pPr>
            <a:r>
              <a:rPr lang="ko-KR" altLang="en-US" b="1" dirty="0"/>
              <a:t>사례관리자</a:t>
            </a:r>
            <a:r>
              <a:rPr lang="ko-KR" altLang="en-US" dirty="0"/>
              <a:t>는 개입이 필요하다고 생각한다</a:t>
            </a:r>
            <a:r>
              <a:rPr lang="en-US" altLang="ko-KR" dirty="0"/>
              <a:t>.</a:t>
            </a:r>
          </a:p>
        </p:txBody>
      </p:sp>
      <p:sp>
        <p:nvSpPr>
          <p:cNvPr id="2" name="직사각형 1"/>
          <p:cNvSpPr/>
          <p:nvPr/>
        </p:nvSpPr>
        <p:spPr>
          <a:xfrm>
            <a:off x="791580" y="3989963"/>
            <a:ext cx="756084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원하지 않아도 개입하는 경우가 있는데 생명존중의 원칙에 위배 될 때이다</a:t>
            </a:r>
            <a:r>
              <a:rPr lang="en-US" altLang="ko-KR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. </a:t>
            </a:r>
            <a:r>
              <a:rPr lang="ko-KR" altLang="en-US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자살을 원한다고 도와드릴 수 없는 것이다</a:t>
            </a:r>
            <a:r>
              <a:rPr lang="en-US" altLang="ko-KR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. </a:t>
            </a:r>
          </a:p>
          <a:p>
            <a:endParaRPr lang="en-US" altLang="ko-KR" dirty="0">
              <a:solidFill>
                <a:srgbClr val="434343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r>
              <a:rPr lang="ko-KR" altLang="en-US" b="1" dirty="0">
                <a:solidFill>
                  <a:schemeClr val="tx1">
                    <a:lumMod val="95000"/>
                    <a:lumOff val="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생명존중의 원칙을 위배하지 않는다면 대상자가 </a:t>
            </a:r>
            <a:endParaRPr lang="en-US" altLang="ko-KR" b="1" dirty="0">
              <a:solidFill>
                <a:schemeClr val="tx1">
                  <a:lumMod val="95000"/>
                  <a:lumOff val="5000"/>
                </a:schemeClr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pPr algn="ctr"/>
            <a:r>
              <a:rPr lang="ko-KR" altLang="en-US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원하는 바를 사정한다</a:t>
            </a:r>
            <a:r>
              <a:rPr lang="en-US" altLang="ko-KR" b="1" dirty="0">
                <a:solidFill>
                  <a:schemeClr val="tx1">
                    <a:lumMod val="95000"/>
                    <a:lumOff val="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.</a:t>
            </a:r>
            <a:endParaRPr lang="en-US" altLang="ko-KR" b="1" i="0" dirty="0">
              <a:solidFill>
                <a:schemeClr val="tx1">
                  <a:lumMod val="95000"/>
                  <a:lumOff val="5000"/>
                </a:schemeClr>
              </a:solidFill>
              <a:effectLst/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791580" y="2578402"/>
            <a:ext cx="244810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4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실천에서 딜레마</a:t>
            </a:r>
            <a:endParaRPr lang="en-US" altLang="ko-KR" sz="2400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/>
              <a:t>사정과정을</a:t>
            </a:r>
            <a:r>
              <a:rPr lang="ko-KR" altLang="en-US" dirty="0"/>
              <a:t> 통해</a:t>
            </a:r>
          </a:p>
        </p:txBody>
      </p:sp>
      <p:sp>
        <p:nvSpPr>
          <p:cNvPr id="5" name="내용 개체 틀 4"/>
          <p:cNvSpPr>
            <a:spLocks noGrp="1"/>
          </p:cNvSpPr>
          <p:nvPr>
            <p:ph sz="quarter" idx="1"/>
          </p:nvPr>
        </p:nvSpPr>
        <p:spPr>
          <a:xfrm>
            <a:off x="457200" y="1340768"/>
            <a:ext cx="8229600" cy="4785395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defRPr/>
            </a:pPr>
            <a:r>
              <a:rPr lang="ko-KR" altLang="en-US" sz="1800" dirty="0"/>
              <a:t>단순히 정보를 수집하고</a:t>
            </a:r>
            <a:r>
              <a:rPr lang="en-US" altLang="ko-KR" sz="1800" dirty="0"/>
              <a:t>, </a:t>
            </a:r>
            <a:r>
              <a:rPr lang="ko-KR" altLang="en-US" sz="1800" dirty="0"/>
              <a:t>문제의 인과관계를 알도록</a:t>
            </a:r>
            <a:r>
              <a:rPr lang="en-US" altLang="ko-KR" sz="1800" dirty="0"/>
              <a:t>(knowing) </a:t>
            </a:r>
            <a:r>
              <a:rPr lang="ko-KR" altLang="en-US" sz="1800" dirty="0"/>
              <a:t>하는 것이 아니라 문제에 대한 수용력  향상함으로써 결과적으로 </a:t>
            </a:r>
            <a:endParaRPr lang="en-US" altLang="ko-KR" sz="1800" dirty="0"/>
          </a:p>
          <a:p>
            <a:pPr marL="0" indent="0">
              <a:lnSpc>
                <a:spcPct val="150000"/>
              </a:lnSpc>
              <a:buNone/>
              <a:defRPr/>
            </a:pPr>
            <a:r>
              <a:rPr lang="en-US" altLang="ko-KR" sz="1800" dirty="0"/>
              <a:t>    </a:t>
            </a:r>
            <a:r>
              <a:rPr lang="ko-KR" altLang="en-US" sz="1800" dirty="0"/>
              <a:t>클라이언트의 </a:t>
            </a:r>
            <a:r>
              <a:rPr lang="ko-KR" altLang="en-US" sz="1800" dirty="0">
                <a:solidFill>
                  <a:schemeClr val="accent1"/>
                </a:solidFill>
              </a:rPr>
              <a:t>문제해결능력을 강화하는 과정</a:t>
            </a:r>
          </a:p>
          <a:p>
            <a:pPr>
              <a:lnSpc>
                <a:spcPct val="150000"/>
              </a:lnSpc>
              <a:defRPr/>
            </a:pPr>
            <a:r>
              <a:rPr lang="ko-KR" altLang="en-US" sz="1800" dirty="0"/>
              <a:t>클라이언트와 사회복지사의 관계가 형성되는 과정</a:t>
            </a:r>
            <a:r>
              <a:rPr lang="en-US" altLang="ko-KR" sz="1800" dirty="0"/>
              <a:t>. </a:t>
            </a:r>
            <a:r>
              <a:rPr lang="ko-KR" altLang="en-US" sz="1800" dirty="0"/>
              <a:t>신뢰관계를 형성하고 문제해결을 위한 </a:t>
            </a:r>
            <a:r>
              <a:rPr lang="ko-KR" altLang="en-US" sz="1800" dirty="0">
                <a:solidFill>
                  <a:schemeClr val="accent1"/>
                </a:solidFill>
              </a:rPr>
              <a:t>협력관계를 맺는 과정</a:t>
            </a:r>
          </a:p>
          <a:p>
            <a:pPr>
              <a:lnSpc>
                <a:spcPct val="150000"/>
              </a:lnSpc>
              <a:defRPr/>
            </a:pPr>
            <a:r>
              <a:rPr lang="ko-KR" altLang="en-US" sz="1800" dirty="0"/>
              <a:t>클라이언트를 </a:t>
            </a:r>
            <a:r>
              <a:rPr lang="ko-KR" altLang="en-US" sz="1800" dirty="0" err="1">
                <a:solidFill>
                  <a:schemeClr val="accent1"/>
                </a:solidFill>
              </a:rPr>
              <a:t>임파워하는</a:t>
            </a:r>
            <a:r>
              <a:rPr lang="ko-KR" altLang="en-US" sz="1800" dirty="0">
                <a:solidFill>
                  <a:schemeClr val="accent1"/>
                </a:solidFill>
              </a:rPr>
              <a:t> 과정</a:t>
            </a:r>
            <a:r>
              <a:rPr lang="en-US" altLang="ko-KR" sz="1800" dirty="0">
                <a:solidFill>
                  <a:schemeClr val="accent1"/>
                </a:solidFill>
              </a:rPr>
              <a:t>. </a:t>
            </a:r>
          </a:p>
          <a:p>
            <a:pPr>
              <a:lnSpc>
                <a:spcPct val="150000"/>
              </a:lnSpc>
              <a:defRPr/>
            </a:pPr>
            <a:r>
              <a:rPr lang="ko-KR" altLang="en-US" sz="1800" dirty="0" err="1"/>
              <a:t>사정과정을</a:t>
            </a:r>
            <a:r>
              <a:rPr lang="ko-KR" altLang="en-US" sz="1800" dirty="0"/>
              <a:t> 통해 클라이언트의 강점</a:t>
            </a:r>
            <a:r>
              <a:rPr lang="en-US" altLang="ko-KR" sz="1800" dirty="0"/>
              <a:t>, </a:t>
            </a:r>
            <a:r>
              <a:rPr lang="ko-KR" altLang="en-US" sz="1800" dirty="0"/>
              <a:t>즉 문제와 역경을 극복하고 오늘까지 생존할 수 있도록 한 </a:t>
            </a:r>
            <a:r>
              <a:rPr lang="ko-KR" altLang="en-US" sz="1800" dirty="0">
                <a:solidFill>
                  <a:schemeClr val="accent1"/>
                </a:solidFill>
              </a:rPr>
              <a:t>잠재력</a:t>
            </a:r>
            <a:r>
              <a:rPr lang="en-US" altLang="ko-KR" sz="1800" dirty="0">
                <a:solidFill>
                  <a:schemeClr val="accent1"/>
                </a:solidFill>
              </a:rPr>
              <a:t>(potential), </a:t>
            </a:r>
            <a:r>
              <a:rPr lang="ko-KR" altLang="en-US" sz="1800" dirty="0">
                <a:solidFill>
                  <a:schemeClr val="accent1"/>
                </a:solidFill>
              </a:rPr>
              <a:t>강점</a:t>
            </a:r>
            <a:r>
              <a:rPr lang="en-US" altLang="ko-KR" sz="1800" dirty="0">
                <a:solidFill>
                  <a:schemeClr val="accent1"/>
                </a:solidFill>
              </a:rPr>
              <a:t>(strength)</a:t>
            </a:r>
            <a:r>
              <a:rPr lang="ko-KR" altLang="en-US" sz="1800" dirty="0"/>
              <a:t>을 드러내고 </a:t>
            </a:r>
            <a:endParaRPr lang="en-US" altLang="ko-KR" sz="1800" dirty="0"/>
          </a:p>
          <a:p>
            <a:pPr>
              <a:lnSpc>
                <a:spcPct val="150000"/>
              </a:lnSpc>
              <a:defRPr/>
            </a:pPr>
            <a:r>
              <a:rPr lang="ko-KR" altLang="en-US" sz="1800" dirty="0"/>
              <a:t>이에 대해 클라이언트와 공유하며</a:t>
            </a:r>
            <a:r>
              <a:rPr lang="en-US" altLang="ko-KR" sz="1800" dirty="0"/>
              <a:t>, </a:t>
            </a:r>
            <a:r>
              <a:rPr lang="ko-KR" altLang="en-US" sz="1800" dirty="0"/>
              <a:t>이러한 힘이 클라이언트의 생활 속에서 </a:t>
            </a:r>
            <a:r>
              <a:rPr lang="ko-KR" altLang="en-US" sz="1800" dirty="0">
                <a:solidFill>
                  <a:schemeClr val="accent1"/>
                </a:solidFill>
              </a:rPr>
              <a:t>동력화</a:t>
            </a:r>
            <a:r>
              <a:rPr lang="ko-KR" altLang="en-US" sz="1800" dirty="0"/>
              <a:t>되도록 지원하는 것</a:t>
            </a:r>
          </a:p>
          <a:p>
            <a:pPr>
              <a:lnSpc>
                <a:spcPct val="150000"/>
              </a:lnSpc>
              <a:buFont typeface="Times New Roman" pitchFamily="16" charset="0"/>
              <a:buNone/>
              <a:defRPr/>
            </a:pPr>
            <a:endParaRPr lang="ko-KR" altLang="en-US" sz="1800" dirty="0"/>
          </a:p>
        </p:txBody>
      </p:sp>
    </p:spTree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계획수립</a:t>
            </a:r>
          </a:p>
        </p:txBody>
      </p:sp>
      <p:sp>
        <p:nvSpPr>
          <p:cNvPr id="4" name="직사각형 3"/>
          <p:cNvSpPr/>
          <p:nvPr/>
        </p:nvSpPr>
        <p:spPr>
          <a:xfrm>
            <a:off x="1146591" y="2492896"/>
            <a:ext cx="7283152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dirty="0">
                <a:solidFill>
                  <a:srgbClr val="434343"/>
                </a:solidFill>
                <a:latin typeface="+mn-ea"/>
              </a:rPr>
              <a:t>클라이언트가 원하는 </a:t>
            </a:r>
            <a:r>
              <a:rPr lang="ko-KR" altLang="en-US" dirty="0" err="1">
                <a:solidFill>
                  <a:srgbClr val="434343"/>
                </a:solidFill>
                <a:latin typeface="+mn-ea"/>
              </a:rPr>
              <a:t>변화목표를</a:t>
            </a:r>
            <a:r>
              <a:rPr lang="ko-KR" altLang="en-US" dirty="0">
                <a:solidFill>
                  <a:srgbClr val="434343"/>
                </a:solidFill>
                <a:latin typeface="+mn-ea"/>
              </a:rPr>
              <a:t> </a:t>
            </a:r>
            <a:r>
              <a:rPr lang="ko-KR" altLang="en-US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합의 한다</a:t>
            </a:r>
            <a:r>
              <a:rPr lang="en-US" altLang="ko-KR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.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dirty="0">
                <a:solidFill>
                  <a:srgbClr val="434343"/>
                </a:solidFill>
                <a:latin typeface="+mn-ea"/>
              </a:rPr>
              <a:t>클라이언트와 실행계획을 </a:t>
            </a:r>
            <a:r>
              <a:rPr lang="ko-KR" altLang="en-US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합의한다</a:t>
            </a:r>
            <a:r>
              <a:rPr lang="en-US" altLang="ko-KR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.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dirty="0">
                <a:solidFill>
                  <a:srgbClr val="434343"/>
                </a:solidFill>
                <a:latin typeface="+mn-ea"/>
              </a:rPr>
              <a:t>변화 목표에 대해 상호 </a:t>
            </a:r>
            <a:r>
              <a:rPr lang="ko-KR" alt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이해해야 한다</a:t>
            </a:r>
            <a:r>
              <a:rPr lang="en-US" altLang="ko-KR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.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dirty="0">
                <a:solidFill>
                  <a:srgbClr val="434343"/>
                </a:solidFill>
                <a:latin typeface="+mn-ea"/>
              </a:rPr>
              <a:t>사정에서 발견한 대상자의 </a:t>
            </a:r>
            <a:r>
              <a:rPr lang="ko-KR" altLang="en-US" sz="2400" b="1" dirty="0">
                <a:solidFill>
                  <a:srgbClr val="434343"/>
                </a:solidFill>
                <a:latin typeface="+mn-ea"/>
              </a:rPr>
              <a:t>강점이 계획에 반영</a:t>
            </a:r>
            <a:r>
              <a:rPr lang="ko-KR" altLang="en-US" dirty="0">
                <a:solidFill>
                  <a:srgbClr val="434343"/>
                </a:solidFill>
                <a:latin typeface="+mn-ea"/>
              </a:rPr>
              <a:t>되어야 한다</a:t>
            </a:r>
            <a:r>
              <a:rPr lang="en-US" altLang="ko-KR" dirty="0">
                <a:solidFill>
                  <a:srgbClr val="434343"/>
                </a:solidFill>
                <a:latin typeface="+mn-ea"/>
              </a:rPr>
              <a:t>.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dirty="0">
                <a:solidFill>
                  <a:srgbClr val="434343"/>
                </a:solidFill>
                <a:latin typeface="+mn-ea"/>
              </a:rPr>
              <a:t>(</a:t>
            </a:r>
            <a:r>
              <a:rPr lang="ko-KR" altLang="en-US" dirty="0">
                <a:solidFill>
                  <a:srgbClr val="434343"/>
                </a:solidFill>
                <a:latin typeface="+mn-ea"/>
              </a:rPr>
              <a:t>관리자와 제공자 중심 계획은 클라이언트가 수동적 태도</a:t>
            </a:r>
            <a:r>
              <a:rPr lang="en-US" altLang="ko-KR" dirty="0">
                <a:solidFill>
                  <a:srgbClr val="434343"/>
                </a:solidFill>
                <a:latin typeface="+mn-ea"/>
              </a:rPr>
              <a:t>, </a:t>
            </a:r>
            <a:r>
              <a:rPr lang="ko-KR" altLang="en-US" dirty="0">
                <a:solidFill>
                  <a:srgbClr val="434343"/>
                </a:solidFill>
                <a:latin typeface="+mn-ea"/>
              </a:rPr>
              <a:t>또는 의존하게 하는 요인이 된다</a:t>
            </a:r>
            <a:r>
              <a:rPr lang="en-US" altLang="ko-KR" dirty="0">
                <a:solidFill>
                  <a:srgbClr val="434343"/>
                </a:solidFill>
                <a:latin typeface="+mn-ea"/>
              </a:rPr>
              <a:t>.) </a:t>
            </a:r>
            <a:r>
              <a:rPr lang="ko-KR" altLang="en-US" dirty="0">
                <a:solidFill>
                  <a:srgbClr val="434343"/>
                </a:solidFill>
                <a:latin typeface="+mn-ea"/>
              </a:rPr>
              <a:t>즉 대상자가 </a:t>
            </a:r>
            <a:r>
              <a:rPr lang="ko-KR" altLang="en-US" b="1" dirty="0">
                <a:solidFill>
                  <a:srgbClr val="434343"/>
                </a:solidFill>
                <a:latin typeface="+mn-ea"/>
              </a:rPr>
              <a:t>소유한 강점</a:t>
            </a:r>
            <a:r>
              <a:rPr lang="en-US" altLang="ko-KR" dirty="0">
                <a:solidFill>
                  <a:srgbClr val="434343"/>
                </a:solidFill>
                <a:latin typeface="+mn-ea"/>
              </a:rPr>
              <a:t>(</a:t>
            </a:r>
            <a:r>
              <a:rPr lang="ko-KR" altLang="en-US" dirty="0">
                <a:solidFill>
                  <a:srgbClr val="434343"/>
                </a:solidFill>
                <a:latin typeface="+mn-ea"/>
              </a:rPr>
              <a:t>자원</a:t>
            </a:r>
            <a:r>
              <a:rPr lang="en-US" altLang="ko-KR" dirty="0">
                <a:solidFill>
                  <a:srgbClr val="434343"/>
                </a:solidFill>
                <a:latin typeface="+mn-ea"/>
              </a:rPr>
              <a:t>)</a:t>
            </a:r>
            <a:r>
              <a:rPr lang="ko-KR" altLang="en-US" dirty="0">
                <a:solidFill>
                  <a:srgbClr val="434343"/>
                </a:solidFill>
                <a:latin typeface="+mn-ea"/>
              </a:rPr>
              <a:t>과 </a:t>
            </a:r>
            <a:r>
              <a:rPr lang="ko-KR" altLang="en-US" b="1" dirty="0">
                <a:solidFill>
                  <a:srgbClr val="434343"/>
                </a:solidFill>
                <a:latin typeface="+mn-ea"/>
              </a:rPr>
              <a:t>환경의 강점</a:t>
            </a:r>
            <a:r>
              <a:rPr lang="en-US" altLang="ko-KR" dirty="0">
                <a:solidFill>
                  <a:srgbClr val="434343"/>
                </a:solidFill>
                <a:latin typeface="+mn-ea"/>
              </a:rPr>
              <a:t>(</a:t>
            </a:r>
            <a:r>
              <a:rPr lang="ko-KR" altLang="en-US" dirty="0">
                <a:solidFill>
                  <a:srgbClr val="434343"/>
                </a:solidFill>
                <a:latin typeface="+mn-ea"/>
              </a:rPr>
              <a:t>자원</a:t>
            </a:r>
            <a:r>
              <a:rPr lang="en-US" altLang="ko-KR" dirty="0">
                <a:solidFill>
                  <a:srgbClr val="434343"/>
                </a:solidFill>
                <a:latin typeface="+mn-ea"/>
              </a:rPr>
              <a:t>)</a:t>
            </a:r>
            <a:r>
              <a:rPr lang="ko-KR" altLang="en-US" dirty="0">
                <a:solidFill>
                  <a:srgbClr val="434343"/>
                </a:solidFill>
                <a:latin typeface="+mn-ea"/>
              </a:rPr>
              <a:t>을  모두 확인해야 한다</a:t>
            </a:r>
            <a:r>
              <a:rPr lang="en-US" altLang="ko-KR" dirty="0">
                <a:solidFill>
                  <a:srgbClr val="434343"/>
                </a:solidFill>
                <a:latin typeface="+mn-ea"/>
              </a:rPr>
              <a:t>.</a:t>
            </a:r>
            <a:endParaRPr lang="en-US" altLang="ko-KR" b="0" i="0" dirty="0">
              <a:solidFill>
                <a:srgbClr val="434343"/>
              </a:solidFill>
              <a:effectLst/>
              <a:latin typeface="+mn-ea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894563" y="1336992"/>
            <a:ext cx="778720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ko-KR" altLang="en-US" sz="2000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​</a:t>
            </a:r>
            <a:r>
              <a:rPr lang="ko-KR" altLang="en-US" sz="2000" dirty="0">
                <a:solidFill>
                  <a:srgbClr val="434343"/>
                </a:solidFill>
                <a:latin typeface="+mn-ea"/>
              </a:rPr>
              <a:t>대상자의 삶의 문제 해결을 위해 서비스를 제공하면 문제가 해결될 수 있을 것인지에 논리적</a:t>
            </a:r>
            <a:r>
              <a:rPr lang="en-US" altLang="ko-KR" sz="2000" dirty="0">
                <a:solidFill>
                  <a:srgbClr val="434343"/>
                </a:solidFill>
                <a:latin typeface="+mn-ea"/>
              </a:rPr>
              <a:t>, </a:t>
            </a:r>
            <a:r>
              <a:rPr lang="ko-KR" altLang="en-US" sz="2000" dirty="0">
                <a:solidFill>
                  <a:srgbClr val="434343"/>
                </a:solidFill>
                <a:latin typeface="+mn-ea"/>
              </a:rPr>
              <a:t>실천적인 근거가 확보된 서비스 제공 계획을 말한다</a:t>
            </a:r>
            <a:r>
              <a:rPr lang="en-US" altLang="ko-KR" sz="2000" dirty="0">
                <a:solidFill>
                  <a:srgbClr val="434343"/>
                </a:solidFill>
                <a:latin typeface="+mn-ea"/>
              </a:rPr>
              <a:t>.</a:t>
            </a:r>
            <a:endParaRPr lang="ko-KR" altLang="en-US" sz="2000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782658085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제목 1"/>
          <p:cNvSpPr>
            <a:spLocks noGrp="1"/>
          </p:cNvSpPr>
          <p:nvPr>
            <p:ph type="title"/>
          </p:nvPr>
        </p:nvSpPr>
        <p:spPr>
          <a:xfrm>
            <a:off x="457200" y="428625"/>
            <a:ext cx="8229600" cy="624111"/>
          </a:xfrm>
          <a:ln>
            <a:solidFill>
              <a:schemeClr val="accent1"/>
            </a:solidFill>
          </a:ln>
        </p:spPr>
        <p:txBody>
          <a:bodyPr/>
          <a:lstStyle/>
          <a:p>
            <a:pPr algn="l"/>
            <a:r>
              <a:rPr lang="ko-KR" altLang="en-US" sz="3200" dirty="0"/>
              <a:t>사례관리 사정 구조</a:t>
            </a:r>
          </a:p>
        </p:txBody>
      </p:sp>
      <p:grpSp>
        <p:nvGrpSpPr>
          <p:cNvPr id="2" name="그룹 3"/>
          <p:cNvGrpSpPr>
            <a:grpSpLocks/>
          </p:cNvGrpSpPr>
          <p:nvPr/>
        </p:nvGrpSpPr>
        <p:grpSpPr bwMode="auto">
          <a:xfrm>
            <a:off x="642938" y="1985417"/>
            <a:ext cx="7858125" cy="3454400"/>
            <a:chOff x="642910" y="1655336"/>
            <a:chExt cx="7858180" cy="2811921"/>
          </a:xfrm>
        </p:grpSpPr>
        <p:sp>
          <p:nvSpPr>
            <p:cNvPr id="5" name="타원 4"/>
            <p:cNvSpPr/>
            <p:nvPr/>
          </p:nvSpPr>
          <p:spPr>
            <a:xfrm>
              <a:off x="642910" y="2111498"/>
              <a:ext cx="6072229" cy="2067589"/>
            </a:xfrm>
            <a:prstGeom prst="ellipse">
              <a:avLst/>
            </a:prstGeom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en-US" altLang="ko-KR" sz="1400" b="1" i="1" dirty="0">
                <a:solidFill>
                  <a:schemeClr val="tx1"/>
                </a:solidFill>
              </a:endParaRPr>
            </a:p>
            <a:p>
              <a:pPr algn="ctr">
                <a:defRPr/>
              </a:pPr>
              <a:endParaRPr lang="en-US" altLang="ko-KR" sz="1400" b="1" i="1" dirty="0">
                <a:solidFill>
                  <a:schemeClr val="tx1"/>
                </a:solidFill>
              </a:endParaRPr>
            </a:p>
            <a:p>
              <a:pPr algn="ctr">
                <a:defRPr/>
              </a:pPr>
              <a:endParaRPr lang="en-US" altLang="ko-KR" sz="1400" b="1" i="1" dirty="0">
                <a:solidFill>
                  <a:schemeClr val="tx1"/>
                </a:solidFill>
              </a:endParaRPr>
            </a:p>
            <a:p>
              <a:pPr algn="ctr">
                <a:defRPr/>
              </a:pPr>
              <a:endParaRPr lang="en-US" altLang="ko-KR" sz="1400" b="1" i="1" dirty="0">
                <a:solidFill>
                  <a:schemeClr val="tx1"/>
                </a:solidFill>
              </a:endParaRPr>
            </a:p>
            <a:p>
              <a:pPr algn="ctr">
                <a:defRPr/>
              </a:pPr>
              <a:endParaRPr lang="en-US" altLang="ko-KR" sz="1400" b="1" i="1" dirty="0">
                <a:solidFill>
                  <a:schemeClr val="tx1"/>
                </a:solidFill>
              </a:endParaRPr>
            </a:p>
            <a:p>
              <a:pPr algn="ctr">
                <a:defRPr/>
              </a:pPr>
              <a:endParaRPr lang="en-US" altLang="ko-KR" sz="1400" b="1" i="1" dirty="0">
                <a:solidFill>
                  <a:schemeClr val="tx1"/>
                </a:solidFill>
              </a:endParaRPr>
            </a:p>
            <a:p>
              <a:pPr algn="ctr">
                <a:defRPr/>
              </a:pPr>
              <a:endParaRPr lang="en-US" altLang="ko-KR" sz="1400" b="1" i="1" dirty="0">
                <a:solidFill>
                  <a:schemeClr val="tx1"/>
                </a:solidFill>
              </a:endParaRPr>
            </a:p>
            <a:p>
              <a:pPr algn="ctr">
                <a:defRPr/>
              </a:pPr>
              <a:r>
                <a:rPr lang="ko-KR" altLang="en-US" sz="1400" b="1" i="1" dirty="0">
                  <a:solidFill>
                    <a:schemeClr val="tx1"/>
                  </a:solidFill>
                </a:rPr>
                <a:t>사회복지 가치</a:t>
              </a:r>
              <a:endParaRPr lang="en-US" altLang="ko-KR" sz="1400" b="1" i="1" dirty="0">
                <a:solidFill>
                  <a:schemeClr val="tx1"/>
                </a:solidFill>
              </a:endParaRPr>
            </a:p>
          </p:txBody>
        </p:sp>
        <p:sp>
          <p:nvSpPr>
            <p:cNvPr id="6" name="타원 5"/>
            <p:cNvSpPr/>
            <p:nvPr/>
          </p:nvSpPr>
          <p:spPr>
            <a:xfrm>
              <a:off x="642910" y="2028795"/>
              <a:ext cx="6072229" cy="1629518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altLang="ko-KR" sz="1400" b="1" i="1" dirty="0">
                  <a:solidFill>
                    <a:schemeClr val="tx1"/>
                  </a:solidFill>
                </a:rPr>
                <a:t> </a:t>
              </a:r>
              <a:r>
                <a:rPr lang="ko-KR" altLang="en-US" sz="1400" b="1" i="1" dirty="0">
                  <a:solidFill>
                    <a:schemeClr val="tx1"/>
                  </a:solidFill>
                </a:rPr>
                <a:t>사회복지의 다양한 관점</a:t>
              </a:r>
              <a:endParaRPr lang="en-US" altLang="ko-KR" sz="1400" b="1" i="1" dirty="0">
                <a:solidFill>
                  <a:schemeClr val="tx1"/>
                </a:solidFill>
              </a:endParaRPr>
            </a:p>
            <a:p>
              <a:pPr algn="ctr">
                <a:defRPr/>
              </a:pPr>
              <a:endParaRPr lang="en-US" altLang="ko-KR" sz="1400" b="1" i="1" dirty="0">
                <a:solidFill>
                  <a:schemeClr val="tx1"/>
                </a:solidFill>
              </a:endParaRPr>
            </a:p>
            <a:p>
              <a:pPr algn="ctr">
                <a:defRPr/>
              </a:pPr>
              <a:endParaRPr lang="en-US" altLang="ko-KR" sz="1400" b="1" i="1" dirty="0">
                <a:solidFill>
                  <a:schemeClr val="tx1"/>
                </a:solidFill>
              </a:endParaRPr>
            </a:p>
            <a:p>
              <a:pPr algn="ctr">
                <a:defRPr/>
              </a:pPr>
              <a:endParaRPr lang="en-US" altLang="ko-KR" sz="1400" b="1" i="1" dirty="0">
                <a:solidFill>
                  <a:schemeClr val="tx1"/>
                </a:solidFill>
              </a:endParaRPr>
            </a:p>
            <a:p>
              <a:pPr algn="ctr">
                <a:defRPr/>
              </a:pPr>
              <a:endParaRPr lang="en-US" altLang="ko-KR" sz="1400" b="1" i="1" dirty="0">
                <a:solidFill>
                  <a:schemeClr val="tx1"/>
                </a:solidFill>
              </a:endParaRPr>
            </a:p>
            <a:p>
              <a:pPr algn="ctr">
                <a:defRPr/>
              </a:pPr>
              <a:endParaRPr lang="ko-KR" altLang="en-US" sz="1400" b="1" i="1" dirty="0">
                <a:solidFill>
                  <a:schemeClr val="tx1"/>
                </a:solidFill>
              </a:endParaRPr>
            </a:p>
          </p:txBody>
        </p:sp>
        <p:graphicFrame>
          <p:nvGraphicFramePr>
            <p:cNvPr id="7" name="다이어그램 6"/>
            <p:cNvGraphicFramePr/>
            <p:nvPr/>
          </p:nvGraphicFramePr>
          <p:xfrm>
            <a:off x="714348" y="2143116"/>
            <a:ext cx="4929222" cy="2214578"/>
          </p:xfrm>
          <a:graphic>
            <a:graphicData uri="http://schemas.openxmlformats.org/drawingml/2006/diagram">
              <dgm:relIds xmlns:dgm="http://schemas.openxmlformats.org/drawingml/2006/diagram" xmlns:r="http://schemas.openxmlformats.org/officeDocument/2006/relationships" r:dm="rId2" r:lo="rId3" r:qs="rId4" r:cs="rId5"/>
            </a:graphicData>
          </a:graphic>
        </p:graphicFrame>
        <p:graphicFrame>
          <p:nvGraphicFramePr>
            <p:cNvPr id="8" name="다이어그램 7"/>
            <p:cNvGraphicFramePr/>
            <p:nvPr/>
          </p:nvGraphicFramePr>
          <p:xfrm>
            <a:off x="6215074" y="1655336"/>
            <a:ext cx="2286016" cy="2811921"/>
          </p:xfrm>
          <a:graphic>
            <a:graphicData uri="http://schemas.openxmlformats.org/drawingml/2006/diagram">
              <dgm:relIds xmlns:dgm="http://schemas.openxmlformats.org/drawingml/2006/diagram" xmlns:r="http://schemas.openxmlformats.org/officeDocument/2006/relationships" r:dm="rId7" r:lo="rId8" r:qs="rId9" r:cs="rId10"/>
            </a:graphicData>
          </a:graphic>
        </p:graphicFrame>
        <p:cxnSp>
          <p:nvCxnSpPr>
            <p:cNvPr id="9" name="직선 연결선 8"/>
            <p:cNvCxnSpPr/>
            <p:nvPr/>
          </p:nvCxnSpPr>
          <p:spPr>
            <a:xfrm rot="5400000" flipH="1" flipV="1">
              <a:off x="5501672" y="2024669"/>
              <a:ext cx="1141051" cy="857256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직선 연결선 9"/>
            <p:cNvCxnSpPr/>
            <p:nvPr/>
          </p:nvCxnSpPr>
          <p:spPr>
            <a:xfrm>
              <a:off x="5643570" y="3023822"/>
              <a:ext cx="857256" cy="1292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직선 연결선 10"/>
            <p:cNvCxnSpPr/>
            <p:nvPr/>
          </p:nvCxnSpPr>
          <p:spPr>
            <a:xfrm rot="16200000" flipH="1">
              <a:off x="5502318" y="3165073"/>
              <a:ext cx="1139758" cy="857256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직선 화살표 연결선 11"/>
            <p:cNvCxnSpPr/>
            <p:nvPr/>
          </p:nvCxnSpPr>
          <p:spPr>
            <a:xfrm flipV="1">
              <a:off x="1643042" y="2786049"/>
              <a:ext cx="357189" cy="285585"/>
            </a:xfrm>
            <a:prstGeom prst="straightConnector1">
              <a:avLst/>
            </a:prstGeom>
            <a:ln w="28575" cmpd="dbl">
              <a:solidFill>
                <a:schemeClr val="tx1"/>
              </a:solidFill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3" name="아래로 구부러진 화살표 22"/>
          <p:cNvSpPr/>
          <p:nvPr/>
        </p:nvSpPr>
        <p:spPr>
          <a:xfrm>
            <a:off x="857250" y="1556792"/>
            <a:ext cx="4857750" cy="1643063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dirty="0">
                <a:solidFill>
                  <a:schemeClr val="tx1"/>
                </a:solidFill>
              </a:rPr>
              <a:t>관계형성</a:t>
            </a:r>
            <a:r>
              <a:rPr lang="en-US" altLang="ko-KR" dirty="0">
                <a:solidFill>
                  <a:schemeClr val="tx1"/>
                </a:solidFill>
              </a:rPr>
              <a:t>(rapport)</a:t>
            </a:r>
          </a:p>
          <a:p>
            <a:pPr algn="ctr">
              <a:defRPr/>
            </a:pPr>
            <a:endParaRPr lang="en-US" altLang="ko-KR" dirty="0">
              <a:solidFill>
                <a:schemeClr val="tx1"/>
              </a:solidFill>
            </a:endParaRPr>
          </a:p>
          <a:p>
            <a:pPr algn="ctr">
              <a:defRPr/>
            </a:pPr>
            <a:endParaRPr lang="en-US" altLang="ko-KR" dirty="0">
              <a:solidFill>
                <a:schemeClr val="tx1"/>
              </a:solidFill>
            </a:endParaRPr>
          </a:p>
          <a:p>
            <a:pPr algn="ctr">
              <a:defRPr/>
            </a:pPr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24" name="위로 구부러진 화살표 23"/>
          <p:cNvSpPr/>
          <p:nvPr/>
        </p:nvSpPr>
        <p:spPr>
          <a:xfrm flipH="1">
            <a:off x="1000125" y="4414292"/>
            <a:ext cx="4572000" cy="1357313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altLang="ko-KR" dirty="0">
              <a:solidFill>
                <a:schemeClr val="tx1"/>
              </a:solidFill>
            </a:endParaRPr>
          </a:p>
          <a:p>
            <a:pPr algn="ctr">
              <a:defRPr/>
            </a:pPr>
            <a:endParaRPr lang="en-US" altLang="ko-KR" dirty="0">
              <a:solidFill>
                <a:schemeClr val="tx1"/>
              </a:solidFill>
            </a:endParaRPr>
          </a:p>
          <a:p>
            <a:pPr algn="ctr">
              <a:defRPr/>
            </a:pPr>
            <a:r>
              <a:rPr lang="ko-KR" altLang="en-US" dirty="0">
                <a:solidFill>
                  <a:schemeClr val="tx1"/>
                </a:solidFill>
              </a:rPr>
              <a:t>클라이언트 관점</a:t>
            </a:r>
          </a:p>
        </p:txBody>
      </p:sp>
    </p:spTree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altLang="ko-KR" sz="2800" dirty="0"/>
              <a:t>ISP</a:t>
            </a:r>
            <a:r>
              <a:rPr lang="ko-KR" altLang="en-US" sz="2800" dirty="0"/>
              <a:t>수립과정</a:t>
            </a:r>
            <a:r>
              <a:rPr lang="en-US" altLang="ko-KR" sz="2800" dirty="0"/>
              <a:t>(</a:t>
            </a:r>
            <a:r>
              <a:rPr lang="ko-KR" altLang="en-US" sz="2800" dirty="0"/>
              <a:t>개별서비스계획</a:t>
            </a:r>
            <a:r>
              <a:rPr lang="en-US" altLang="ko-KR" sz="2800" dirty="0"/>
              <a:t>)</a:t>
            </a:r>
            <a:endParaRPr lang="ko-KR" altLang="en-US" sz="2800" dirty="0"/>
          </a:p>
        </p:txBody>
      </p:sp>
      <p:graphicFrame>
        <p:nvGraphicFramePr>
          <p:cNvPr id="4" name="내용 개체 틀 3"/>
          <p:cNvGraphicFramePr>
            <a:graphicFrameLocks noGrp="1"/>
          </p:cNvGraphicFramePr>
          <p:nvPr>
            <p:ph idx="1"/>
          </p:nvPr>
        </p:nvGraphicFramePr>
        <p:xfrm>
          <a:off x="457200" y="1412777"/>
          <a:ext cx="8229600" cy="9361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cxnSp>
        <p:nvCxnSpPr>
          <p:cNvPr id="6" name="직선 화살표 연결선 5"/>
          <p:cNvCxnSpPr/>
          <p:nvPr/>
        </p:nvCxnSpPr>
        <p:spPr>
          <a:xfrm>
            <a:off x="5148263" y="2205038"/>
            <a:ext cx="0" cy="431800"/>
          </a:xfrm>
          <a:prstGeom prst="straightConnector1">
            <a:avLst/>
          </a:prstGeom>
          <a:ln w="44450" cmpd="sng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8" name="다이어그램 7"/>
          <p:cNvGraphicFramePr/>
          <p:nvPr/>
        </p:nvGraphicFramePr>
        <p:xfrm>
          <a:off x="251520" y="2204864"/>
          <a:ext cx="8424936" cy="14401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26" name="위로 굽은 화살표 25"/>
          <p:cNvSpPr/>
          <p:nvPr/>
        </p:nvSpPr>
        <p:spPr>
          <a:xfrm rot="2700000">
            <a:off x="4104482" y="3069431"/>
            <a:ext cx="647700" cy="576263"/>
          </a:xfrm>
          <a:prstGeom prst="bentUpArrow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1" hangingPunct="1">
              <a:defRPr/>
            </a:pPr>
            <a:endParaRPr lang="ko-KR" altLang="en-US"/>
          </a:p>
        </p:txBody>
      </p:sp>
      <p:graphicFrame>
        <p:nvGraphicFramePr>
          <p:cNvPr id="27" name="다이어그램 26"/>
          <p:cNvGraphicFramePr/>
          <p:nvPr/>
        </p:nvGraphicFramePr>
        <p:xfrm>
          <a:off x="4020616" y="3861048"/>
          <a:ext cx="4439816" cy="23042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  <p:cxnSp>
        <p:nvCxnSpPr>
          <p:cNvPr id="31" name="구부러진 연결선 30"/>
          <p:cNvCxnSpPr/>
          <p:nvPr/>
        </p:nvCxnSpPr>
        <p:spPr>
          <a:xfrm>
            <a:off x="2051050" y="3213100"/>
            <a:ext cx="1728788" cy="1079500"/>
          </a:xfrm>
          <a:prstGeom prst="curvedConnector3">
            <a:avLst>
              <a:gd name="adj1" fmla="val -644"/>
            </a:avLst>
          </a:prstGeom>
          <a:ln w="539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타원 38"/>
          <p:cNvSpPr/>
          <p:nvPr/>
        </p:nvSpPr>
        <p:spPr>
          <a:xfrm>
            <a:off x="1331913" y="3429000"/>
            <a:ext cx="1368425" cy="1152525"/>
          </a:xfrm>
          <a:prstGeom prst="ellipse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1" hangingPunct="1">
              <a:defRPr/>
            </a:pPr>
            <a:r>
              <a:rPr lang="ko-KR" altLang="en-US" dirty="0">
                <a:solidFill>
                  <a:schemeClr val="tx1"/>
                </a:solidFill>
              </a:rPr>
              <a:t>심각 </a:t>
            </a:r>
            <a:r>
              <a:rPr lang="en-US" altLang="ko-KR" dirty="0">
                <a:solidFill>
                  <a:schemeClr val="tx1"/>
                </a:solidFill>
              </a:rPr>
              <a:t>/</a:t>
            </a:r>
            <a:r>
              <a:rPr lang="ko-KR" altLang="en-US" dirty="0" err="1">
                <a:solidFill>
                  <a:schemeClr val="tx1"/>
                </a:solidFill>
              </a:rPr>
              <a:t>위급성</a:t>
            </a:r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40" name="타원 39"/>
          <p:cNvSpPr/>
          <p:nvPr/>
        </p:nvSpPr>
        <p:spPr>
          <a:xfrm>
            <a:off x="611188" y="4581525"/>
            <a:ext cx="1439862" cy="1150938"/>
          </a:xfrm>
          <a:prstGeom prst="ellipse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1" hangingPunct="1">
              <a:defRPr/>
            </a:pPr>
            <a:r>
              <a:rPr lang="ko-KR" altLang="en-US" sz="1600" dirty="0">
                <a:solidFill>
                  <a:schemeClr val="tx1"/>
                </a:solidFill>
              </a:rPr>
              <a:t>클라이언트 역량</a:t>
            </a:r>
            <a:r>
              <a:rPr lang="en-US" altLang="ko-KR" sz="1600" dirty="0">
                <a:solidFill>
                  <a:schemeClr val="tx1"/>
                </a:solidFill>
              </a:rPr>
              <a:t>/</a:t>
            </a:r>
            <a:r>
              <a:rPr lang="ko-KR" altLang="en-US" sz="1600" dirty="0">
                <a:solidFill>
                  <a:schemeClr val="tx1"/>
                </a:solidFill>
              </a:rPr>
              <a:t>자원</a:t>
            </a:r>
          </a:p>
        </p:txBody>
      </p:sp>
      <p:sp>
        <p:nvSpPr>
          <p:cNvPr id="41" name="타원 40"/>
          <p:cNvSpPr/>
          <p:nvPr/>
        </p:nvSpPr>
        <p:spPr>
          <a:xfrm>
            <a:off x="2195513" y="4365625"/>
            <a:ext cx="1584325" cy="1150938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1" hangingPunct="1">
              <a:defRPr/>
            </a:pPr>
            <a:r>
              <a:rPr lang="ko-KR" altLang="en-US" dirty="0"/>
              <a:t>클라이언트가치</a:t>
            </a:r>
            <a:r>
              <a:rPr lang="en-US" altLang="ko-KR" dirty="0"/>
              <a:t>/</a:t>
            </a:r>
            <a:r>
              <a:rPr lang="ko-KR" altLang="en-US" dirty="0"/>
              <a:t>선호</a:t>
            </a:r>
          </a:p>
        </p:txBody>
      </p:sp>
    </p:spTree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ext Box 1"/>
          <p:cNvSpPr txBox="1">
            <a:spLocks noChangeArrowheads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anchor="ctr"/>
          <a:lstStyle/>
          <a:p>
            <a:pPr eaLnBrk="1" latinLnBrk="1" hangingPunct="1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kumimoji="0" lang="en-US" altLang="ko-KR" sz="3200" b="1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사례관리 수행</a:t>
            </a:r>
          </a:p>
        </p:txBody>
      </p:sp>
      <p:sp>
        <p:nvSpPr>
          <p:cNvPr id="41987" name="AutoShape 2"/>
          <p:cNvSpPr>
            <a:spLocks noChangeArrowheads="1"/>
          </p:cNvSpPr>
          <p:nvPr/>
        </p:nvSpPr>
        <p:spPr bwMode="auto">
          <a:xfrm>
            <a:off x="285750" y="1071563"/>
            <a:ext cx="5429250" cy="5429250"/>
          </a:xfrm>
          <a:prstGeom prst="rightArrow">
            <a:avLst>
              <a:gd name="adj1" fmla="val 50000"/>
              <a:gd name="adj2" fmla="val 50000"/>
            </a:avLst>
          </a:prstGeom>
          <a:gradFill rotWithShape="0">
            <a:gsLst>
              <a:gs pos="0">
                <a:srgbClr val="E5EEFF"/>
              </a:gs>
              <a:gs pos="100000">
                <a:srgbClr val="A3C4FF"/>
              </a:gs>
            </a:gsLst>
            <a:lin ang="16200000" scaled="1"/>
          </a:gradFill>
          <a:ln w="9360">
            <a:solidFill>
              <a:srgbClr val="4A7EBB"/>
            </a:solidFill>
            <a:miter lim="800000"/>
            <a:headEnd/>
            <a:tailEnd/>
          </a:ln>
          <a:effectLst>
            <a:outerShdw dist="20160" dir="5400000" algn="ctr" rotWithShape="0">
              <a:srgbClr val="000000">
                <a:alpha val="38033"/>
              </a:srgbClr>
            </a:outerShdw>
          </a:effectLst>
        </p:spPr>
        <p:txBody>
          <a:bodyPr lIns="90000" tIns="46800" rIns="90000" bIns="46800" anchor="ctr"/>
          <a:lstStyle/>
          <a:p>
            <a:pPr marL="338138" indent="-338138" eaLnBrk="1" latinLnBrk="1" hangingPunct="1">
              <a:buFont typeface="Times New Roman" pitchFamily="18" charset="0"/>
              <a:buAutoNum type="arabicPeriod"/>
              <a:tabLst>
                <a:tab pos="338138" algn="l"/>
                <a:tab pos="785813" algn="l"/>
                <a:tab pos="1235075" algn="l"/>
                <a:tab pos="1684338" algn="l"/>
                <a:tab pos="2133600" algn="l"/>
                <a:tab pos="2582863" algn="l"/>
                <a:tab pos="3032125" algn="l"/>
                <a:tab pos="3481388" algn="l"/>
                <a:tab pos="3930650" algn="l"/>
                <a:tab pos="4379913" algn="l"/>
                <a:tab pos="4829175" algn="l"/>
                <a:tab pos="5278438" algn="l"/>
                <a:tab pos="5727700" algn="l"/>
                <a:tab pos="6176963" algn="l"/>
                <a:tab pos="6626225" algn="l"/>
                <a:tab pos="7075488" algn="l"/>
                <a:tab pos="7524750" algn="l"/>
                <a:tab pos="7974013" algn="l"/>
                <a:tab pos="8423275" algn="l"/>
                <a:tab pos="8872538" algn="l"/>
                <a:tab pos="9321800" algn="l"/>
              </a:tabLst>
              <a:defRPr/>
            </a:pPr>
            <a:r>
              <a:rPr kumimoji="0" lang="en-US" altLang="ko-KR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사례관리 목표, 계획과    일관된 내용 수행  (논리모델)</a:t>
            </a:r>
          </a:p>
          <a:p>
            <a:pPr marL="338138" indent="-338138" eaLnBrk="1" latinLnBrk="1" hangingPunct="1">
              <a:buFont typeface="Times New Roman" pitchFamily="18" charset="0"/>
              <a:buAutoNum type="arabicPeriod"/>
              <a:tabLst>
                <a:tab pos="338138" algn="l"/>
                <a:tab pos="785813" algn="l"/>
                <a:tab pos="1235075" algn="l"/>
                <a:tab pos="1684338" algn="l"/>
                <a:tab pos="2133600" algn="l"/>
                <a:tab pos="2582863" algn="l"/>
                <a:tab pos="3032125" algn="l"/>
                <a:tab pos="3481388" algn="l"/>
                <a:tab pos="3930650" algn="l"/>
                <a:tab pos="4379913" algn="l"/>
                <a:tab pos="4829175" algn="l"/>
                <a:tab pos="5278438" algn="l"/>
                <a:tab pos="5727700" algn="l"/>
                <a:tab pos="6176963" algn="l"/>
                <a:tab pos="6626225" algn="l"/>
                <a:tab pos="7075488" algn="l"/>
                <a:tab pos="7524750" algn="l"/>
                <a:tab pos="7974013" algn="l"/>
                <a:tab pos="8423275" algn="l"/>
                <a:tab pos="8872538" algn="l"/>
                <a:tab pos="9321800" algn="l"/>
              </a:tabLst>
              <a:defRPr/>
            </a:pPr>
            <a:r>
              <a:rPr kumimoji="0" lang="en-US" altLang="ko-KR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목표,계획 우선순위에 따른 수행</a:t>
            </a:r>
          </a:p>
          <a:p>
            <a:pPr marL="338138" indent="-338138" eaLnBrk="1" latinLnBrk="1" hangingPunct="1">
              <a:buFont typeface="Times New Roman" pitchFamily="18" charset="0"/>
              <a:buAutoNum type="arabicPeriod"/>
              <a:tabLst>
                <a:tab pos="338138" algn="l"/>
                <a:tab pos="785813" algn="l"/>
                <a:tab pos="1235075" algn="l"/>
                <a:tab pos="1684338" algn="l"/>
                <a:tab pos="2133600" algn="l"/>
                <a:tab pos="2582863" algn="l"/>
                <a:tab pos="3032125" algn="l"/>
                <a:tab pos="3481388" algn="l"/>
                <a:tab pos="3930650" algn="l"/>
                <a:tab pos="4379913" algn="l"/>
                <a:tab pos="4829175" algn="l"/>
                <a:tab pos="5278438" algn="l"/>
                <a:tab pos="5727700" algn="l"/>
                <a:tab pos="6176963" algn="l"/>
                <a:tab pos="6626225" algn="l"/>
                <a:tab pos="7075488" algn="l"/>
                <a:tab pos="7524750" algn="l"/>
                <a:tab pos="7974013" algn="l"/>
                <a:tab pos="8423275" algn="l"/>
                <a:tab pos="8872538" algn="l"/>
                <a:tab pos="9321800" algn="l"/>
              </a:tabLst>
              <a:defRPr/>
            </a:pPr>
            <a:r>
              <a:rPr kumimoji="0" lang="en-US" altLang="ko-KR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클라이언트 수행가능성에 기반한 수행전략</a:t>
            </a:r>
          </a:p>
          <a:p>
            <a:pPr marL="338138" indent="-338138" eaLnBrk="1" latinLnBrk="1" hangingPunct="1">
              <a:buFont typeface="Times New Roman" pitchFamily="18" charset="0"/>
              <a:buAutoNum type="arabicPeriod"/>
              <a:tabLst>
                <a:tab pos="338138" algn="l"/>
                <a:tab pos="785813" algn="l"/>
                <a:tab pos="1235075" algn="l"/>
                <a:tab pos="1684338" algn="l"/>
                <a:tab pos="2133600" algn="l"/>
                <a:tab pos="2582863" algn="l"/>
                <a:tab pos="3032125" algn="l"/>
                <a:tab pos="3481388" algn="l"/>
                <a:tab pos="3930650" algn="l"/>
                <a:tab pos="4379913" algn="l"/>
                <a:tab pos="4829175" algn="l"/>
                <a:tab pos="5278438" algn="l"/>
                <a:tab pos="5727700" algn="l"/>
                <a:tab pos="6176963" algn="l"/>
                <a:tab pos="6626225" algn="l"/>
                <a:tab pos="7075488" algn="l"/>
                <a:tab pos="7524750" algn="l"/>
                <a:tab pos="7974013" algn="l"/>
                <a:tab pos="8423275" algn="l"/>
                <a:tab pos="8872538" algn="l"/>
                <a:tab pos="9321800" algn="l"/>
              </a:tabLst>
              <a:defRPr/>
            </a:pPr>
            <a:r>
              <a:rPr kumimoji="0" lang="en-US" altLang="ko-KR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클라이언트 참여 및 결정권 수행 전제</a:t>
            </a:r>
          </a:p>
        </p:txBody>
      </p:sp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4413250" y="1066800"/>
            <a:ext cx="4600575" cy="5295900"/>
            <a:chOff x="2780" y="672"/>
            <a:chExt cx="2898" cy="3336"/>
          </a:xfrm>
        </p:grpSpPr>
        <p:pic>
          <p:nvPicPr>
            <p:cNvPr id="22534" name="Picture 4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780" y="672"/>
              <a:ext cx="2899" cy="3337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</p:pic>
        <p:sp>
          <p:nvSpPr>
            <p:cNvPr id="22535" name="Text Box 5"/>
            <p:cNvSpPr txBox="1">
              <a:spLocks noChangeArrowheads="1"/>
            </p:cNvSpPr>
            <p:nvPr/>
          </p:nvSpPr>
          <p:spPr bwMode="auto">
            <a:xfrm>
              <a:off x="2780" y="672"/>
              <a:ext cx="2899" cy="3337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eaLnBrk="1" latinLnBrk="1" hangingPunct="1"/>
              <a:endParaRPr kumimoji="0" lang="ko-KR" altLang="en-US">
                <a:latin typeface="맑은 고딕" pitchFamily="50" charset="-127"/>
                <a:ea typeface="맑은 고딕" pitchFamily="50" charset="-127"/>
              </a:endParaRPr>
            </a:p>
          </p:txBody>
        </p:sp>
      </p:grpSp>
      <p:sp>
        <p:nvSpPr>
          <p:cNvPr id="22533" name="Text Box 6"/>
          <p:cNvSpPr txBox="1">
            <a:spLocks noChangeArrowheads="1"/>
          </p:cNvSpPr>
          <p:nvPr/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ctr"/>
          <a:lstStyle/>
          <a:p>
            <a:pPr algn="r" eaLnBrk="1" latinLnBrk="1" hangingPunct="1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fld id="{F03B3613-31E1-4B07-8D8B-14115EDC9037}" type="slidenum">
              <a:rPr kumimoji="0" lang="en-US" altLang="ko-KR" sz="1200">
                <a:solidFill>
                  <a:srgbClr val="898989"/>
                </a:solidFill>
                <a:latin typeface="맑은 고딕" pitchFamily="50" charset="-127"/>
                <a:ea typeface="맑은 고딕" pitchFamily="50" charset="-127"/>
              </a:rPr>
              <a:pPr algn="r" eaLnBrk="1" latinLnBrk="1" hangingPunct="1"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</a:pPr>
              <a:t>66</a:t>
            </a:fld>
            <a:endParaRPr kumimoji="0" lang="en-US" altLang="ko-KR" sz="1200">
              <a:solidFill>
                <a:srgbClr val="898989"/>
              </a:solidFill>
              <a:latin typeface="맑은 고딕" pitchFamily="50" charset="-127"/>
              <a:ea typeface="맑은 고딕" pitchFamily="50" charset="-127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/>
              <a:t>실천기술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4680520"/>
          </a:xfrm>
        </p:spPr>
        <p:txBody>
          <a:bodyPr>
            <a:normAutofit fontScale="92500" lnSpcReduction="10000"/>
          </a:bodyPr>
          <a:lstStyle/>
          <a:p>
            <a:pPr marL="457200" indent="-457200">
              <a:buFont typeface="+mj-lt"/>
              <a:buAutoNum type="arabicPeriod"/>
            </a:pPr>
            <a:r>
              <a:rPr lang="ko-KR" altLang="en-US" dirty="0"/>
              <a:t>질문</a:t>
            </a:r>
            <a:endParaRPr lang="en-US" altLang="ko-KR" dirty="0"/>
          </a:p>
          <a:p>
            <a:pPr marL="400050" lvl="1" indent="0">
              <a:buNone/>
            </a:pPr>
            <a:r>
              <a:rPr lang="ko-KR" altLang="en-US" b="0" dirty="0" err="1"/>
              <a:t>개방형질문</a:t>
            </a:r>
            <a:r>
              <a:rPr lang="en-US" altLang="ko-KR" b="0" dirty="0"/>
              <a:t>(</a:t>
            </a:r>
            <a:r>
              <a:rPr lang="ko-KR" altLang="en-US" b="0" dirty="0"/>
              <a:t>자유롭게 표현</a:t>
            </a:r>
            <a:r>
              <a:rPr lang="en-US" altLang="ko-KR" b="0" dirty="0"/>
              <a:t>), </a:t>
            </a:r>
            <a:r>
              <a:rPr lang="ko-KR" altLang="en-US" b="0" dirty="0" err="1"/>
              <a:t>폐쇄형질문</a:t>
            </a:r>
            <a:r>
              <a:rPr lang="en-US" altLang="ko-KR" b="0" dirty="0"/>
              <a:t>(</a:t>
            </a:r>
            <a:r>
              <a:rPr lang="ko-KR" altLang="en-US" b="0" dirty="0"/>
              <a:t>사실 질문</a:t>
            </a:r>
            <a:r>
              <a:rPr lang="en-US" altLang="ko-KR" b="0" dirty="0"/>
              <a:t>)</a:t>
            </a:r>
          </a:p>
          <a:p>
            <a:pPr marL="457200" indent="-457200">
              <a:buFont typeface="+mj-lt"/>
              <a:buAutoNum type="arabicPeriod"/>
            </a:pPr>
            <a:r>
              <a:rPr lang="ko-KR" altLang="en-US" dirty="0" err="1"/>
              <a:t>초점화</a:t>
            </a:r>
            <a:endParaRPr lang="en-US" altLang="ko-KR" dirty="0"/>
          </a:p>
          <a:p>
            <a:pPr marL="400050" lvl="1" indent="0">
              <a:buNone/>
            </a:pPr>
            <a:r>
              <a:rPr lang="ko-KR" altLang="en-US" b="0" dirty="0"/>
              <a:t>클라이언트의 말이 두서 </a:t>
            </a:r>
            <a:r>
              <a:rPr lang="ko-KR" altLang="en-US" b="0" dirty="0" err="1"/>
              <a:t>없을때</a:t>
            </a:r>
            <a:r>
              <a:rPr lang="ko-KR" altLang="en-US" b="0" dirty="0"/>
              <a:t> 다시 </a:t>
            </a:r>
            <a:r>
              <a:rPr lang="ko-KR" altLang="en-US" dirty="0"/>
              <a:t>본래 주제로</a:t>
            </a:r>
            <a:r>
              <a:rPr lang="ko-KR" altLang="en-US" b="0" dirty="0"/>
              <a:t> 돌아오게 한다</a:t>
            </a:r>
            <a:r>
              <a:rPr lang="en-US" altLang="ko-KR" b="0" dirty="0"/>
              <a:t>.</a:t>
            </a:r>
          </a:p>
          <a:p>
            <a:pPr marL="457200" indent="-457200">
              <a:buFont typeface="+mj-lt"/>
              <a:buAutoNum type="arabicPeriod"/>
            </a:pPr>
            <a:r>
              <a:rPr lang="ko-KR" altLang="en-US" dirty="0"/>
              <a:t>명료화</a:t>
            </a:r>
            <a:endParaRPr lang="en-US" altLang="ko-KR" dirty="0"/>
          </a:p>
          <a:p>
            <a:pPr marL="400050" lvl="1" indent="0">
              <a:buNone/>
            </a:pPr>
            <a:r>
              <a:rPr lang="ko-KR" altLang="en-US" b="0" dirty="0"/>
              <a:t>클라이언트가 자신의 처지에 대해 좀더 </a:t>
            </a:r>
            <a:r>
              <a:rPr lang="ko-KR" altLang="en-US" dirty="0"/>
              <a:t>분명하고 객관적으로 </a:t>
            </a:r>
            <a:r>
              <a:rPr lang="ko-KR" altLang="en-US" b="0" dirty="0"/>
              <a:t>인식</a:t>
            </a:r>
            <a:endParaRPr lang="en-US" altLang="ko-KR" b="0" dirty="0"/>
          </a:p>
          <a:p>
            <a:pPr marL="457200" indent="-457200">
              <a:buFont typeface="+mj-lt"/>
              <a:buAutoNum type="arabicPeriod"/>
            </a:pPr>
            <a:r>
              <a:rPr lang="ko-KR" altLang="en-US" dirty="0"/>
              <a:t>해석</a:t>
            </a:r>
            <a:r>
              <a:rPr lang="en-US" altLang="ko-KR" dirty="0"/>
              <a:t>(</a:t>
            </a:r>
            <a:r>
              <a:rPr lang="ko-KR" altLang="en-US" dirty="0"/>
              <a:t>가설</a:t>
            </a:r>
            <a:r>
              <a:rPr lang="en-US" altLang="ko-KR" dirty="0"/>
              <a:t>)</a:t>
            </a:r>
          </a:p>
          <a:p>
            <a:pPr marL="400050" lvl="1" indent="0">
              <a:buNone/>
            </a:pPr>
            <a:r>
              <a:rPr lang="ko-KR" altLang="en-US" b="0" dirty="0"/>
              <a:t>클라이언트의 </a:t>
            </a:r>
            <a:r>
              <a:rPr lang="ko-KR" altLang="en-US" dirty="0"/>
              <a:t>표현과 행동을 통해서</a:t>
            </a:r>
            <a:r>
              <a:rPr lang="ko-KR" altLang="en-US" b="0" dirty="0"/>
              <a:t> 하며</a:t>
            </a:r>
            <a:r>
              <a:rPr lang="en-US" altLang="ko-KR" b="0" dirty="0"/>
              <a:t>, </a:t>
            </a:r>
            <a:r>
              <a:rPr lang="ko-KR" altLang="en-US" b="0" dirty="0"/>
              <a:t>초반부터 분석하지 않는다</a:t>
            </a:r>
            <a:r>
              <a:rPr lang="en-US" altLang="ko-KR" b="0" dirty="0"/>
              <a:t>.</a:t>
            </a:r>
          </a:p>
          <a:p>
            <a:pPr marL="457200" indent="-457200">
              <a:buFont typeface="+mj-lt"/>
              <a:buAutoNum type="arabicPeriod"/>
            </a:pPr>
            <a:r>
              <a:rPr lang="ko-KR" altLang="en-US" dirty="0" err="1"/>
              <a:t>재명명</a:t>
            </a:r>
            <a:r>
              <a:rPr lang="en-US" altLang="ko-KR" dirty="0"/>
              <a:t>(</a:t>
            </a:r>
            <a:r>
              <a:rPr lang="ko-KR" altLang="en-US" dirty="0"/>
              <a:t>재구성</a:t>
            </a:r>
            <a:r>
              <a:rPr lang="en-US" altLang="ko-KR" dirty="0"/>
              <a:t>) </a:t>
            </a:r>
            <a:r>
              <a:rPr lang="ko-KR" altLang="en-US" b="0" dirty="0"/>
              <a:t>문제를 다른 시각에서 볼 수 있도록</a:t>
            </a:r>
            <a:r>
              <a:rPr lang="ko-KR" altLang="en-US" dirty="0"/>
              <a:t> </a:t>
            </a:r>
            <a:endParaRPr lang="en-US" altLang="ko-KR" dirty="0"/>
          </a:p>
          <a:p>
            <a:pPr marL="457200" indent="-457200">
              <a:buFont typeface="+mj-lt"/>
              <a:buAutoNum type="arabicPeriod"/>
            </a:pPr>
            <a:r>
              <a:rPr lang="ko-KR" altLang="en-US" dirty="0"/>
              <a:t>환언</a:t>
            </a:r>
            <a:endParaRPr lang="en-US" altLang="ko-KR" dirty="0"/>
          </a:p>
          <a:p>
            <a:pPr marL="400050" lvl="1" indent="0">
              <a:buNone/>
            </a:pPr>
            <a:r>
              <a:rPr lang="ko-KR" altLang="en-US" b="0" dirty="0"/>
              <a:t>클라이언트의 말을 </a:t>
            </a:r>
            <a:r>
              <a:rPr lang="ko-KR" altLang="en-US" dirty="0"/>
              <a:t>사회복지사의 언어로 </a:t>
            </a:r>
            <a:r>
              <a:rPr lang="ko-KR" altLang="en-US" b="0" dirty="0"/>
              <a:t>다시 표현</a:t>
            </a:r>
            <a:endParaRPr lang="en-US" altLang="ko-KR" b="0" dirty="0"/>
          </a:p>
          <a:p>
            <a:pPr marL="457200" indent="-457200">
              <a:buFont typeface="+mj-lt"/>
              <a:buAutoNum type="arabicPeriod"/>
            </a:pPr>
            <a:r>
              <a:rPr lang="ko-KR" altLang="en-US" dirty="0" err="1"/>
              <a:t>재보증</a:t>
            </a:r>
            <a:r>
              <a:rPr lang="en-US" altLang="ko-KR" dirty="0"/>
              <a:t>(</a:t>
            </a:r>
            <a:r>
              <a:rPr lang="ko-KR" altLang="en-US" dirty="0"/>
              <a:t>안심</a:t>
            </a:r>
            <a:r>
              <a:rPr lang="en-US" altLang="ko-KR" dirty="0"/>
              <a:t>)_</a:t>
            </a:r>
            <a:r>
              <a:rPr lang="ko-KR" altLang="en-US" dirty="0"/>
              <a:t>과거의 </a:t>
            </a:r>
            <a:r>
              <a:rPr lang="ko-KR" altLang="en-US" dirty="0" err="1"/>
              <a:t>성공경험</a:t>
            </a:r>
            <a:r>
              <a:rPr lang="ko-KR" altLang="en-US" dirty="0"/>
              <a:t> 이야기</a:t>
            </a:r>
            <a:endParaRPr lang="en-US" altLang="ko-KR" dirty="0"/>
          </a:p>
          <a:p>
            <a:pPr marL="400050" lvl="1" indent="0">
              <a:buNone/>
            </a:pPr>
            <a:r>
              <a:rPr lang="ko-KR" altLang="en-US" b="0" dirty="0"/>
              <a:t>클라이언트가 자신의 능력에 대해 불안해 </a:t>
            </a:r>
            <a:r>
              <a:rPr lang="ko-KR" altLang="en-US" b="0" dirty="0" err="1"/>
              <a:t>할때</a:t>
            </a:r>
            <a:r>
              <a:rPr lang="ko-KR" altLang="en-US" b="0" dirty="0"/>
              <a:t> 위안을 줌</a:t>
            </a:r>
            <a:r>
              <a:rPr lang="en-US" altLang="ko-KR" b="0" dirty="0"/>
              <a:t>(</a:t>
            </a:r>
          </a:p>
          <a:p>
            <a:pPr marL="457200" indent="-457200">
              <a:buFont typeface="+mj-lt"/>
              <a:buAutoNum type="arabicPeriod"/>
            </a:pPr>
            <a:r>
              <a:rPr lang="ko-KR" altLang="en-US" dirty="0"/>
              <a:t>옹호</a:t>
            </a:r>
            <a:r>
              <a:rPr lang="en-US" altLang="ko-KR" dirty="0"/>
              <a:t>(</a:t>
            </a:r>
            <a:r>
              <a:rPr lang="ko-KR" altLang="en-US" dirty="0"/>
              <a:t>클라이언트 권리</a:t>
            </a:r>
            <a:r>
              <a:rPr lang="en-US" altLang="ko-KR" dirty="0"/>
              <a:t>)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696409788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직접 개입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929411"/>
          </a:xfrm>
        </p:spPr>
        <p:txBody>
          <a:bodyPr>
            <a:normAutofit fontScale="85000" lnSpcReduction="10000"/>
          </a:bodyPr>
          <a:lstStyle/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ko-KR" altLang="en-US" dirty="0"/>
              <a:t>지지하기 </a:t>
            </a:r>
            <a:r>
              <a:rPr lang="en-US" altLang="ko-KR" dirty="0"/>
              <a:t>(</a:t>
            </a:r>
            <a:r>
              <a:rPr lang="ko-KR" altLang="en-US" dirty="0" err="1"/>
              <a:t>재보증</a:t>
            </a:r>
            <a:r>
              <a:rPr lang="en-US" altLang="ko-KR" dirty="0"/>
              <a:t>, </a:t>
            </a:r>
            <a:r>
              <a:rPr lang="ko-KR" altLang="en-US" dirty="0"/>
              <a:t>격려</a:t>
            </a:r>
            <a:r>
              <a:rPr lang="en-US" altLang="ko-KR" dirty="0"/>
              <a:t>, </a:t>
            </a:r>
            <a:r>
              <a:rPr lang="ko-KR" altLang="en-US" dirty="0"/>
              <a:t>경청</a:t>
            </a:r>
            <a:r>
              <a:rPr lang="en-US" altLang="ko-KR" dirty="0"/>
              <a:t>, </a:t>
            </a:r>
            <a:r>
              <a:rPr lang="ko-KR" altLang="en-US" dirty="0"/>
              <a:t>공감</a:t>
            </a:r>
            <a:r>
              <a:rPr lang="en-US" altLang="ko-KR" dirty="0"/>
              <a:t>)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ko-KR" altLang="en-US" dirty="0"/>
              <a:t>직접적 </a:t>
            </a:r>
            <a:r>
              <a:rPr lang="ko-KR" altLang="en-US" dirty="0" err="1"/>
              <a:t>영향주기</a:t>
            </a:r>
            <a:r>
              <a:rPr lang="en-US" altLang="ko-KR" dirty="0"/>
              <a:t>(</a:t>
            </a:r>
            <a:r>
              <a:rPr lang="ko-KR" altLang="en-US" dirty="0"/>
              <a:t>조언</a:t>
            </a:r>
            <a:r>
              <a:rPr lang="en-US" altLang="ko-KR" dirty="0"/>
              <a:t>, </a:t>
            </a:r>
            <a:r>
              <a:rPr lang="ko-KR" altLang="en-US" dirty="0"/>
              <a:t>정보제공</a:t>
            </a:r>
            <a:r>
              <a:rPr lang="en-US" altLang="ko-KR" dirty="0"/>
              <a:t>)</a:t>
            </a:r>
          </a:p>
          <a:p>
            <a:pPr marL="400050" lvl="1" indent="0">
              <a:lnSpc>
                <a:spcPct val="150000"/>
              </a:lnSpc>
              <a:buNone/>
            </a:pPr>
            <a:r>
              <a:rPr lang="en-US" altLang="ko-KR" b="0" dirty="0"/>
              <a:t> ~~</a:t>
            </a:r>
            <a:r>
              <a:rPr lang="ko-KR" altLang="en-US" b="0" dirty="0"/>
              <a:t>을 해보는 것은 어떨까요</a:t>
            </a:r>
            <a:r>
              <a:rPr lang="en-US" altLang="ko-KR" b="0" dirty="0"/>
              <a:t>?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ko-KR" altLang="en-US" dirty="0"/>
              <a:t>클라이언트의 감정을 </a:t>
            </a:r>
            <a:r>
              <a:rPr lang="en-US" altLang="ko-KR" dirty="0"/>
              <a:t>( </a:t>
            </a:r>
            <a:r>
              <a:rPr lang="ko-KR" altLang="en-US" dirty="0"/>
              <a:t>탐색 </a:t>
            </a:r>
            <a:r>
              <a:rPr lang="en-US" altLang="ko-KR" dirty="0"/>
              <a:t>– </a:t>
            </a:r>
            <a:r>
              <a:rPr lang="ko-KR" altLang="en-US" dirty="0"/>
              <a:t>기술 </a:t>
            </a:r>
            <a:r>
              <a:rPr lang="en-US" altLang="ko-KR" dirty="0"/>
              <a:t>– </a:t>
            </a:r>
            <a:r>
              <a:rPr lang="ko-KR" altLang="en-US" dirty="0"/>
              <a:t>환기 </a:t>
            </a:r>
            <a:r>
              <a:rPr lang="en-US" altLang="ko-KR" dirty="0"/>
              <a:t>)</a:t>
            </a:r>
          </a:p>
          <a:p>
            <a:pPr marL="400050" lvl="1" indent="0">
              <a:lnSpc>
                <a:spcPct val="150000"/>
              </a:lnSpc>
              <a:buNone/>
            </a:pPr>
            <a:r>
              <a:rPr lang="ko-KR" altLang="en-US" b="0" dirty="0"/>
              <a:t>사실을 말할 수 있도록 경험하고 감정표현을 통해 환기할 수 있도록 </a:t>
            </a:r>
            <a:endParaRPr lang="en-US" altLang="ko-KR" b="0" dirty="0"/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ko-KR" altLang="en-US" dirty="0"/>
              <a:t>개인</a:t>
            </a:r>
            <a:r>
              <a:rPr lang="en-US" altLang="ko-KR" dirty="0"/>
              <a:t>-</a:t>
            </a:r>
            <a:r>
              <a:rPr lang="ko-KR" altLang="en-US" dirty="0"/>
              <a:t>환경간의 관계에 관한 반성적 고찰 </a:t>
            </a:r>
            <a:r>
              <a:rPr lang="en-US" altLang="ko-KR" dirty="0"/>
              <a:t>(</a:t>
            </a:r>
            <a:r>
              <a:rPr lang="ko-KR" altLang="en-US" dirty="0"/>
              <a:t>상황 속의 인간</a:t>
            </a:r>
            <a:r>
              <a:rPr lang="en-US" altLang="ko-KR" dirty="0"/>
              <a:t>)</a:t>
            </a:r>
          </a:p>
          <a:p>
            <a:pPr marL="400050" lvl="1" indent="0">
              <a:lnSpc>
                <a:spcPct val="150000"/>
              </a:lnSpc>
              <a:buNone/>
            </a:pPr>
            <a:r>
              <a:rPr lang="ko-KR" altLang="en-US" dirty="0"/>
              <a:t>현재</a:t>
            </a:r>
            <a:r>
              <a:rPr lang="ko-KR" altLang="en-US" b="0" dirty="0"/>
              <a:t> 또는 최근 사건에 대해 고찰</a:t>
            </a:r>
            <a:endParaRPr lang="en-US" altLang="ko-KR" b="0" dirty="0"/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ko-KR" altLang="en-US" dirty="0"/>
              <a:t>클라이언트의 유형</a:t>
            </a:r>
            <a:r>
              <a:rPr lang="en-US" altLang="ko-KR" dirty="0"/>
              <a:t>(</a:t>
            </a:r>
            <a:r>
              <a:rPr lang="ko-KR" altLang="en-US" dirty="0"/>
              <a:t>성격과 행동</a:t>
            </a:r>
            <a:r>
              <a:rPr lang="en-US" altLang="ko-KR" dirty="0"/>
              <a:t>)- </a:t>
            </a:r>
            <a:r>
              <a:rPr lang="ko-KR" altLang="en-US" dirty="0"/>
              <a:t>역동성 고찰</a:t>
            </a:r>
            <a:endParaRPr lang="en-US" altLang="ko-KR" dirty="0"/>
          </a:p>
          <a:p>
            <a:pPr marL="400050" lvl="1" indent="0">
              <a:lnSpc>
                <a:spcPct val="150000"/>
              </a:lnSpc>
              <a:buNone/>
            </a:pPr>
            <a:r>
              <a:rPr lang="ko-KR" altLang="en-US" b="0" dirty="0"/>
              <a:t>나만 모르는 행동패턴을 깨닫게 알도록 해준다</a:t>
            </a:r>
            <a:r>
              <a:rPr lang="en-US" altLang="ko-KR" b="0" dirty="0"/>
              <a:t>.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ko-KR" altLang="en-US" dirty="0"/>
              <a:t>발달적 고찰</a:t>
            </a:r>
            <a:endParaRPr lang="en-US" altLang="ko-KR" dirty="0"/>
          </a:p>
          <a:p>
            <a:pPr marL="400050" lvl="1" indent="0">
              <a:lnSpc>
                <a:spcPct val="150000"/>
              </a:lnSpc>
              <a:buNone/>
            </a:pPr>
            <a:r>
              <a:rPr lang="ko-KR" altLang="en-US" dirty="0"/>
              <a:t>과거</a:t>
            </a:r>
            <a:r>
              <a:rPr lang="ko-KR" altLang="en-US" b="0" dirty="0"/>
              <a:t>의 경험이 현재에 어떤 영향을 주고 있는 것을 고찰</a:t>
            </a:r>
            <a:r>
              <a:rPr lang="en-US" altLang="ko-KR" b="0" dirty="0"/>
              <a:t>(</a:t>
            </a:r>
            <a:r>
              <a:rPr lang="ko-KR" altLang="en-US" dirty="0"/>
              <a:t>인과관계</a:t>
            </a:r>
            <a:r>
              <a:rPr lang="en-US" altLang="ko-KR" b="0" dirty="0"/>
              <a:t>)</a:t>
            </a:r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515096219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간접 개입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ko-KR" altLang="en-US" sz="2400" dirty="0"/>
              <a:t>환경조정하기</a:t>
            </a:r>
            <a:endParaRPr lang="en-US" altLang="ko-KR" sz="2400" dirty="0"/>
          </a:p>
          <a:p>
            <a:pPr lvl="1">
              <a:lnSpc>
                <a:spcPct val="150000"/>
              </a:lnSpc>
            </a:pPr>
            <a:r>
              <a:rPr lang="ko-KR" altLang="en-US" sz="2400" b="0" dirty="0"/>
              <a:t>의사결정에 있어 </a:t>
            </a:r>
            <a:r>
              <a:rPr lang="ko-KR" altLang="en-US" sz="2400" dirty="0"/>
              <a:t>클라이언트가 책임을 갖도록 </a:t>
            </a:r>
            <a:r>
              <a:rPr lang="ko-KR" altLang="en-US" sz="2400" b="0" dirty="0"/>
              <a:t>한다</a:t>
            </a:r>
            <a:r>
              <a:rPr lang="en-US" altLang="ko-KR" sz="2400" b="0" dirty="0"/>
              <a:t>.</a:t>
            </a:r>
          </a:p>
          <a:p>
            <a:pPr lvl="1">
              <a:lnSpc>
                <a:spcPct val="150000"/>
              </a:lnSpc>
            </a:pPr>
            <a:r>
              <a:rPr lang="ko-KR" altLang="en-US" sz="2400" dirty="0"/>
              <a:t>클라이언트에게</a:t>
            </a:r>
            <a:r>
              <a:rPr lang="ko-KR" altLang="en-US" sz="2400" b="0" dirty="0"/>
              <a:t> 필요한 자원을 발굴 제공한다</a:t>
            </a:r>
            <a:r>
              <a:rPr lang="en-US" altLang="ko-KR" sz="2400" b="0" dirty="0"/>
              <a:t>.</a:t>
            </a:r>
          </a:p>
          <a:p>
            <a:pPr lvl="1">
              <a:lnSpc>
                <a:spcPct val="150000"/>
              </a:lnSpc>
            </a:pPr>
            <a:r>
              <a:rPr lang="ko-KR" altLang="en-US" sz="2400" b="0" dirty="0"/>
              <a:t>클라이언트의 다른 체계 사이를 </a:t>
            </a:r>
            <a:r>
              <a:rPr lang="ko-KR" altLang="en-US" sz="2400" dirty="0" err="1"/>
              <a:t>중제</a:t>
            </a:r>
            <a:r>
              <a:rPr lang="ko-KR" altLang="en-US" sz="2400" b="0" dirty="0" err="1"/>
              <a:t>한다</a:t>
            </a:r>
            <a:r>
              <a:rPr lang="en-US" altLang="ko-KR" sz="2400" b="0" dirty="0"/>
              <a:t>.</a:t>
            </a:r>
          </a:p>
          <a:p>
            <a:pPr lvl="1">
              <a:lnSpc>
                <a:spcPct val="150000"/>
              </a:lnSpc>
            </a:pPr>
            <a:r>
              <a:rPr lang="ko-KR" altLang="en-US" sz="2400" b="0" dirty="0"/>
              <a:t>클라이언트를 </a:t>
            </a:r>
            <a:r>
              <a:rPr lang="ko-KR" altLang="en-US" sz="2400" dirty="0"/>
              <a:t>옹호</a:t>
            </a:r>
            <a:r>
              <a:rPr lang="ko-KR" altLang="en-US" sz="2400" b="0" dirty="0"/>
              <a:t>한다</a:t>
            </a:r>
            <a:r>
              <a:rPr lang="en-US" altLang="ko-KR" sz="2400" b="0" dirty="0"/>
              <a:t>.</a:t>
            </a:r>
          </a:p>
          <a:p>
            <a:pPr lvl="1">
              <a:lnSpc>
                <a:spcPct val="150000"/>
              </a:lnSpc>
            </a:pPr>
            <a:r>
              <a:rPr lang="ko-KR" altLang="en-US" sz="2400" b="0" dirty="0"/>
              <a:t>직접적 개입 기법들도 활용한다</a:t>
            </a:r>
            <a:r>
              <a:rPr lang="en-US" altLang="ko-KR" sz="2400" b="0" dirty="0"/>
              <a:t>.</a:t>
            </a:r>
            <a:endParaRPr lang="ko-KR" altLang="en-US" sz="2400" b="0" dirty="0"/>
          </a:p>
        </p:txBody>
      </p:sp>
    </p:spTree>
    <p:extLst>
      <p:ext uri="{BB962C8B-B14F-4D97-AF65-F5344CB8AC3E}">
        <p14:creationId xmlns:p14="http://schemas.microsoft.com/office/powerpoint/2010/main" val="4290604817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자원개발 및 관리 전략</a:t>
            </a:r>
            <a:endParaRPr lang="ko-KR" altLang="en-US" sz="3200" dirty="0"/>
          </a:p>
        </p:txBody>
      </p:sp>
      <p:graphicFrame>
        <p:nvGraphicFramePr>
          <p:cNvPr id="4" name="내용 개체 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65364006"/>
              </p:ext>
            </p:extLst>
          </p:nvPr>
        </p:nvGraphicFramePr>
        <p:xfrm>
          <a:off x="2186821" y="3501008"/>
          <a:ext cx="4770357" cy="25202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1187624" y="5518973"/>
            <a:ext cx="26642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/>
              <a:t> </a:t>
            </a:r>
          </a:p>
        </p:txBody>
      </p:sp>
      <p:sp>
        <p:nvSpPr>
          <p:cNvPr id="2" name="직사각형 1"/>
          <p:cNvSpPr/>
          <p:nvPr/>
        </p:nvSpPr>
        <p:spPr>
          <a:xfrm>
            <a:off x="804603" y="1172650"/>
            <a:ext cx="7848872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dirty="0"/>
              <a:t>기관이 확보한 자원을 </a:t>
            </a:r>
            <a:endParaRPr lang="en-US" altLang="ko-KR" dirty="0"/>
          </a:p>
          <a:p>
            <a:r>
              <a:rPr lang="en-US" altLang="ko-KR" dirty="0" err="1"/>
              <a:t>C’t</a:t>
            </a:r>
            <a:r>
              <a:rPr lang="ko-KR" altLang="en-US" dirty="0"/>
              <a:t>의 욕구에 따라 가능한 자원을 연결하고 제공하는 것이 아니라  </a:t>
            </a:r>
            <a:endParaRPr lang="en-US" altLang="ko-KR" dirty="0"/>
          </a:p>
          <a:p>
            <a:r>
              <a:rPr lang="en-US" altLang="ko-KR" dirty="0" err="1"/>
              <a:t>C’t</a:t>
            </a:r>
            <a:r>
              <a:rPr lang="en-US" altLang="ko-KR" dirty="0"/>
              <a:t> </a:t>
            </a:r>
            <a:r>
              <a:rPr lang="ko-KR" altLang="en-US" dirty="0"/>
              <a:t>가 원하는 자원이 무엇인가를 보아서 그에 맞는 지역사회 자원을 찾는 것이다</a:t>
            </a:r>
            <a:endParaRPr lang="en-US" altLang="ko-KR" dirty="0"/>
          </a:p>
          <a:p>
            <a:endParaRPr lang="en-US" altLang="ko-KR" dirty="0">
              <a:solidFill>
                <a:srgbClr val="C00000"/>
              </a:solidFill>
            </a:endParaRPr>
          </a:p>
          <a:p>
            <a:pPr algn="ctr"/>
            <a:r>
              <a:rPr lang="ko-KR" altLang="en-US" b="1" dirty="0"/>
              <a:t>최악의 조합</a:t>
            </a:r>
            <a:r>
              <a:rPr lang="ko-KR" altLang="en-US" b="1" dirty="0">
                <a:solidFill>
                  <a:schemeClr val="accent2"/>
                </a:solidFill>
              </a:rPr>
              <a:t>은 사회복지사가 </a:t>
            </a:r>
            <a:endParaRPr lang="en-US" altLang="ko-KR" b="1" dirty="0">
              <a:solidFill>
                <a:schemeClr val="accent2"/>
              </a:solidFill>
            </a:endParaRPr>
          </a:p>
          <a:p>
            <a:pPr algn="ctr"/>
            <a:r>
              <a:rPr lang="ko-KR" altLang="en-US" b="1" dirty="0" err="1">
                <a:solidFill>
                  <a:schemeClr val="accent2"/>
                </a:solidFill>
              </a:rPr>
              <a:t>공식자원과</a:t>
            </a:r>
            <a:r>
              <a:rPr lang="ko-KR" altLang="en-US" b="1" dirty="0">
                <a:solidFill>
                  <a:schemeClr val="accent2"/>
                </a:solidFill>
              </a:rPr>
              <a:t> 특별한 자원을 가지고 일방적으로 진행하는 것이다</a:t>
            </a:r>
            <a:r>
              <a:rPr lang="en-US" altLang="ko-KR" b="1" dirty="0">
                <a:solidFill>
                  <a:schemeClr val="accent2"/>
                </a:solidFill>
              </a:rPr>
              <a:t>.</a:t>
            </a:r>
            <a:endParaRPr lang="ko-KR" altLang="en-US" b="1" dirty="0">
              <a:solidFill>
                <a:schemeClr val="accent2"/>
              </a:solidFill>
            </a:endParaRPr>
          </a:p>
        </p:txBody>
      </p:sp>
    </p:spTree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ext Box 1"/>
          <p:cNvSpPr txBox="1">
            <a:spLocks noChangeArrowheads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anchor="ctr"/>
          <a:lstStyle/>
          <a:p>
            <a:pPr eaLnBrk="1" latinLnBrk="1" hangingPunct="1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n-US" altLang="ko-KR" sz="2800" b="1" dirty="0" err="1">
                <a:latin typeface="+mj-lt"/>
                <a:ea typeface="+mj-ea"/>
                <a:cs typeface="+mj-cs"/>
              </a:rPr>
              <a:t>모니터링</a:t>
            </a:r>
            <a:endParaRPr lang="en-US" altLang="ko-KR" sz="2800" b="1" dirty="0">
              <a:latin typeface="+mj-lt"/>
              <a:ea typeface="+mj-ea"/>
              <a:cs typeface="+mj-cs"/>
            </a:endParaRPr>
          </a:p>
        </p:txBody>
      </p:sp>
      <p:pic>
        <p:nvPicPr>
          <p:cNvPr id="26627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8150" y="1322388"/>
            <a:ext cx="8272463" cy="51149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26628" name="Text Box 4"/>
          <p:cNvSpPr txBox="1">
            <a:spLocks noChangeArrowheads="1"/>
          </p:cNvSpPr>
          <p:nvPr/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ctr"/>
          <a:lstStyle/>
          <a:p>
            <a:pPr algn="r" eaLnBrk="1" latinLnBrk="1" hangingPunct="1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fld id="{63A61D38-69E3-4E5D-8D59-5C1F6FEB5AB6}" type="slidenum">
              <a:rPr kumimoji="0" lang="en-US" altLang="ko-KR" sz="1200">
                <a:solidFill>
                  <a:srgbClr val="898989"/>
                </a:solidFill>
                <a:latin typeface="맑은 고딕" pitchFamily="50" charset="-127"/>
                <a:ea typeface="맑은 고딕" pitchFamily="50" charset="-127"/>
              </a:rPr>
              <a:pPr algn="r" eaLnBrk="1" latinLnBrk="1" hangingPunct="1"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</a:pPr>
              <a:t>71</a:t>
            </a:fld>
            <a:endParaRPr kumimoji="0" lang="en-US" altLang="ko-KR" sz="1200">
              <a:solidFill>
                <a:srgbClr val="898989"/>
              </a:solidFill>
              <a:latin typeface="맑은 고딕" pitchFamily="50" charset="-127"/>
              <a:ea typeface="맑은 고딕" pitchFamily="50" charset="-127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ln>
            <a:solidFill>
              <a:schemeClr val="bg1">
                <a:lumMod val="65000"/>
              </a:schemeClr>
            </a:solidFill>
          </a:ln>
        </p:spPr>
        <p:txBody>
          <a:bodyPr>
            <a:normAutofit/>
          </a:bodyPr>
          <a:lstStyle/>
          <a:p>
            <a:pPr algn="l">
              <a:defRPr/>
            </a:pPr>
            <a:r>
              <a:rPr lang="ko-KR" altLang="en-US" sz="2800" dirty="0"/>
              <a:t>사례관리 평가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635896" y="3284984"/>
            <a:ext cx="4767652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dirty="0" err="1"/>
              <a:t>사회복지사</a:t>
            </a:r>
            <a:r>
              <a:rPr lang="ko-KR" altLang="en-US" sz="2000" dirty="0"/>
              <a:t> 평가</a:t>
            </a:r>
            <a:endParaRPr lang="en-US" altLang="ko-KR" sz="2000" dirty="0"/>
          </a:p>
          <a:p>
            <a:r>
              <a:rPr lang="en-US" altLang="ko-KR" sz="2000" dirty="0"/>
              <a:t>	</a:t>
            </a:r>
            <a:r>
              <a:rPr lang="ko-KR" altLang="en-US" sz="2000" dirty="0"/>
              <a:t>사례관리를 하면서</a:t>
            </a:r>
            <a:endParaRPr lang="en-US" altLang="ko-KR" sz="2000" dirty="0"/>
          </a:p>
          <a:p>
            <a:r>
              <a:rPr lang="en-US" altLang="ko-KR" sz="2000" dirty="0"/>
              <a:t>	</a:t>
            </a:r>
            <a:r>
              <a:rPr lang="ko-KR" altLang="en-US" sz="2000" dirty="0"/>
              <a:t>어떤 배움이 </a:t>
            </a:r>
            <a:r>
              <a:rPr lang="ko-KR" altLang="en-US" sz="2000" dirty="0" err="1"/>
              <a:t>있어고</a:t>
            </a:r>
            <a:r>
              <a:rPr lang="en-US" altLang="ko-KR" sz="2000" dirty="0"/>
              <a:t>,</a:t>
            </a:r>
          </a:p>
          <a:p>
            <a:r>
              <a:rPr lang="en-US" altLang="ko-KR" sz="2000" dirty="0"/>
              <a:t>	</a:t>
            </a:r>
            <a:r>
              <a:rPr lang="ko-KR" altLang="en-US" sz="2000" dirty="0"/>
              <a:t>어떤 소망이 생겼으며</a:t>
            </a:r>
            <a:r>
              <a:rPr lang="en-US" altLang="ko-KR" sz="2000" dirty="0"/>
              <a:t>,</a:t>
            </a:r>
          </a:p>
          <a:p>
            <a:r>
              <a:rPr lang="en-US" altLang="ko-KR" sz="2000" dirty="0"/>
              <a:t>	</a:t>
            </a:r>
            <a:r>
              <a:rPr lang="ko-KR" altLang="en-US" sz="2000" dirty="0"/>
              <a:t>어떤 감사가 있었는지 정리한다</a:t>
            </a:r>
            <a:r>
              <a:rPr lang="en-US" altLang="ko-KR" sz="2000" dirty="0"/>
              <a:t>.</a:t>
            </a:r>
          </a:p>
          <a:p>
            <a:endParaRPr lang="en-US" altLang="ko-KR" sz="2000" dirty="0"/>
          </a:p>
          <a:p>
            <a:r>
              <a:rPr lang="ko-KR" altLang="en-US" sz="2000" dirty="0"/>
              <a:t>대상자 평가</a:t>
            </a:r>
            <a:endParaRPr lang="en-US" altLang="ko-KR" sz="2000" dirty="0"/>
          </a:p>
          <a:p>
            <a:r>
              <a:rPr lang="en-US" altLang="ko-KR" sz="2000" dirty="0"/>
              <a:t>	</a:t>
            </a:r>
            <a:r>
              <a:rPr lang="ko-KR" altLang="en-US" sz="2000" dirty="0" err="1"/>
              <a:t>사회복지사에게</a:t>
            </a:r>
            <a:r>
              <a:rPr lang="ko-KR" altLang="en-US" sz="2000" dirty="0"/>
              <a:t> 전하는 편지</a:t>
            </a:r>
            <a:endParaRPr lang="en-US" altLang="ko-KR" sz="2000" dirty="0"/>
          </a:p>
        </p:txBody>
      </p:sp>
      <p:sp>
        <p:nvSpPr>
          <p:cNvPr id="4" name="TextBox 3"/>
          <p:cNvSpPr txBox="1"/>
          <p:nvPr/>
        </p:nvSpPr>
        <p:spPr>
          <a:xfrm>
            <a:off x="1475656" y="1484784"/>
            <a:ext cx="647805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/>
              <a:t>성과평가</a:t>
            </a:r>
            <a:r>
              <a:rPr lang="en-US" altLang="ko-KR" sz="2000" b="1" dirty="0"/>
              <a:t>(</a:t>
            </a:r>
            <a:r>
              <a:rPr lang="ko-KR" altLang="en-US" sz="2000" b="1" dirty="0"/>
              <a:t>실무자</a:t>
            </a:r>
            <a:r>
              <a:rPr lang="en-US" altLang="ko-KR" sz="2000" b="1" dirty="0"/>
              <a:t>)</a:t>
            </a:r>
            <a:r>
              <a:rPr lang="ko-KR" altLang="en-US" sz="2000" b="1" dirty="0"/>
              <a:t>  과정평가</a:t>
            </a:r>
            <a:r>
              <a:rPr lang="en-US" altLang="ko-KR" sz="2000" b="1" dirty="0"/>
              <a:t>(</a:t>
            </a:r>
            <a:r>
              <a:rPr lang="ko-KR" altLang="en-US" sz="2000" b="1" dirty="0"/>
              <a:t>내용분석</a:t>
            </a:r>
            <a:r>
              <a:rPr lang="en-US" altLang="ko-KR" sz="2000" b="1" dirty="0"/>
              <a:t>)</a:t>
            </a:r>
            <a:r>
              <a:rPr lang="ko-KR" altLang="en-US" sz="2000" b="1" dirty="0"/>
              <a:t>  구조평가</a:t>
            </a:r>
            <a:r>
              <a:rPr lang="en-US" altLang="ko-KR" sz="2000" b="1" dirty="0"/>
              <a:t>(</a:t>
            </a:r>
            <a:r>
              <a:rPr lang="ko-KR" altLang="en-US" sz="2000" b="1" dirty="0"/>
              <a:t>면접</a:t>
            </a:r>
            <a:r>
              <a:rPr lang="en-US" altLang="ko-KR" sz="2000" b="1" dirty="0"/>
              <a:t>)</a:t>
            </a:r>
            <a:endParaRPr lang="ko-KR" altLang="en-US" sz="2000" b="1" dirty="0"/>
          </a:p>
        </p:txBody>
      </p:sp>
      <p:sp>
        <p:nvSpPr>
          <p:cNvPr id="5" name="직사각형 4"/>
          <p:cNvSpPr/>
          <p:nvPr/>
        </p:nvSpPr>
        <p:spPr>
          <a:xfrm>
            <a:off x="1835696" y="1988840"/>
            <a:ext cx="633670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dirty="0" err="1"/>
              <a:t>과정평가</a:t>
            </a:r>
            <a:r>
              <a:rPr lang="ko-KR" altLang="en-US" dirty="0"/>
              <a:t> </a:t>
            </a:r>
            <a:r>
              <a:rPr lang="en-US" altLang="ko-KR" dirty="0"/>
              <a:t>: </a:t>
            </a:r>
            <a:r>
              <a:rPr lang="ko-KR" altLang="en-US" dirty="0">
                <a:solidFill>
                  <a:schemeClr val="tx1">
                    <a:lumMod val="95000"/>
                    <a:lumOff val="5000"/>
                  </a:schemeClr>
                </a:solidFill>
              </a:rPr>
              <a:t>실천의 </a:t>
            </a:r>
            <a:r>
              <a:rPr lang="ko-KR" altLang="en-US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과정</a:t>
            </a:r>
            <a:r>
              <a:rPr lang="ko-KR" altLang="en-US" dirty="0"/>
              <a:t>을 </a:t>
            </a:r>
            <a:r>
              <a:rPr lang="ko-KR" altLang="en-US" dirty="0" err="1"/>
              <a:t>주요평가의</a:t>
            </a:r>
            <a:r>
              <a:rPr lang="ko-KR" altLang="en-US" dirty="0"/>
              <a:t> 대상</a:t>
            </a:r>
          </a:p>
          <a:p>
            <a:pPr>
              <a:lnSpc>
                <a:spcPct val="150000"/>
              </a:lnSpc>
            </a:pPr>
            <a:r>
              <a:rPr lang="ko-KR" altLang="en-US" dirty="0"/>
              <a:t>성과평가 </a:t>
            </a:r>
            <a:r>
              <a:rPr lang="en-US" altLang="ko-KR" dirty="0"/>
              <a:t>: </a:t>
            </a:r>
            <a:r>
              <a:rPr lang="ko-KR" altLang="en-US" dirty="0">
                <a:solidFill>
                  <a:schemeClr val="tx1">
                    <a:lumMod val="95000"/>
                    <a:lumOff val="5000"/>
                  </a:schemeClr>
                </a:solidFill>
              </a:rPr>
              <a:t>실천의 </a:t>
            </a:r>
            <a:r>
              <a:rPr lang="ko-KR" altLang="en-US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결과나 변화</a:t>
            </a:r>
            <a:r>
              <a:rPr lang="ko-KR" altLang="en-US" dirty="0">
                <a:solidFill>
                  <a:schemeClr val="tx1">
                    <a:lumMod val="95000"/>
                    <a:lumOff val="5000"/>
                  </a:schemeClr>
                </a:solidFill>
              </a:rPr>
              <a:t>의 내용을 확인</a:t>
            </a:r>
            <a:r>
              <a:rPr lang="ko-KR" altLang="en-US" dirty="0"/>
              <a:t> </a:t>
            </a:r>
          </a:p>
        </p:txBody>
      </p:sp>
      <p:sp>
        <p:nvSpPr>
          <p:cNvPr id="3" name="직사각형 2"/>
          <p:cNvSpPr/>
          <p:nvPr/>
        </p:nvSpPr>
        <p:spPr>
          <a:xfrm>
            <a:off x="971600" y="3704258"/>
            <a:ext cx="244827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대상자와 </a:t>
            </a:r>
            <a:endParaRPr lang="en-US" altLang="ko-KR" sz="2400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r>
              <a:rPr lang="ko-KR" alt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합의한 </a:t>
            </a:r>
            <a:endParaRPr lang="en-US" altLang="ko-KR" sz="2400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r>
              <a:rPr lang="ko-KR" alt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목표에 대하여</a:t>
            </a:r>
            <a:endParaRPr lang="en-US" altLang="ko-KR" sz="24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/>
              <a:t>과정평가</a:t>
            </a:r>
            <a:endParaRPr lang="ko-KR" altLang="en-US" dirty="0"/>
          </a:p>
        </p:txBody>
      </p:sp>
      <p:sp>
        <p:nvSpPr>
          <p:cNvPr id="5" name="직사각형 4"/>
          <p:cNvSpPr/>
          <p:nvPr/>
        </p:nvSpPr>
        <p:spPr>
          <a:xfrm>
            <a:off x="1187624" y="1196752"/>
            <a:ext cx="727280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dirty="0" err="1"/>
              <a:t>과정평가</a:t>
            </a:r>
            <a:r>
              <a:rPr lang="ko-KR" altLang="en-US" dirty="0"/>
              <a:t> 과업 </a:t>
            </a:r>
            <a:r>
              <a:rPr lang="en-US" altLang="ko-KR" dirty="0"/>
              <a:t>3</a:t>
            </a:r>
            <a:r>
              <a:rPr lang="ko-KR" altLang="en-US" dirty="0"/>
              <a:t>가지</a:t>
            </a:r>
          </a:p>
          <a:p>
            <a:pPr>
              <a:lnSpc>
                <a:spcPct val="150000"/>
              </a:lnSpc>
            </a:pPr>
            <a:r>
              <a:rPr lang="en-US" altLang="ko-KR" dirty="0"/>
              <a:t>	- </a:t>
            </a:r>
            <a:r>
              <a:rPr lang="ko-KR" altLang="en-US" dirty="0"/>
              <a:t>실천 과정 </a:t>
            </a:r>
            <a:r>
              <a:rPr lang="en-US" altLang="ko-KR" dirty="0"/>
              <a:t>/ </a:t>
            </a:r>
            <a:r>
              <a:rPr lang="ko-KR" altLang="en-US" dirty="0"/>
              <a:t>서비스와 자원 </a:t>
            </a:r>
            <a:r>
              <a:rPr lang="en-US" altLang="ko-KR" dirty="0"/>
              <a:t>/ </a:t>
            </a:r>
            <a:r>
              <a:rPr lang="ko-KR" altLang="en-US" dirty="0" err="1"/>
              <a:t>실천환경에</a:t>
            </a:r>
            <a:r>
              <a:rPr lang="ko-KR" altLang="en-US" dirty="0"/>
              <a:t> 대한 평가</a:t>
            </a:r>
          </a:p>
        </p:txBody>
      </p:sp>
      <p:sp>
        <p:nvSpPr>
          <p:cNvPr id="7" name="직사각형 6"/>
          <p:cNvSpPr/>
          <p:nvPr/>
        </p:nvSpPr>
        <p:spPr>
          <a:xfrm>
            <a:off x="1182117" y="2564904"/>
            <a:ext cx="6768752" cy="30008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dirty="0" err="1"/>
              <a:t>실천원칙에</a:t>
            </a:r>
            <a:r>
              <a:rPr lang="ko-KR" altLang="en-US" dirty="0"/>
              <a:t> 근거해서 이용자를 돕고 있는지</a:t>
            </a:r>
            <a:r>
              <a:rPr lang="en-US" altLang="ko-KR" dirty="0"/>
              <a:t>?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dirty="0"/>
              <a:t>서비스 이용자의 정보를 적절히 수집하고 있는지</a:t>
            </a:r>
            <a:r>
              <a:rPr lang="en-US" altLang="ko-KR" dirty="0"/>
              <a:t>?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dirty="0"/>
              <a:t>서비스 </a:t>
            </a:r>
            <a:r>
              <a:rPr lang="ko-KR" altLang="en-US" dirty="0">
                <a:solidFill>
                  <a:schemeClr val="accent2"/>
                </a:solidFill>
              </a:rPr>
              <a:t>이용자 중심</a:t>
            </a:r>
            <a:r>
              <a:rPr lang="ko-KR" altLang="en-US" dirty="0"/>
              <a:t>에서 실천내용을 </a:t>
            </a:r>
            <a:r>
              <a:rPr lang="ko-KR" altLang="en-US" dirty="0">
                <a:solidFill>
                  <a:schemeClr val="accent2"/>
                </a:solidFill>
              </a:rPr>
              <a:t>기록</a:t>
            </a:r>
            <a:r>
              <a:rPr lang="ko-KR" altLang="en-US" dirty="0"/>
              <a:t>하고 있는지</a:t>
            </a:r>
            <a:r>
              <a:rPr lang="en-US" altLang="ko-KR" dirty="0"/>
              <a:t>?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dirty="0"/>
              <a:t>이용자의 </a:t>
            </a:r>
            <a:r>
              <a:rPr lang="ko-KR" altLang="en-US" dirty="0">
                <a:solidFill>
                  <a:schemeClr val="accent2"/>
                </a:solidFill>
              </a:rPr>
              <a:t>합의를 기반으로 </a:t>
            </a:r>
            <a:r>
              <a:rPr lang="ko-KR" altLang="en-US" dirty="0" err="1">
                <a:solidFill>
                  <a:schemeClr val="accent2"/>
                </a:solidFill>
              </a:rPr>
              <a:t>변화목표를</a:t>
            </a:r>
            <a:r>
              <a:rPr lang="ko-KR" altLang="en-US" dirty="0">
                <a:solidFill>
                  <a:schemeClr val="accent2"/>
                </a:solidFill>
              </a:rPr>
              <a:t> 수립</a:t>
            </a:r>
            <a:r>
              <a:rPr lang="ko-KR" altLang="en-US" dirty="0"/>
              <a:t>하고 있는지</a:t>
            </a:r>
            <a:r>
              <a:rPr lang="en-US" altLang="ko-KR" dirty="0"/>
              <a:t>? </a:t>
            </a:r>
          </a:p>
          <a:p>
            <a:pPr>
              <a:lnSpc>
                <a:spcPct val="150000"/>
              </a:lnSpc>
            </a:pPr>
            <a:r>
              <a:rPr lang="en-US" altLang="ko-KR" dirty="0"/>
              <a:t>	(</a:t>
            </a:r>
            <a:r>
              <a:rPr lang="ko-KR" altLang="en-US" dirty="0"/>
              <a:t>시킨다</a:t>
            </a:r>
            <a:r>
              <a:rPr lang="en-US" altLang="ko-KR" dirty="0"/>
              <a:t>, </a:t>
            </a:r>
            <a:r>
              <a:rPr lang="ko-KR" altLang="en-US" dirty="0"/>
              <a:t>유도 등의 사역의 내용</a:t>
            </a:r>
            <a:r>
              <a:rPr lang="en-US" altLang="ko-KR" dirty="0"/>
              <a:t>×)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dirty="0"/>
              <a:t>서비스이용자의 </a:t>
            </a:r>
            <a:r>
              <a:rPr lang="ko-KR" altLang="en-US" dirty="0">
                <a:solidFill>
                  <a:schemeClr val="accent2"/>
                </a:solidFill>
              </a:rPr>
              <a:t>욕구에 기반</a:t>
            </a:r>
            <a:r>
              <a:rPr lang="ko-KR" altLang="en-US" dirty="0"/>
              <a:t>에서 서비스를 계획 했는지</a:t>
            </a:r>
            <a:r>
              <a:rPr lang="en-US" altLang="ko-KR" dirty="0"/>
              <a:t>? </a:t>
            </a:r>
          </a:p>
          <a:p>
            <a:pPr>
              <a:lnSpc>
                <a:spcPct val="150000"/>
              </a:lnSpc>
            </a:pPr>
            <a:r>
              <a:rPr lang="ko-KR" altLang="en-US" dirty="0" err="1"/>
              <a:t>를</a:t>
            </a:r>
            <a:r>
              <a:rPr lang="ko-KR" altLang="en-US" dirty="0"/>
              <a:t> 점검한다</a:t>
            </a:r>
            <a:r>
              <a:rPr lang="en-US" altLang="ko-KR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459848511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성과평가</a:t>
            </a:r>
          </a:p>
        </p:txBody>
      </p:sp>
      <p:sp>
        <p:nvSpPr>
          <p:cNvPr id="6" name="직사각형 5"/>
          <p:cNvSpPr/>
          <p:nvPr/>
        </p:nvSpPr>
        <p:spPr>
          <a:xfrm>
            <a:off x="1043608" y="1628800"/>
            <a:ext cx="7272808" cy="22369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2400" dirty="0" err="1"/>
              <a:t>성과평가란</a:t>
            </a:r>
            <a:r>
              <a:rPr lang="en-US" altLang="ko-KR" sz="2400" dirty="0"/>
              <a:t> </a:t>
            </a:r>
          </a:p>
          <a:p>
            <a:pPr>
              <a:lnSpc>
                <a:spcPct val="150000"/>
              </a:lnSpc>
            </a:pPr>
            <a:r>
              <a:rPr lang="ko-KR" altLang="en-US" sz="2400" dirty="0"/>
              <a:t>사례관리 실천을 통해 파악되는 </a:t>
            </a:r>
            <a:endParaRPr lang="en-US" altLang="ko-KR" sz="2400" dirty="0"/>
          </a:p>
          <a:p>
            <a:pPr>
              <a:lnSpc>
                <a:spcPct val="150000"/>
              </a:lnSpc>
            </a:pPr>
            <a:r>
              <a:rPr lang="ko-KR" altLang="en-US" sz="2400" dirty="0"/>
              <a:t>변화</a:t>
            </a:r>
            <a:r>
              <a:rPr lang="en-US" altLang="ko-KR" sz="2400" dirty="0"/>
              <a:t>(change), </a:t>
            </a:r>
            <a:r>
              <a:rPr lang="ko-KR" altLang="en-US" sz="2400" dirty="0"/>
              <a:t>결과</a:t>
            </a:r>
            <a:r>
              <a:rPr lang="en-US" altLang="ko-KR" sz="2400" dirty="0"/>
              <a:t>(outcome), </a:t>
            </a:r>
            <a:r>
              <a:rPr lang="ko-KR" altLang="en-US" sz="2400" dirty="0"/>
              <a:t>영향</a:t>
            </a:r>
            <a:r>
              <a:rPr lang="en-US" altLang="ko-KR" sz="2400" dirty="0"/>
              <a:t>(impact)</a:t>
            </a:r>
            <a:r>
              <a:rPr lang="ko-KR" altLang="en-US" sz="2400" dirty="0"/>
              <a:t>의 내용을 확인하는 활동이다</a:t>
            </a:r>
            <a:r>
              <a:rPr lang="en-US" altLang="ko-KR" sz="24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352656563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종결</a:t>
            </a:r>
          </a:p>
        </p:txBody>
      </p:sp>
      <p:sp>
        <p:nvSpPr>
          <p:cNvPr id="4" name="직사각형 3"/>
          <p:cNvSpPr/>
          <p:nvPr/>
        </p:nvSpPr>
        <p:spPr>
          <a:xfrm>
            <a:off x="863588" y="2276872"/>
            <a:ext cx="7416824" cy="27392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altLang="ko-KR" dirty="0" err="1"/>
              <a:t>C’t</a:t>
            </a:r>
            <a:r>
              <a:rPr lang="en-US" altLang="ko-KR" dirty="0"/>
              <a:t> </a:t>
            </a:r>
            <a:r>
              <a:rPr lang="ko-KR" altLang="en-US" dirty="0"/>
              <a:t>가 자신이 한 것과 자신에게 무엇이 도움이 되는가를 잘 인식하고 있고</a:t>
            </a:r>
            <a:r>
              <a:rPr lang="en-US" altLang="ko-KR" dirty="0"/>
              <a:t>, </a:t>
            </a:r>
            <a:r>
              <a:rPr lang="ko-KR" altLang="en-US" dirty="0"/>
              <a:t>자신의 성공 경험을 다른 어려운 상황에서도 활용할 수 있으며 문제가 재발했을 때 어떻게 해야 하는가에 대해서도 잘 알고 있다는 확신이 있다면 이는 사례관리자가 </a:t>
            </a:r>
            <a:r>
              <a:rPr lang="en-US" altLang="ko-KR" dirty="0" err="1"/>
              <a:t>C’t</a:t>
            </a:r>
            <a:r>
              <a:rPr lang="ko-KR" altLang="en-US" dirty="0"/>
              <a:t>와 </a:t>
            </a:r>
            <a:r>
              <a:rPr lang="ko-KR" altLang="en-US" dirty="0" err="1"/>
              <a:t>종결과정에</a:t>
            </a:r>
            <a:r>
              <a:rPr lang="ko-KR" altLang="en-US" dirty="0"/>
              <a:t> 대해 상의할 수 있는 시점이 왔다는 것을 의미한다</a:t>
            </a:r>
            <a:r>
              <a:rPr lang="en-US" altLang="ko-KR" dirty="0"/>
              <a:t>.</a:t>
            </a:r>
          </a:p>
          <a:p>
            <a:pPr algn="just"/>
            <a:endParaRPr lang="en-US" altLang="ko-KR" dirty="0"/>
          </a:p>
          <a:p>
            <a:pPr algn="just"/>
            <a:r>
              <a:rPr lang="ko-KR" altLang="en-US" dirty="0"/>
              <a:t>종결 시 </a:t>
            </a:r>
            <a:r>
              <a:rPr lang="en-US" altLang="ko-KR" dirty="0" err="1"/>
              <a:t>C’t</a:t>
            </a:r>
            <a:r>
              <a:rPr lang="ko-KR" altLang="en-US" dirty="0"/>
              <a:t>가 관리자와 함께 협력해 이루어 낸 것에 대한 평가를</a:t>
            </a:r>
            <a:r>
              <a:rPr lang="en-US" altLang="ko-KR" dirty="0"/>
              <a:t> </a:t>
            </a:r>
            <a:r>
              <a:rPr lang="ko-KR" altLang="en-US" dirty="0"/>
              <a:t>하면서 </a:t>
            </a:r>
            <a:r>
              <a:rPr lang="ko-KR" altLang="en-US" sz="2400" b="1" dirty="0"/>
              <a:t>스스로 문제를 해결해 나갈 수 있는 능력</a:t>
            </a:r>
            <a:r>
              <a:rPr lang="ko-KR" altLang="en-US" dirty="0"/>
              <a:t>을 확인하므로 자연스럽게 종결을 이루어 낸다</a:t>
            </a:r>
            <a:r>
              <a:rPr lang="en-US" altLang="ko-KR" dirty="0"/>
              <a:t>.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403648" y="1628800"/>
            <a:ext cx="197361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400" b="1" dirty="0"/>
              <a:t>종결은 언제</a:t>
            </a:r>
            <a:r>
              <a:rPr lang="en-US" altLang="ko-KR" sz="2400" b="1" dirty="0"/>
              <a:t>?</a:t>
            </a:r>
            <a:endParaRPr lang="ko-KR" alt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1613399652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ko-KR" altLang="en-US" sz="2800" dirty="0" err="1"/>
              <a:t>종결질문</a:t>
            </a:r>
            <a:endParaRPr lang="ko-KR" altLang="en-US" sz="2800" b="1" dirty="0"/>
          </a:p>
        </p:txBody>
      </p:sp>
      <p:sp>
        <p:nvSpPr>
          <p:cNvPr id="9" name="직사각형 8"/>
          <p:cNvSpPr/>
          <p:nvPr/>
        </p:nvSpPr>
        <p:spPr>
          <a:xfrm>
            <a:off x="791580" y="1628800"/>
            <a:ext cx="7560840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dirty="0"/>
              <a:t>질문</a:t>
            </a:r>
            <a:r>
              <a:rPr lang="en-US" altLang="ko-KR" dirty="0"/>
              <a:t>) </a:t>
            </a:r>
            <a:r>
              <a:rPr lang="ko-KR" altLang="en-US" dirty="0"/>
              <a:t>클라이언트가 기관을 만나면서 알고 해온 것 가운데 앞으로 살아가면서 도움이 될 수 있는 것이 있다면 어떤 것이 있었는가</a:t>
            </a:r>
            <a:r>
              <a:rPr lang="en-US" altLang="ko-KR" dirty="0"/>
              <a:t>? </a:t>
            </a:r>
          </a:p>
          <a:p>
            <a:endParaRPr lang="en-US" altLang="ko-KR" dirty="0"/>
          </a:p>
          <a:p>
            <a:r>
              <a:rPr lang="ko-KR" altLang="en-US" dirty="0"/>
              <a:t>질문</a:t>
            </a:r>
            <a:r>
              <a:rPr lang="en-US" altLang="ko-KR" dirty="0"/>
              <a:t>) </a:t>
            </a:r>
            <a:r>
              <a:rPr lang="ko-KR" altLang="en-US" dirty="0"/>
              <a:t>앞으로 살아가면서 비슷한 어려움이 생겼을 때 그 때는 이번 경험을 통해 이전에 해온 것과 어떻게 다르게 할 수 있겠는가</a:t>
            </a:r>
            <a:r>
              <a:rPr lang="en-US" altLang="ko-KR" dirty="0"/>
              <a:t>? </a:t>
            </a:r>
          </a:p>
          <a:p>
            <a:endParaRPr lang="en-US" altLang="ko-KR" dirty="0"/>
          </a:p>
          <a:p>
            <a:pPr>
              <a:buFont typeface="Wingdings" panose="05000000000000000000" pitchFamily="2" charset="2"/>
              <a:buChar char="ü"/>
            </a:pPr>
            <a:r>
              <a:rPr lang="ko-KR" altLang="en-US" dirty="0"/>
              <a:t>그동안 지내시는데 어떤 것이 좀 </a:t>
            </a:r>
            <a:r>
              <a:rPr lang="ko-KR" altLang="en-US" dirty="0" err="1"/>
              <a:t>달라지셨나요</a:t>
            </a:r>
            <a:r>
              <a:rPr lang="en-US" altLang="ko-KR" dirty="0"/>
              <a:t>? (</a:t>
            </a:r>
            <a:r>
              <a:rPr lang="ko-KR" altLang="en-US" dirty="0"/>
              <a:t>또는 </a:t>
            </a:r>
            <a:r>
              <a:rPr lang="ko-KR" altLang="en-US" dirty="0" err="1"/>
              <a:t>나아지셨나요</a:t>
            </a:r>
            <a:r>
              <a:rPr lang="en-US" altLang="ko-KR" dirty="0"/>
              <a:t>?)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ko-KR" altLang="en-US" dirty="0"/>
              <a:t>나아지거나 달라진 것을 이야기 할 때</a:t>
            </a:r>
            <a:endParaRPr lang="en-US" altLang="ko-KR" dirty="0"/>
          </a:p>
          <a:p>
            <a:r>
              <a:rPr lang="en-US" altLang="ko-KR" dirty="0"/>
              <a:t>   - </a:t>
            </a:r>
            <a:r>
              <a:rPr lang="ko-KR" altLang="en-US" dirty="0"/>
              <a:t>어떻게 그렇게 할 수 있으셨나요</a:t>
            </a:r>
            <a:r>
              <a:rPr lang="en-US" altLang="ko-KR" dirty="0"/>
              <a:t>?</a:t>
            </a:r>
          </a:p>
          <a:p>
            <a:r>
              <a:rPr lang="en-US" altLang="ko-KR" dirty="0"/>
              <a:t>   - </a:t>
            </a:r>
            <a:r>
              <a:rPr lang="ko-KR" altLang="en-US" dirty="0"/>
              <a:t>그렇게 하는데 어떤 것이 도움이 되었나요</a:t>
            </a:r>
            <a:r>
              <a:rPr lang="en-US" altLang="ko-KR" dirty="0"/>
              <a:t>?</a:t>
            </a:r>
          </a:p>
          <a:p>
            <a:endParaRPr lang="en-US" altLang="ko-KR" dirty="0"/>
          </a:p>
          <a:p>
            <a:pPr>
              <a:buFont typeface="Wingdings" panose="05000000000000000000" pitchFamily="2" charset="2"/>
              <a:buChar char="ü"/>
            </a:pPr>
            <a:r>
              <a:rPr lang="ko-KR" altLang="en-US" dirty="0"/>
              <a:t>클라이언트가 힘들었다고 할 때</a:t>
            </a:r>
            <a:endParaRPr lang="en-US" altLang="ko-KR" dirty="0"/>
          </a:p>
          <a:p>
            <a:r>
              <a:rPr lang="en-US" altLang="ko-KR" dirty="0"/>
              <a:t>   - </a:t>
            </a:r>
            <a:r>
              <a:rPr lang="ko-KR" altLang="en-US" dirty="0"/>
              <a:t>그렇게 힘들고 어려우셨는데도 어떻게 견디 셨나요</a:t>
            </a:r>
            <a:r>
              <a:rPr lang="en-US" altLang="ko-KR" dirty="0"/>
              <a:t>?</a:t>
            </a:r>
          </a:p>
          <a:p>
            <a:r>
              <a:rPr lang="en-US" altLang="ko-KR" dirty="0"/>
              <a:t>   - </a:t>
            </a:r>
            <a:r>
              <a:rPr lang="ko-KR" altLang="en-US" dirty="0"/>
              <a:t>이전에도 힘드셨는데 그래도 이번에는 이런 것이 좀 달라서 견딜 수 있었다 하는 것은 어떤 것이 있으셨나요</a:t>
            </a:r>
            <a:r>
              <a:rPr lang="en-US" altLang="ko-KR" dirty="0"/>
              <a:t>?  </a:t>
            </a:r>
          </a:p>
        </p:txBody>
      </p:sp>
    </p:spTree>
    <p:extLst>
      <p:ext uri="{BB962C8B-B14F-4D97-AF65-F5344CB8AC3E}">
        <p14:creationId xmlns:p14="http://schemas.microsoft.com/office/powerpoint/2010/main" val="1995754301"/>
      </p:ext>
    </p:extLst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디자인 사용자 지정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3779</TotalTime>
  <Words>3834</Words>
  <Application>Microsoft Office PowerPoint</Application>
  <PresentationFormat>화면 슬라이드 쇼(4:3)</PresentationFormat>
  <Paragraphs>939</Paragraphs>
  <Slides>77</Slides>
  <Notes>8</Notes>
  <HiddenSlides>0</HiddenSlides>
  <MMClips>0</MMClips>
  <ScaleCrop>false</ScaleCrop>
  <HeadingPairs>
    <vt:vector size="6" baseType="variant">
      <vt:variant>
        <vt:lpstr>사용한 글꼴</vt:lpstr>
      </vt:variant>
      <vt:variant>
        <vt:i4>24</vt:i4>
      </vt:variant>
      <vt:variant>
        <vt:lpstr>테마</vt:lpstr>
      </vt:variant>
      <vt:variant>
        <vt:i4>2</vt:i4>
      </vt:variant>
      <vt:variant>
        <vt:lpstr>슬라이드 제목</vt:lpstr>
      </vt:variant>
      <vt:variant>
        <vt:i4>77</vt:i4>
      </vt:variant>
    </vt:vector>
  </HeadingPairs>
  <TitlesOfParts>
    <vt:vector size="103" baseType="lpstr">
      <vt:lpstr>HaansoftBatang</vt:lpstr>
      <vt:lpstr>HY얕은샘물M</vt:lpstr>
      <vt:lpstr>HY엽서M</vt:lpstr>
      <vt:lpstr>Söhne</vt:lpstr>
      <vt:lpstr>TimesNewRoman</vt:lpstr>
      <vt:lpstr>TT91EAE1BFtCID</vt:lpstr>
      <vt:lpstr>TTAE0DF702tCID</vt:lpstr>
      <vt:lpstr>TTD484DCD5tCID</vt:lpstr>
      <vt:lpstr>TTD8A97B99tCID</vt:lpstr>
      <vt:lpstr>TTD9974692tCID</vt:lpstr>
      <vt:lpstr>굴림</vt:lpstr>
      <vt:lpstr>나눔고딕</vt:lpstr>
      <vt:lpstr>나눔바른고딕</vt:lpstr>
      <vt:lpstr>돋움</vt:lpstr>
      <vt:lpstr>돋움체</vt:lpstr>
      <vt:lpstr>맑은 고딕</vt:lpstr>
      <vt:lpstr>바탕</vt:lpstr>
      <vt:lpstr>함초롬바탕</vt:lpstr>
      <vt:lpstr>Arial</vt:lpstr>
      <vt:lpstr>Gill Sans MT</vt:lpstr>
      <vt:lpstr>Rockwell</vt:lpstr>
      <vt:lpstr>Times New Roman</vt:lpstr>
      <vt:lpstr>Wingdings</vt:lpstr>
      <vt:lpstr>Wingdings 2</vt:lpstr>
      <vt:lpstr>Office 테마</vt:lpstr>
      <vt:lpstr>디자인 사용자 지정</vt:lpstr>
      <vt:lpstr>월드비전 사례관리</vt:lpstr>
      <vt:lpstr>무진종합사회복지관</vt:lpstr>
      <vt:lpstr>사회복지관 ?</vt:lpstr>
      <vt:lpstr>사회복지의 시작</vt:lpstr>
      <vt:lpstr>인간다운 삶을 위한 제도</vt:lpstr>
      <vt:lpstr>사회복지 정책기조</vt:lpstr>
      <vt:lpstr>복지방향</vt:lpstr>
      <vt:lpstr>사회복지관 사업</vt:lpstr>
      <vt:lpstr>사업의 대상</vt:lpstr>
      <vt:lpstr>PowerPoint 프레젠테이션</vt:lpstr>
      <vt:lpstr>함께 생각해 보기</vt:lpstr>
      <vt:lpstr>PowerPoint 프레젠테이션</vt:lpstr>
      <vt:lpstr>PowerPoint 프레젠테이션</vt:lpstr>
      <vt:lpstr>사례관리 (목적 – 목표 – 전략)</vt:lpstr>
      <vt:lpstr>패러다임의 전환</vt:lpstr>
      <vt:lpstr>사례관리 실천과정</vt:lpstr>
      <vt:lpstr>월드비전 사례관리의 기본방향</vt:lpstr>
      <vt:lpstr>PowerPoint 프레젠테이션</vt:lpstr>
      <vt:lpstr>PowerPoint 프레젠테이션</vt:lpstr>
      <vt:lpstr>PowerPoint 프레젠테이션</vt:lpstr>
      <vt:lpstr>협력기관</vt:lpstr>
      <vt:lpstr>PowerPoint 프레젠테이션</vt:lpstr>
      <vt:lpstr>PowerPoint 프레젠테이션</vt:lpstr>
      <vt:lpstr>사례관리 절차?</vt:lpstr>
      <vt:lpstr>사례관리 진행과정</vt:lpstr>
      <vt:lpstr>사례관리 과정(수집자료)</vt:lpstr>
      <vt:lpstr>기록</vt:lpstr>
      <vt:lpstr>사례관리 대상자 는?</vt:lpstr>
      <vt:lpstr>사례관리자 는?</vt:lpstr>
      <vt:lpstr>사례관리 실천과정</vt:lpstr>
      <vt:lpstr>사례관리 과정</vt:lpstr>
      <vt:lpstr>사례관리 과정</vt:lpstr>
      <vt:lpstr>사례관리 과정</vt:lpstr>
      <vt:lpstr>사례관리 사정</vt:lpstr>
      <vt:lpstr>사정</vt:lpstr>
      <vt:lpstr>서비스 계약</vt:lpstr>
      <vt:lpstr>사례관리의 어려움</vt:lpstr>
      <vt:lpstr>Intake 초기면접 (공감, 이해)</vt:lpstr>
      <vt:lpstr>Intake 방법(어떻게)</vt:lpstr>
      <vt:lpstr>PowerPoint 프레젠테이션</vt:lpstr>
      <vt:lpstr>인테이크 사례연습</vt:lpstr>
      <vt:lpstr>사례접근방식(문제중심)</vt:lpstr>
      <vt:lpstr>사례접근방식(해결중심)</vt:lpstr>
      <vt:lpstr>사례접근방식(해결중심)</vt:lpstr>
      <vt:lpstr>해결중심모델(기본원리)</vt:lpstr>
      <vt:lpstr>물고기 잡는 법</vt:lpstr>
      <vt:lpstr>장점과 잠재력</vt:lpstr>
      <vt:lpstr>장애인 가정교사</vt:lpstr>
      <vt:lpstr>세계적인 위인을 만들기까지</vt:lpstr>
      <vt:lpstr>가계도 이해</vt:lpstr>
      <vt:lpstr>가계도</vt:lpstr>
      <vt:lpstr>생태도</vt:lpstr>
      <vt:lpstr>생태도 이해</vt:lpstr>
      <vt:lpstr>네모바퀴</vt:lpstr>
      <vt:lpstr>생태적 관점</vt:lpstr>
      <vt:lpstr>강점찾기 질문</vt:lpstr>
      <vt:lpstr>강점찾기 사례</vt:lpstr>
      <vt:lpstr>강점찾기 사례</vt:lpstr>
      <vt:lpstr>강점찾기 사례</vt:lpstr>
      <vt:lpstr>통합사례관리</vt:lpstr>
      <vt:lpstr>협력과 목표(사정)</vt:lpstr>
      <vt:lpstr>사정과정을 통해</vt:lpstr>
      <vt:lpstr>계획수립</vt:lpstr>
      <vt:lpstr>사례관리 사정 구조</vt:lpstr>
      <vt:lpstr>ISP수립과정(개별서비스계획)</vt:lpstr>
      <vt:lpstr>PowerPoint 프레젠테이션</vt:lpstr>
      <vt:lpstr>실천기술</vt:lpstr>
      <vt:lpstr>직접 개입</vt:lpstr>
      <vt:lpstr>간접 개입</vt:lpstr>
      <vt:lpstr>자원개발 및 관리 전략</vt:lpstr>
      <vt:lpstr>PowerPoint 프레젠테이션</vt:lpstr>
      <vt:lpstr>사례관리 평가</vt:lpstr>
      <vt:lpstr>과정평가</vt:lpstr>
      <vt:lpstr>성과평가</vt:lpstr>
      <vt:lpstr>종결</vt:lpstr>
      <vt:lpstr>종결질문</vt:lpstr>
      <vt:lpstr>PowerPoint 프레젠테이션</vt:lpstr>
    </vt:vector>
  </TitlesOfParts>
  <Company>wvkorea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wvkorea</dc:creator>
  <cp:lastModifiedBy>Administrator</cp:lastModifiedBy>
  <cp:revision>696</cp:revision>
  <cp:lastPrinted>2023-04-18T11:23:11Z</cp:lastPrinted>
  <dcterms:created xsi:type="dcterms:W3CDTF">2012-06-04T01:11:28Z</dcterms:created>
  <dcterms:modified xsi:type="dcterms:W3CDTF">2025-09-25T04:56:12Z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name="Fasoo_Trace_ID" pid="2">
    <vt:lpwstr>eyJub2RlMSI6eyJkc2QiOiIwMTAwMDAwMDAwMDAyNjQzIiwibG9nVGltZSI6IjIwMjUtMDktMjVUMDQ6NTg6MTVaIiwicElEIjo0MTk0MzA0LCJ0cmFjZUlkIjoiNDQ4NkU5OUMwRjQ2NDkzRjkzNDhDNTFEODM5Q0ZDOTQiLCJ1c2VyQ29kZSI6IjEwODAxNCJ9LCJub2RlMiI6eyJkc2QiOiIwMTAwMDAwMDAwMDAyNjQzIiwibG9nVGltZSI6IjIwMjUtMDktMjVUMDQ6NTg6MTVaIiwicElEIjo0MTk0MzA0LCJ0cmFjZUlkIjoiNDQ4NkU5OUMwRjQ2NDkzRjkzNDhDNTFEODM5Q0ZDOTQiLCJ1c2VyQ29kZSI6IjEwODAxNCJ9LCJub2RlMyI6eyJkc2QiOiIwMTAwMDAwMDAwMDAyNjQzIiwibG9nVGltZSI6IjIwMjUtMDktMjVUMDQ6NTg6MTVaIiwicElEIjo0MTk0MzA0LCJ0cmFjZUlkIjoiNDQ4NkU5OUMwRjQ2NDkzRjkzNDhDNTFEODM5Q0ZDOTQiLCJ1c2VyQ29kZSI6IjEwODAxNCJ9LCJub2RlNCI6eyJkc2QiOiIwMTAwMDAwMDAwMDAyNjQzIiwibG9nVGltZSI6IjIwMjUtMDktMjVUMDQ6NTg6MTVaIiwicElEIjo0MTk0MzA0LCJ0cmFjZUlkIjoiNDQ4NkU5OUMwRjQ2NDkzRjkzNDhDNTFEODM5Q0ZDOTQiLCJ1c2VyQ29kZSI6IjEwODAxNCJ9LCJub2RlNSI6eyJkc2QiOiIwMDAwMDAwMDAwMDAwMDAwIiwibG9nVGltZSI6IjIwMjUtMDktMjVUMDU6MDA6MDJaIiwicElEIjoyMDQ4LCJ0cmFjZUlkIjoiNTQyNTg1NDNDMUM4NDg2RUJDMzk5QUQyNjE1MzcyNTUiLCJ1c2VyQ29kZSI6IjEwODAxNCJ9LCJub2RlQ291bnQiOjJ9</vt:lpwstr>
  </property>
</Properties>
</file>