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13" r:id="rId3"/>
    <p:sldId id="314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33" r:id="rId23"/>
    <p:sldId id="334" r:id="rId24"/>
    <p:sldId id="335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C7325E-76E1-4682-B2EC-490AC6BAD6BF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ACCEC-B944-4936-A707-BA92A05491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871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무분별한 영어사용 보다는 정감 있는 순수 우리말 사용을 권한다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128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273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0155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286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694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299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276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7122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6479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02119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지역 사회 실정에 기반한 사업 필요성을 제시하자</a:t>
            </a:r>
          </a:p>
          <a:p>
            <a:r>
              <a:rPr lang="ko-KR" altLang="en-US" dirty="0"/>
              <a:t>많은 </a:t>
            </a:r>
            <a:r>
              <a:rPr lang="ko-KR" altLang="en-US" dirty="0" err="1"/>
              <a:t>프로포절에서는</a:t>
            </a:r>
            <a:r>
              <a:rPr lang="ko-KR" altLang="en-US" dirty="0"/>
              <a:t> 접근하고자 하는 문제의 심각성을 부각시키고 그렇기 때문에 이에 대한 </a:t>
            </a:r>
          </a:p>
          <a:p>
            <a:r>
              <a:rPr lang="ko-KR" altLang="en-US" dirty="0"/>
              <a:t>사업 기획이 필요하다는 식으로 서술하고 있다</a:t>
            </a:r>
            <a:r>
              <a:rPr lang="en-US" altLang="ko-KR" dirty="0"/>
              <a:t>. </a:t>
            </a:r>
            <a:r>
              <a:rPr lang="ko-KR" altLang="en-US" dirty="0"/>
              <a:t>그러나 생각해 보면 문제가 심각하다고 우리 </a:t>
            </a:r>
          </a:p>
          <a:p>
            <a:r>
              <a:rPr lang="ko-KR" altLang="en-US" dirty="0"/>
              <a:t>지역 사회에도 반드시 그러하리라는 법은 없다</a:t>
            </a:r>
            <a:r>
              <a:rPr lang="en-US" altLang="ko-KR" dirty="0"/>
              <a:t>. </a:t>
            </a:r>
            <a:r>
              <a:rPr lang="ko-KR" altLang="en-US" dirty="0" err="1"/>
              <a:t>발빠른</a:t>
            </a:r>
            <a:r>
              <a:rPr lang="ko-KR" altLang="en-US" dirty="0"/>
              <a:t> 대책으로 이미 상당 부분 지역 문제를 </a:t>
            </a:r>
          </a:p>
          <a:p>
            <a:r>
              <a:rPr lang="ko-KR" altLang="en-US" dirty="0"/>
              <a:t>해소할 수 있는 인프라 또는 사업 경험을 쌓았거나 이미 대책을 마련 중에 있을 수도 있다</a:t>
            </a:r>
            <a:r>
              <a:rPr lang="en-US" altLang="ko-KR" dirty="0"/>
              <a:t>. </a:t>
            </a:r>
            <a:r>
              <a:rPr lang="ko-KR" altLang="en-US" dirty="0"/>
              <a:t>그</a:t>
            </a:r>
          </a:p>
          <a:p>
            <a:r>
              <a:rPr lang="ko-KR" altLang="en-US" dirty="0" err="1"/>
              <a:t>렇기</a:t>
            </a:r>
            <a:r>
              <a:rPr lang="ko-KR" altLang="en-US" dirty="0"/>
              <a:t> 때문에 우리 사회의 전반적인 분위기와 함께 이와 관련된 지역 사회 실정이 어떠한지를 </a:t>
            </a:r>
          </a:p>
          <a:p>
            <a:r>
              <a:rPr lang="ko-KR" altLang="en-US" dirty="0"/>
              <a:t>제안자가 성찰해보고 사업의 절박함을 설득해 내는 것이 필요하다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4204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475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9118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2301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833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98648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46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05564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31478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78534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63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6375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7468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6291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04304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77927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732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245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544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937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7217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297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1362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1510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8631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514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263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1591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879B0-6497-4638-A92F-7F8430457D7E}" type="datetimeFigureOut">
              <a:rPr lang="ko-KR" altLang="en-US" smtClean="0"/>
              <a:t>2023-05-03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99E1B-F5E9-42BB-9ACD-D06659993C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733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 rot="1142446">
            <a:off x="3152767" y="1511470"/>
            <a:ext cx="3253474" cy="3286008"/>
          </a:xfrm>
          <a:prstGeom prst="ellipse">
            <a:avLst/>
          </a:prstGeom>
          <a:solidFill>
            <a:srgbClr val="FFE7DD">
              <a:alpha val="67000"/>
            </a:srgbClr>
          </a:solidFill>
          <a:ln>
            <a:noFill/>
          </a:ln>
          <a:effectLst>
            <a:softEdge rad="863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1845695" y="1546413"/>
            <a:ext cx="8772960" cy="175562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프로포절</a:t>
            </a:r>
            <a:b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어떻게 잘 할 수 있을까요</a:t>
            </a: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946839" y="4450393"/>
            <a:ext cx="7772400" cy="1755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ko-KR" altLang="en-US" sz="3200" dirty="0"/>
              <a:t>나수미</a:t>
            </a:r>
            <a:r>
              <a:rPr lang="en-US" altLang="ko-KR" sz="3200" dirty="0"/>
              <a:t>(</a:t>
            </a:r>
            <a:r>
              <a:rPr lang="ko-KR" altLang="en-US" sz="3200" dirty="0" err="1"/>
              <a:t>신애원</a:t>
            </a:r>
            <a:r>
              <a:rPr lang="ko-KR" altLang="en-US" sz="3200" dirty="0"/>
              <a:t> 사무국장</a:t>
            </a:r>
            <a:r>
              <a:rPr lang="en-US" altLang="ko-KR" sz="3200" dirty="0"/>
              <a:t>)</a:t>
            </a:r>
            <a:endParaRPr lang="ko-KR" altLang="en-US" sz="3200" dirty="0"/>
          </a:p>
        </p:txBody>
      </p:sp>
      <p:sp>
        <p:nvSpPr>
          <p:cNvPr id="6" name="타원 5"/>
          <p:cNvSpPr/>
          <p:nvPr/>
        </p:nvSpPr>
        <p:spPr>
          <a:xfrm rot="1142446">
            <a:off x="-277371" y="-535691"/>
            <a:ext cx="4441067" cy="4519976"/>
          </a:xfrm>
          <a:prstGeom prst="ellipse">
            <a:avLst/>
          </a:prstGeom>
          <a:solidFill>
            <a:srgbClr val="FFE7DD">
              <a:alpha val="67000"/>
            </a:srgbClr>
          </a:solidFill>
          <a:ln>
            <a:noFill/>
          </a:ln>
          <a:effectLst>
            <a:softEdge rad="863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 rot="1142446">
            <a:off x="909642" y="3376159"/>
            <a:ext cx="3144053" cy="3190734"/>
          </a:xfrm>
          <a:prstGeom prst="ellipse">
            <a:avLst/>
          </a:prstGeom>
          <a:solidFill>
            <a:srgbClr val="FFE7DD">
              <a:alpha val="67000"/>
            </a:srgbClr>
          </a:solidFill>
          <a:ln>
            <a:noFill/>
          </a:ln>
          <a:effectLst>
            <a:softEdge rad="863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8664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86840" y="1149794"/>
            <a:ext cx="9144000" cy="4565205"/>
          </a:xfrm>
          <a:solidFill>
            <a:schemeClr val="bg1">
              <a:lumMod val="50000"/>
            </a:schemeClr>
          </a:solidFill>
        </p:spPr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148840" y="212128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err="1">
                <a:solidFill>
                  <a:schemeClr val="bg1"/>
                </a:solidFill>
              </a:rPr>
              <a:t>프로포절</a:t>
            </a:r>
            <a:r>
              <a:rPr lang="ko-KR" altLang="en-US" dirty="0">
                <a:solidFill>
                  <a:schemeClr val="bg1"/>
                </a:solidFill>
              </a:rPr>
              <a:t> 작성하기</a:t>
            </a:r>
          </a:p>
        </p:txBody>
      </p:sp>
    </p:spTree>
    <p:extLst>
      <p:ext uri="{BB962C8B-B14F-4D97-AF65-F5344CB8AC3E}">
        <p14:creationId xmlns:p14="http://schemas.microsoft.com/office/powerpoint/2010/main" val="2673192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3200" y="548681"/>
            <a:ext cx="771753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  사업신청서</a:t>
            </a:r>
            <a:endParaRPr lang="en-US" altLang="ko-KR" sz="2000" dirty="0"/>
          </a:p>
          <a:p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 err="1"/>
              <a:t>사업명</a:t>
            </a: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/>
              <a:t>사업 내용 및 추진전략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사업 참여자 모집 전략</a:t>
            </a:r>
            <a:endParaRPr lang="en-US" altLang="ko-KR" sz="1600" dirty="0"/>
          </a:p>
          <a:p>
            <a:pPr marL="1257300" lvl="2" indent="-342900">
              <a:buAutoNum type="arabicPeriod"/>
            </a:pPr>
            <a:r>
              <a:rPr lang="ko-KR" altLang="en-US" sz="1600" dirty="0"/>
              <a:t>참여대상 및 인원</a:t>
            </a:r>
            <a:endParaRPr lang="en-US" altLang="ko-KR" sz="1600" dirty="0"/>
          </a:p>
          <a:p>
            <a:pPr marL="1257300" lvl="2" indent="-342900">
              <a:buAutoNum type="arabicPeriod"/>
            </a:pPr>
            <a:r>
              <a:rPr lang="ko-KR" altLang="en-US" sz="1600" dirty="0"/>
              <a:t>참여자 선정 기준</a:t>
            </a:r>
            <a:endParaRPr lang="en-US" altLang="ko-KR" sz="1600" dirty="0"/>
          </a:p>
          <a:p>
            <a:pPr marL="1257300" lvl="2" indent="-342900">
              <a:buAutoNum type="arabicPeriod"/>
            </a:pPr>
            <a:r>
              <a:rPr lang="ko-KR" altLang="en-US" sz="1600" dirty="0"/>
              <a:t>참여자 모집 방안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사업 내용 및 사업 집행 전략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기관 연계협력 전략</a:t>
            </a: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/>
              <a:t>예산 편성</a:t>
            </a: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/>
              <a:t>문제 의식</a:t>
            </a:r>
            <a:r>
              <a:rPr lang="en-US" altLang="ko-KR" sz="1600" dirty="0"/>
              <a:t>(</a:t>
            </a:r>
            <a:r>
              <a:rPr lang="ko-KR" altLang="en-US" sz="1600" dirty="0"/>
              <a:t>사업 필요성</a:t>
            </a:r>
            <a:r>
              <a:rPr lang="en-US" altLang="ko-KR" sz="1600" dirty="0"/>
              <a:t>)</a:t>
            </a:r>
          </a:p>
          <a:p>
            <a:pPr marL="800100" lvl="1" indent="-342900">
              <a:buAutoNum type="arabicPeriod"/>
            </a:pPr>
            <a:r>
              <a:rPr lang="ko-KR" altLang="en-US" sz="1600" dirty="0"/>
              <a:t>사업 계획 배경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기존 유사사업과의 차별성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신청기관의 강점</a:t>
            </a: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/>
              <a:t>목표 및 평가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산출목표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성과목표 및 평가 방법</a:t>
            </a: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/>
              <a:t>사업종료 후 지향점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사업 수행으로 인한 기대효과</a:t>
            </a:r>
            <a:endParaRPr lang="en-US" altLang="ko-KR" sz="1600" dirty="0"/>
          </a:p>
          <a:p>
            <a:pPr marL="800100" lvl="1" indent="-342900">
              <a:buAutoNum type="arabicPeriod"/>
            </a:pPr>
            <a:r>
              <a:rPr lang="ko-KR" altLang="en-US" sz="1600" dirty="0"/>
              <a:t>사업 결과의 활용 계획</a:t>
            </a:r>
            <a:endParaRPr lang="en-US" altLang="ko-KR" sz="1600" dirty="0"/>
          </a:p>
        </p:txBody>
      </p:sp>
      <p:sp>
        <p:nvSpPr>
          <p:cNvPr id="5" name="직사각형 4"/>
          <p:cNvSpPr/>
          <p:nvPr/>
        </p:nvSpPr>
        <p:spPr>
          <a:xfrm>
            <a:off x="1920240" y="620689"/>
            <a:ext cx="237236" cy="288032"/>
          </a:xfrm>
          <a:prstGeom prst="rect">
            <a:avLst/>
          </a:prstGeom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236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423592" y="44625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 err="1"/>
              <a:t>사업명</a:t>
            </a:r>
            <a:endParaRPr lang="ko-KR" altLang="en-US" sz="3200" dirty="0"/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207568" y="1700809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000" dirty="0">
                <a:latin typeface="+mn-ea"/>
                <a:ea typeface="+mn-ea"/>
              </a:rPr>
              <a:t>사업의 핵심을 </a:t>
            </a:r>
            <a:r>
              <a:rPr lang="en-US" altLang="ko-KR" sz="3000" dirty="0">
                <a:latin typeface="+mn-ea"/>
                <a:ea typeface="+mn-ea"/>
              </a:rPr>
              <a:t>1~2</a:t>
            </a:r>
            <a:r>
              <a:rPr lang="ko-KR" altLang="en-US" sz="3000" dirty="0">
                <a:latin typeface="+mn-ea"/>
                <a:ea typeface="+mn-ea"/>
              </a:rPr>
              <a:t>줄로 요약</a:t>
            </a:r>
            <a:endParaRPr lang="en-US" altLang="ko-KR" sz="3000" dirty="0">
              <a:latin typeface="+mn-ea"/>
              <a:ea typeface="+mn-ea"/>
            </a:endParaRPr>
          </a:p>
          <a:p>
            <a:endParaRPr lang="en-US" altLang="ko-KR" sz="3000" dirty="0">
              <a:latin typeface="+mn-ea"/>
              <a:ea typeface="+mn-ea"/>
            </a:endParaRPr>
          </a:p>
          <a:p>
            <a:r>
              <a:rPr lang="ko-KR" altLang="en-US" sz="2400" dirty="0">
                <a:latin typeface="+mn-ea"/>
                <a:ea typeface="+mn-ea"/>
              </a:rPr>
              <a:t>명확한 </a:t>
            </a:r>
            <a:r>
              <a:rPr lang="ko-KR" altLang="en-US" sz="2400" b="1" dirty="0">
                <a:latin typeface="+mn-ea"/>
                <a:ea typeface="+mn-ea"/>
              </a:rPr>
              <a:t>대상</a:t>
            </a:r>
            <a:r>
              <a:rPr lang="ko-KR" altLang="en-US" sz="2400" dirty="0">
                <a:latin typeface="+mn-ea"/>
                <a:ea typeface="+mn-ea"/>
              </a:rPr>
              <a:t> </a:t>
            </a:r>
            <a:r>
              <a:rPr lang="en-US" altLang="ko-KR" sz="2400" dirty="0">
                <a:latin typeface="+mn-ea"/>
                <a:ea typeface="+mn-ea"/>
              </a:rPr>
              <a:t>+ </a:t>
            </a:r>
            <a:r>
              <a:rPr lang="ko-KR" altLang="en-US" sz="2400" dirty="0">
                <a:latin typeface="+mn-ea"/>
                <a:ea typeface="+mn-ea"/>
              </a:rPr>
              <a:t>지향하는 </a:t>
            </a:r>
            <a:r>
              <a:rPr lang="ko-KR" altLang="en-US" sz="2400" b="1" dirty="0">
                <a:latin typeface="+mn-ea"/>
                <a:ea typeface="+mn-ea"/>
              </a:rPr>
              <a:t>가치</a:t>
            </a:r>
            <a:r>
              <a:rPr lang="ko-KR" altLang="en-US" sz="2400" dirty="0">
                <a:latin typeface="+mn-ea"/>
                <a:ea typeface="+mn-ea"/>
              </a:rPr>
              <a:t> </a:t>
            </a:r>
            <a:r>
              <a:rPr lang="en-US" altLang="ko-KR" sz="2400" dirty="0">
                <a:latin typeface="+mn-ea"/>
                <a:ea typeface="+mn-ea"/>
              </a:rPr>
              <a:t>+ </a:t>
            </a:r>
            <a:r>
              <a:rPr lang="ko-KR" altLang="en-US" sz="2400" b="1" dirty="0">
                <a:latin typeface="+mn-ea"/>
                <a:ea typeface="+mn-ea"/>
              </a:rPr>
              <a:t>핵심정보</a:t>
            </a:r>
            <a:endParaRPr lang="en-US" altLang="ko-KR" sz="2400" b="1" dirty="0">
              <a:latin typeface="+mn-ea"/>
              <a:ea typeface="+mn-ea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310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135560" y="476672"/>
          <a:ext cx="7920880" cy="5472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3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7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66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제목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의견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다문화 복지 향상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제목이 너무 일반적이어서 핵심 사업의 특징을 알기 어려움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대상자도 지나치게 포괄적임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희망으로 크는 마을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은유적인 표현으로 제목만으로는 사업에</a:t>
                      </a:r>
                      <a:r>
                        <a:rPr lang="ko-KR" altLang="en-US" baseline="0" dirty="0"/>
                        <a:t> 관한</a:t>
                      </a:r>
                      <a:r>
                        <a:rPr lang="ko-KR" altLang="en-US" dirty="0"/>
                        <a:t> 정확한 정보전달이 안되고 있음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소리로 보는 영화 세상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호기심은 자극하고 있지만 부제가 없으면 정보전달이 미흡함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0275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135560" y="476672"/>
          <a:ext cx="7920880" cy="5472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3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7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668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Bad </a:t>
                      </a:r>
                      <a:r>
                        <a:rPr lang="ko-KR" altLang="en-US" dirty="0"/>
                        <a:t>샘플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Good </a:t>
                      </a:r>
                      <a:r>
                        <a:rPr lang="ko-KR" altLang="en-US" dirty="0"/>
                        <a:t>샘플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다문화 복지 향상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dirty="0"/>
                        <a:t>다문화 가족의 꿈꾸는 무지개스쿨</a:t>
                      </a:r>
                      <a:endParaRPr lang="en-US" altLang="ko-KR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dirty="0"/>
                        <a:t>- </a:t>
                      </a:r>
                      <a:r>
                        <a:rPr lang="ko-KR" altLang="en-US" sz="1600" dirty="0"/>
                        <a:t>미취학 자녀를 둔 다문화 가족의 학교생활 적응을 위한 교육지원 프로그램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희망으로 크는 마을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dirty="0"/>
                        <a:t>책과 함께 성장하는 우리 마을</a:t>
                      </a:r>
                      <a:endParaRPr lang="en-US" altLang="ko-KR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dirty="0"/>
                        <a:t>- </a:t>
                      </a:r>
                      <a:r>
                        <a:rPr lang="ko-KR" altLang="en-US" sz="1600" dirty="0"/>
                        <a:t>지역사회 기반의 독서문화 활동을 통한 문화 공동체 만들기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소리로 보는 영화 세상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dirty="0"/>
                        <a:t>소리로 보는 영화 세상</a:t>
                      </a:r>
                      <a:endParaRPr lang="en-US" altLang="ko-KR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dirty="0"/>
                        <a:t>- </a:t>
                      </a:r>
                      <a:r>
                        <a:rPr lang="ko-KR" altLang="en-US" sz="1600" dirty="0"/>
                        <a:t>시각장애인의 문화생활을 위한 영화 관람 프로그램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0311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423592" y="44625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 err="1">
                <a:solidFill>
                  <a:schemeClr val="bg1">
                    <a:lumMod val="50000"/>
                  </a:schemeClr>
                </a:solidFill>
              </a:rPr>
              <a:t>사업명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2800" dirty="0"/>
              <a:t>좋은 제목을 만들기 위한 자기점검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207568" y="1988840"/>
            <a:ext cx="7772400" cy="2952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제목은 제안서 </a:t>
            </a:r>
            <a:r>
              <a:rPr lang="ko-KR" altLang="en-US" sz="2400" b="1" u="sng" dirty="0">
                <a:latin typeface="+mn-ea"/>
                <a:ea typeface="+mn-ea"/>
              </a:rPr>
              <a:t>핵심 내용</a:t>
            </a:r>
            <a:r>
              <a:rPr lang="ko-KR" altLang="en-US" sz="2400" dirty="0">
                <a:latin typeface="+mn-ea"/>
                <a:ea typeface="+mn-ea"/>
              </a:rPr>
              <a:t>을 집약적으로 반영하고 있는가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  <a:ea typeface="+mn-ea"/>
              </a:rPr>
              <a:t>     - </a:t>
            </a:r>
            <a:r>
              <a:rPr lang="ko-KR" altLang="en-US" sz="2000" dirty="0">
                <a:latin typeface="+mn-ea"/>
                <a:ea typeface="+mn-ea"/>
              </a:rPr>
              <a:t>사업의 핵심 개요를 한 줄로 표현하면 제목과 유사해지는가</a:t>
            </a:r>
            <a:r>
              <a:rPr lang="en-US" altLang="ko-KR" sz="2000" dirty="0">
                <a:latin typeface="+mn-ea"/>
                <a:ea typeface="+mn-ea"/>
              </a:rPr>
              <a:t>?</a:t>
            </a: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endParaRPr lang="en-US" altLang="ko-KR" sz="24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사업의 핵심 개요의 내용이 전체 사업을 압축적으로 적절하게 표현하고 있는가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100" dirty="0">
                <a:latin typeface="+mn-ea"/>
              </a:rPr>
              <a:t>     - </a:t>
            </a:r>
            <a:r>
              <a:rPr lang="ko-KR" altLang="en-US" sz="2100" b="1" u="sng" dirty="0">
                <a:latin typeface="+mn-ea"/>
              </a:rPr>
              <a:t>누구를 대상</a:t>
            </a:r>
            <a:r>
              <a:rPr lang="ko-KR" altLang="en-US" sz="2100" dirty="0">
                <a:latin typeface="+mn-ea"/>
              </a:rPr>
              <a:t>으로 </a:t>
            </a:r>
            <a:r>
              <a:rPr lang="ko-KR" altLang="en-US" sz="2100" b="1" u="sng" dirty="0">
                <a:latin typeface="+mn-ea"/>
              </a:rPr>
              <a:t>어떤 이념과 가치</a:t>
            </a:r>
            <a:r>
              <a:rPr lang="ko-KR" altLang="en-US" sz="2100" dirty="0">
                <a:latin typeface="+mn-ea"/>
              </a:rPr>
              <a:t>를 가지고 </a:t>
            </a:r>
            <a:r>
              <a:rPr lang="ko-KR" altLang="en-US" sz="2100" b="1" u="sng" dirty="0">
                <a:latin typeface="+mn-ea"/>
              </a:rPr>
              <a:t>어떤 사업</a:t>
            </a:r>
            <a:r>
              <a:rPr lang="ko-KR" altLang="en-US" sz="2100" dirty="0">
                <a:latin typeface="+mn-ea"/>
              </a:rPr>
              <a:t>을 수행하는 </a:t>
            </a:r>
            <a:endParaRPr lang="en-US" altLang="ko-KR" sz="21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2100" dirty="0">
                <a:latin typeface="+mn-ea"/>
              </a:rPr>
              <a:t>       </a:t>
            </a:r>
            <a:r>
              <a:rPr lang="ko-KR" altLang="en-US" sz="2100" dirty="0">
                <a:latin typeface="+mn-ea"/>
              </a:rPr>
              <a:t>것인지 표현하고 있는가</a:t>
            </a:r>
            <a:r>
              <a:rPr lang="en-US" altLang="ko-KR" sz="2100" dirty="0">
                <a:latin typeface="+mn-ea"/>
              </a:rPr>
              <a:t>?</a:t>
            </a:r>
            <a:endParaRPr lang="en-US" altLang="ko-KR" sz="2100" b="1" dirty="0">
              <a:latin typeface="+mn-ea"/>
              <a:ea typeface="+mn-ea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05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423592" y="44625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 err="1">
                <a:solidFill>
                  <a:schemeClr val="bg1">
                    <a:lumMod val="50000"/>
                  </a:schemeClr>
                </a:solidFill>
              </a:rPr>
              <a:t>사업명</a:t>
            </a:r>
            <a:endParaRPr lang="en-US" altLang="ko-KR" sz="32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3200" dirty="0"/>
              <a:t>제목 예시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207568" y="1700808"/>
            <a:ext cx="7772400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dirty="0">
                <a:latin typeface="+mn-ea"/>
                <a:ea typeface="+mn-ea"/>
              </a:rPr>
              <a:t>사회복지서비스 현장의 발전을 위한 사회복지 종사자 역량강화사업 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‘</a:t>
            </a:r>
            <a:r>
              <a:rPr lang="ko-KR" altLang="en-US" sz="2000" dirty="0">
                <a:latin typeface="+mn-ea"/>
                <a:ea typeface="+mn-ea"/>
              </a:rPr>
              <a:t>두드림</a:t>
            </a:r>
            <a:r>
              <a:rPr lang="en-US" altLang="ko-KR" sz="2000" dirty="0">
                <a:latin typeface="+mn-ea"/>
                <a:ea typeface="+mn-ea"/>
              </a:rPr>
              <a:t>(Do dream) </a:t>
            </a:r>
            <a:r>
              <a:rPr lang="ko-KR" altLang="en-US" sz="2000" dirty="0" err="1">
                <a:latin typeface="+mn-ea"/>
                <a:ea typeface="+mn-ea"/>
              </a:rPr>
              <a:t>워너지</a:t>
            </a:r>
            <a:r>
              <a:rPr lang="en-US" altLang="ko-KR" sz="2000" dirty="0">
                <a:latin typeface="+mn-ea"/>
                <a:ea typeface="+mn-ea"/>
              </a:rPr>
              <a:t>(We-</a:t>
            </a:r>
            <a:r>
              <a:rPr lang="en-US" altLang="ko-KR" sz="2000" dirty="0" err="1">
                <a:latin typeface="+mn-ea"/>
                <a:ea typeface="+mn-ea"/>
              </a:rPr>
              <a:t>nergy</a:t>
            </a:r>
            <a:r>
              <a:rPr lang="en-US" altLang="ko-KR" sz="2000" dirty="0">
                <a:latin typeface="+mn-ea"/>
                <a:ea typeface="+mn-ea"/>
              </a:rPr>
              <a:t>)</a:t>
            </a:r>
            <a:br>
              <a:rPr lang="en-US" altLang="ko-KR" sz="2000" dirty="0">
                <a:latin typeface="+mn-ea"/>
                <a:ea typeface="+mn-ea"/>
              </a:rPr>
            </a:b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dirty="0">
                <a:latin typeface="+mn-ea"/>
                <a:ea typeface="+mn-ea"/>
              </a:rPr>
              <a:t>저소득 등급외자 경증 </a:t>
            </a:r>
            <a:r>
              <a:rPr lang="ko-KR" altLang="en-US" sz="2000" dirty="0" err="1">
                <a:latin typeface="+mn-ea"/>
                <a:ea typeface="+mn-ea"/>
              </a:rPr>
              <a:t>우울성</a:t>
            </a:r>
            <a:r>
              <a:rPr lang="ko-KR" altLang="en-US" sz="2000" dirty="0">
                <a:latin typeface="+mn-ea"/>
                <a:ea typeface="+mn-ea"/>
              </a:rPr>
              <a:t> 치매노인의 역량강화를 위한 집단프로그램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‘</a:t>
            </a:r>
            <a:r>
              <a:rPr lang="ko-KR" altLang="en-US" sz="2000" dirty="0">
                <a:latin typeface="+mn-ea"/>
                <a:ea typeface="+mn-ea"/>
              </a:rPr>
              <a:t>도란도란 </a:t>
            </a:r>
            <a:r>
              <a:rPr lang="ko-KR" altLang="en-US" sz="2000" dirty="0" err="1">
                <a:latin typeface="+mn-ea"/>
                <a:ea typeface="+mn-ea"/>
              </a:rPr>
              <a:t>꽃내음</a:t>
            </a:r>
            <a:r>
              <a:rPr lang="en-US" altLang="ko-KR" sz="2000" dirty="0">
                <a:latin typeface="+mn-ea"/>
                <a:ea typeface="+mn-ea"/>
              </a:rPr>
              <a:t>’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24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 내용 및 추진전략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215680" y="1700808"/>
            <a:ext cx="5184576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000" dirty="0">
                <a:latin typeface="+mn-ea"/>
                <a:ea typeface="+mn-ea"/>
              </a:rPr>
              <a:t>사업참여자 모집전략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1) </a:t>
            </a:r>
            <a:r>
              <a:rPr lang="ko-KR" altLang="en-US" sz="2000" dirty="0">
                <a:latin typeface="+mn-ea"/>
                <a:ea typeface="+mn-ea"/>
              </a:rPr>
              <a:t>참여대상 및 모집인원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2) </a:t>
            </a:r>
            <a:r>
              <a:rPr lang="ko-KR" altLang="en-US" sz="2000" dirty="0">
                <a:latin typeface="+mn-ea"/>
                <a:ea typeface="+mn-ea"/>
              </a:rPr>
              <a:t>참여자 선정 기준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3) </a:t>
            </a:r>
            <a:r>
              <a:rPr lang="ko-KR" altLang="en-US" sz="2000" dirty="0">
                <a:latin typeface="+mn-ea"/>
                <a:ea typeface="+mn-ea"/>
              </a:rPr>
              <a:t>참여자 모집 방안</a:t>
            </a: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000" dirty="0">
                <a:latin typeface="+mn-ea"/>
                <a:ea typeface="+mn-ea"/>
              </a:rPr>
              <a:t>사업 내용 및 사업집행 전략</a:t>
            </a: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000" dirty="0">
                <a:latin typeface="+mn-ea"/>
                <a:ea typeface="+mn-ea"/>
              </a:rPr>
              <a:t>기관 연계 협력 전략</a:t>
            </a:r>
            <a:endParaRPr lang="en-US" altLang="ko-KR" sz="2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9122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사업참여자 모집전략 </a:t>
            </a:r>
            <a:r>
              <a:rPr lang="ko-KR" altLang="en-US" sz="1800" dirty="0"/>
              <a:t>참여 대상 및 인원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05472" y="3142709"/>
          <a:ext cx="7676728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6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90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40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핵심참여자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교통이 불편한 </a:t>
                      </a:r>
                      <a:r>
                        <a:rPr lang="ko-KR" altLang="en-US" sz="1600" dirty="0" err="1"/>
                        <a:t>광암동에</a:t>
                      </a:r>
                      <a:r>
                        <a:rPr lang="ko-KR" altLang="en-US" sz="1600" dirty="0"/>
                        <a:t> 거주하는 노인 중 사회적 관계망이 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ko-KR" altLang="en-US" sz="1600" dirty="0"/>
                        <a:t>취약한 노인 </a:t>
                      </a:r>
                      <a:r>
                        <a:rPr lang="en-US" altLang="ko-KR" sz="1600" dirty="0"/>
                        <a:t>40</a:t>
                      </a:r>
                      <a:r>
                        <a:rPr lang="ko-KR" altLang="en-US" sz="1600" dirty="0"/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0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주변참여자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광암동에</a:t>
                      </a:r>
                      <a:r>
                        <a:rPr lang="ko-KR" altLang="en-US" sz="1600" dirty="0"/>
                        <a:t> 거주하고 있는 경로당 이용 </a:t>
                      </a:r>
                      <a:r>
                        <a:rPr lang="en-US" altLang="ko-KR" sz="1600" dirty="0"/>
                        <a:t>65</a:t>
                      </a:r>
                      <a:r>
                        <a:rPr lang="ko-KR" altLang="en-US" sz="1600" dirty="0"/>
                        <a:t>세 이상 노인 </a:t>
                      </a:r>
                      <a:r>
                        <a:rPr lang="en-US" altLang="ko-KR" sz="1600" dirty="0"/>
                        <a:t>292</a:t>
                      </a:r>
                      <a:r>
                        <a:rPr lang="ko-KR" altLang="en-US" sz="1600" dirty="0"/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23792" y="2132857"/>
            <a:ext cx="2952328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본 사업에 참여하는 대상자 </a:t>
            </a:r>
            <a:r>
              <a:rPr lang="ko-KR" altLang="en-US" sz="1400" dirty="0"/>
              <a:t>클라이언트</a:t>
            </a:r>
          </a:p>
        </p:txBody>
      </p:sp>
      <p:cxnSp>
        <p:nvCxnSpPr>
          <p:cNvPr id="10" name="직선 화살표 연결선 9"/>
          <p:cNvCxnSpPr>
            <a:stCxn id="6" idx="1"/>
          </p:cNvCxnSpPr>
          <p:nvPr/>
        </p:nvCxnSpPr>
        <p:spPr>
          <a:xfrm flipH="1">
            <a:off x="3071664" y="2425244"/>
            <a:ext cx="1152128" cy="6437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98340" y="5014918"/>
            <a:ext cx="3065812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핵심 참여자의 변화를 위해 돕는 역할을 하는 사람</a:t>
            </a:r>
            <a:endParaRPr lang="ko-KR" altLang="en-US" sz="1400" dirty="0"/>
          </a:p>
        </p:txBody>
      </p:sp>
      <p:cxnSp>
        <p:nvCxnSpPr>
          <p:cNvPr id="14" name="직선 화살표 연결선 13"/>
          <p:cNvCxnSpPr>
            <a:stCxn id="13" idx="1"/>
          </p:cNvCxnSpPr>
          <p:nvPr/>
        </p:nvCxnSpPr>
        <p:spPr>
          <a:xfrm flipH="1" flipV="1">
            <a:off x="3143672" y="4582877"/>
            <a:ext cx="1254668" cy="755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2753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사업참여자 모집전략 </a:t>
            </a:r>
            <a:r>
              <a:rPr lang="ko-KR" altLang="en-US" sz="1800" dirty="0"/>
              <a:t>참여자 선정기준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05472" y="2060848"/>
          <a:ext cx="7676728" cy="208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6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90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11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r>
                        <a:rPr lang="ko-KR" altLang="en-US" sz="1600" dirty="0"/>
                        <a:t>순위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ㅇㅇ동에</a:t>
                      </a:r>
                      <a:r>
                        <a:rPr lang="ko-KR" altLang="en-US" sz="1600" dirty="0"/>
                        <a:t> 거주하는 어르신으로 활동이 가능하여 거점에서 진행하는 프로그램에 참여가 가능한 어르신 중 </a:t>
                      </a:r>
                      <a:r>
                        <a:rPr lang="ko-KR" altLang="en-US" sz="1600" u="sng" dirty="0"/>
                        <a:t>사회적 관계망과 지지척도 결과가 </a:t>
                      </a:r>
                      <a:r>
                        <a:rPr lang="en-US" altLang="ko-KR" sz="1600" u="sng" dirty="0"/>
                        <a:t>30</a:t>
                      </a:r>
                      <a:r>
                        <a:rPr lang="ko-KR" altLang="en-US" sz="1600" u="sng" dirty="0"/>
                        <a:t>점 미만인 노인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71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r>
                        <a:rPr lang="ko-KR" altLang="en-US" sz="1600" dirty="0"/>
                        <a:t>순위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ㅇㅇ</a:t>
                      </a:r>
                      <a:r>
                        <a:rPr lang="ko-KR" altLang="en-US" sz="1600" dirty="0"/>
                        <a:t> 동에 거주하는 어르신으로 활동이 가능하여 거점에서 진행하는 프로그램에 참여가 가능한 어르신 중 </a:t>
                      </a:r>
                      <a:r>
                        <a:rPr lang="ko-KR" altLang="en-US" sz="1600" u="sng" dirty="0"/>
                        <a:t>사회적 관계망과 지지척도가 낮은 노인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12990" y="4755800"/>
            <a:ext cx="5989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핵심집단에 대한 구체적 기준 </a:t>
            </a:r>
            <a:r>
              <a:rPr lang="en-US" altLang="ko-KR" dirty="0"/>
              <a:t>– </a:t>
            </a:r>
            <a:r>
              <a:rPr lang="ko-KR" altLang="en-US" dirty="0"/>
              <a:t>사회적 관계망과 지지</a:t>
            </a:r>
          </a:p>
        </p:txBody>
      </p:sp>
    </p:spTree>
    <p:extLst>
      <p:ext uri="{BB962C8B-B14F-4D97-AF65-F5344CB8AC3E}">
        <p14:creationId xmlns:p14="http://schemas.microsoft.com/office/powerpoint/2010/main" val="956018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사업참여자 모집전략 </a:t>
            </a:r>
            <a:r>
              <a:rPr lang="ko-KR" altLang="en-US" sz="1800" dirty="0"/>
              <a:t>참여자 모집 방안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58826" y="1628800"/>
            <a:ext cx="6157455" cy="170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□</a:t>
            </a:r>
            <a:r>
              <a:rPr lang="en-US" altLang="ko-KR" sz="1400" dirty="0"/>
              <a:t> </a:t>
            </a:r>
            <a:r>
              <a:rPr lang="ko-KR" altLang="en-US" sz="1400" dirty="0"/>
              <a:t>참여자 모집방안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/>
              <a:t>서비스 지역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ㅇㅇ시</a:t>
            </a:r>
            <a:r>
              <a:rPr lang="ko-KR" altLang="en-US" sz="1400" dirty="0"/>
              <a:t> </a:t>
            </a:r>
            <a:r>
              <a:rPr lang="ko-KR" altLang="en-US" sz="1400" dirty="0" err="1"/>
              <a:t>ㅇㅇ동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/>
              <a:t>서비스 대상</a:t>
            </a:r>
            <a:r>
              <a:rPr lang="en-US" altLang="ko-KR" sz="1400" dirty="0"/>
              <a:t>: </a:t>
            </a:r>
            <a:r>
              <a:rPr lang="ko-KR" altLang="en-US" sz="1400" dirty="0"/>
              <a:t>교통불편으로 </a:t>
            </a:r>
            <a:r>
              <a:rPr lang="ko-KR" altLang="en-US" sz="1400" b="1" u="sng" dirty="0"/>
              <a:t>복지문화적 소외감을 느끼는 </a:t>
            </a:r>
            <a:r>
              <a:rPr lang="ko-KR" altLang="en-US" sz="1400" dirty="0" err="1"/>
              <a:t>ㅇㅇ시</a:t>
            </a:r>
            <a:r>
              <a:rPr lang="ko-KR" altLang="en-US" sz="1400" dirty="0"/>
              <a:t> </a:t>
            </a:r>
            <a:r>
              <a:rPr lang="ko-KR" altLang="en-US" sz="1400" dirty="0" err="1"/>
              <a:t>ㅇㅇ동</a:t>
            </a:r>
            <a:br>
              <a:rPr lang="en-US" altLang="ko-KR" sz="1400" dirty="0"/>
            </a:br>
            <a:r>
              <a:rPr lang="en-US" altLang="ko-KR" sz="1400" dirty="0"/>
              <a:t>                 </a:t>
            </a:r>
            <a:r>
              <a:rPr lang="ko-KR" altLang="en-US" sz="1400" dirty="0"/>
              <a:t>인근에 거주하는 </a:t>
            </a:r>
            <a:r>
              <a:rPr lang="ko-KR" altLang="en-US" sz="1400" b="1" u="sng" dirty="0"/>
              <a:t>사회적 관계망이 취약한 노인</a:t>
            </a:r>
            <a:endParaRPr lang="en-US" altLang="ko-KR" sz="1400" b="1" u="sng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/>
              <a:t>서비스 대상 선정기준 및 방법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2423592" y="3340576"/>
          <a:ext cx="7558608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0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3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대상구분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서비스 대상자 산출 근거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단위수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명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ctr" latinLnBrk="1">
                        <a:buNone/>
                      </a:pPr>
                      <a:r>
                        <a:rPr lang="en-US" altLang="ko-KR" sz="1200" dirty="0"/>
                        <a:t>1.</a:t>
                      </a:r>
                      <a:r>
                        <a:rPr lang="ko-KR" altLang="en-US" sz="1200" dirty="0"/>
                        <a:t>일반대상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/>
                        <a:t>ㅇㅇ시에</a:t>
                      </a:r>
                      <a:r>
                        <a:rPr lang="ko-KR" altLang="en-US" sz="1200" dirty="0"/>
                        <a:t> 거주하는 </a:t>
                      </a:r>
                      <a:r>
                        <a:rPr lang="en-US" altLang="ko-KR" sz="1200" dirty="0"/>
                        <a:t>65</a:t>
                      </a:r>
                      <a:r>
                        <a:rPr lang="ko-KR" altLang="en-US" sz="1200" dirty="0"/>
                        <a:t>세 이상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15,977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2.</a:t>
                      </a:r>
                      <a:r>
                        <a:rPr lang="ko-KR" altLang="en-US" sz="1200" dirty="0"/>
                        <a:t>위기대상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일반대상 중 </a:t>
                      </a: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인근 지역에 거주하고 계신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500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3.</a:t>
                      </a:r>
                      <a:r>
                        <a:rPr lang="ko-KR" altLang="en-US" sz="1200" dirty="0"/>
                        <a:t>표적대상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위기대상자 중</a:t>
                      </a:r>
                      <a:br>
                        <a:rPr lang="en-US" altLang="ko-KR" sz="1200" dirty="0"/>
                      </a:br>
                      <a:r>
                        <a:rPr lang="en-US" altLang="ko-KR" sz="1200" dirty="0"/>
                        <a:t>-  </a:t>
                      </a: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지역 내 </a:t>
                      </a:r>
                      <a:r>
                        <a:rPr lang="en-US" altLang="ko-KR" sz="1200" dirty="0"/>
                        <a:t>65</a:t>
                      </a:r>
                      <a:r>
                        <a:rPr lang="ko-KR" altLang="en-US" sz="1200" dirty="0"/>
                        <a:t>세 이상 노인 중 사회관계망이 취약한 노인</a:t>
                      </a:r>
                      <a:endParaRPr lang="en-US" altLang="ko-KR" sz="1200" dirty="0"/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지역 내 홀몸어르신 및 저소득 어르신</a:t>
                      </a:r>
                      <a:endParaRPr lang="en-US" altLang="ko-KR" sz="1200" dirty="0"/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 거주 노인 중 복지서비스에 대한 욕구가 높은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150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4.</a:t>
                      </a:r>
                      <a:r>
                        <a:rPr lang="ko-KR" altLang="en-US" sz="1200" dirty="0" err="1"/>
                        <a:t>실인원수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표적대상을 대상으로 모니터링 실시를 통한 참여가 가능하며 프로그램 참여욕구가 있는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40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838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사업내용 및 사업집행 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2060849"/>
            <a:ext cx="7676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전체 사업을 몇 개의 </a:t>
            </a:r>
            <a:r>
              <a:rPr lang="ko-KR" altLang="en-US" sz="1600" b="1" u="sng" dirty="0"/>
              <a:t>세부 사업으로 분류</a:t>
            </a:r>
            <a:r>
              <a:rPr lang="ko-KR" altLang="en-US" sz="1600" dirty="0"/>
              <a:t>한다면 어떻게 구성될 수 있습니까</a:t>
            </a:r>
            <a:r>
              <a:rPr lang="en-US" altLang="ko-KR" sz="1600" dirty="0"/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25012" y="3789041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종사자 역량강화 교육</a:t>
            </a:r>
            <a:endParaRPr lang="en-US" altLang="ko-KR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3225012" y="4921424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종사자 심리정서 지원 프로그램</a:t>
            </a:r>
            <a:endParaRPr lang="en-US" altLang="ko-KR" sz="1400" dirty="0"/>
          </a:p>
        </p:txBody>
      </p:sp>
      <p:cxnSp>
        <p:nvCxnSpPr>
          <p:cNvPr id="9" name="꺾인 연결선 8"/>
          <p:cNvCxnSpPr>
            <a:stCxn id="5" idx="1"/>
            <a:endCxn id="6" idx="1"/>
          </p:cNvCxnSpPr>
          <p:nvPr/>
        </p:nvCxnSpPr>
        <p:spPr>
          <a:xfrm rot="10800000" flipV="1">
            <a:off x="3225012" y="3942929"/>
            <a:ext cx="12700" cy="1132383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65372" y="3528841"/>
            <a:ext cx="2640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중간관리자 역량강화 교육</a:t>
            </a:r>
            <a:endParaRPr lang="en-US" altLang="ko-KR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6465372" y="4005065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신입직원 역량강화 교육</a:t>
            </a:r>
            <a:endParaRPr lang="en-US" altLang="ko-KR" sz="1400" dirty="0"/>
          </a:p>
        </p:txBody>
      </p:sp>
      <p:cxnSp>
        <p:nvCxnSpPr>
          <p:cNvPr id="12" name="꺾인 연결선 11"/>
          <p:cNvCxnSpPr>
            <a:stCxn id="10" idx="1"/>
            <a:endCxn id="11" idx="1"/>
          </p:cNvCxnSpPr>
          <p:nvPr/>
        </p:nvCxnSpPr>
        <p:spPr>
          <a:xfrm rot="10800000" flipV="1">
            <a:off x="6465372" y="3682729"/>
            <a:ext cx="12700" cy="476224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>
            <a:stCxn id="5" idx="3"/>
          </p:cNvCxnSpPr>
          <p:nvPr/>
        </p:nvCxnSpPr>
        <p:spPr>
          <a:xfrm>
            <a:off x="5241236" y="3942929"/>
            <a:ext cx="9839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465372" y="4661224"/>
            <a:ext cx="2640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새내기 </a:t>
            </a:r>
            <a:r>
              <a:rPr lang="ko-KR" altLang="en-US" sz="1400" dirty="0" err="1"/>
              <a:t>힐링</a:t>
            </a:r>
            <a:r>
              <a:rPr lang="ko-KR" altLang="en-US" sz="1400" dirty="0"/>
              <a:t> 프로그램</a:t>
            </a:r>
            <a:endParaRPr lang="en-US" altLang="ko-KR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6465372" y="5137448"/>
            <a:ext cx="2640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중간관리자 </a:t>
            </a:r>
            <a:r>
              <a:rPr lang="ko-KR" altLang="en-US" sz="1400" dirty="0" err="1"/>
              <a:t>힐링프로그램</a:t>
            </a:r>
            <a:endParaRPr lang="en-US" altLang="ko-KR" sz="1400" dirty="0"/>
          </a:p>
        </p:txBody>
      </p:sp>
      <p:cxnSp>
        <p:nvCxnSpPr>
          <p:cNvPr id="20" name="꺾인 연결선 19"/>
          <p:cNvCxnSpPr>
            <a:stCxn id="18" idx="1"/>
            <a:endCxn id="19" idx="1"/>
          </p:cNvCxnSpPr>
          <p:nvPr/>
        </p:nvCxnSpPr>
        <p:spPr>
          <a:xfrm rot="10800000" flipV="1">
            <a:off x="6465372" y="4815112"/>
            <a:ext cx="12700" cy="476224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6" idx="3"/>
          </p:cNvCxnSpPr>
          <p:nvPr/>
        </p:nvCxnSpPr>
        <p:spPr>
          <a:xfrm>
            <a:off x="5961316" y="5075312"/>
            <a:ext cx="2638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410892" y="2924944"/>
            <a:ext cx="2316956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ko-KR" altLang="en-US" sz="1600" dirty="0"/>
              <a:t>종사자 역량강화 사업</a:t>
            </a:r>
            <a:endParaRPr lang="en-US" altLang="ko-KR" sz="1600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2639616" y="3263499"/>
            <a:ext cx="0" cy="12456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2639616" y="4509119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4143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사업내용 및 사업집행 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844825"/>
            <a:ext cx="7676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사업을 어떻게 추진할 것인지에 대하여 세부 사업별 </a:t>
            </a:r>
            <a:r>
              <a:rPr lang="ko-KR" altLang="en-US" sz="1600" b="1" u="sng" dirty="0"/>
              <a:t>시행방법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시행 시기 및 횟수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사업 진행 일정</a:t>
            </a:r>
            <a:r>
              <a:rPr lang="ko-KR" altLang="en-US" sz="1600" dirty="0"/>
              <a:t> 등 구체적인 정보를 담아서 기술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/>
          </p:nvPr>
        </p:nvGraphicFramePr>
        <p:xfrm>
          <a:off x="2423592" y="2996952"/>
          <a:ext cx="7392144" cy="28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55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세부사업명</a:t>
                      </a:r>
                      <a:endParaRPr lang="ko-KR" alt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사업내용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u="sng" dirty="0"/>
                        <a:t>종사자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역량강화교육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u="sng" dirty="0"/>
                        <a:t>중간관리자</a:t>
                      </a:r>
                      <a:r>
                        <a:rPr lang="ko-KR" altLang="en-US" sz="1400" dirty="0"/>
                        <a:t> 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역량강화교육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buAutoNum type="arabicPeriod"/>
                      </a:pPr>
                      <a:r>
                        <a:rPr lang="ko-KR" altLang="en-US" sz="1400" dirty="0"/>
                        <a:t>기간</a:t>
                      </a:r>
                      <a:r>
                        <a:rPr lang="en-US" altLang="ko-KR" sz="1400" dirty="0"/>
                        <a:t>: 2019</a:t>
                      </a:r>
                      <a:r>
                        <a:rPr lang="ko-KR" altLang="en-US" sz="1400" dirty="0"/>
                        <a:t>년 </a:t>
                      </a:r>
                      <a:r>
                        <a:rPr lang="en-US" altLang="ko-KR" sz="1400" dirty="0"/>
                        <a:t>1</a:t>
                      </a:r>
                      <a:r>
                        <a:rPr lang="ko-KR" altLang="en-US" sz="1400" dirty="0"/>
                        <a:t>월</a:t>
                      </a:r>
                      <a:r>
                        <a:rPr lang="en-US" altLang="ko-KR" sz="1400" dirty="0"/>
                        <a:t>~2</a:t>
                      </a:r>
                      <a:r>
                        <a:rPr lang="ko-KR" altLang="en-US" sz="1400" dirty="0"/>
                        <a:t>월</a:t>
                      </a:r>
                      <a:r>
                        <a:rPr lang="en-US" altLang="ko-KR" sz="1400" dirty="0"/>
                        <a:t>(10</a:t>
                      </a:r>
                      <a:r>
                        <a:rPr lang="ko-KR" altLang="en-US" sz="1400" dirty="0"/>
                        <a:t>회기</a:t>
                      </a:r>
                      <a:r>
                        <a:rPr lang="en-US" altLang="ko-KR" sz="1400" dirty="0"/>
                        <a:t>)</a:t>
                      </a:r>
                    </a:p>
                    <a:p>
                      <a:pPr marL="342900" indent="-342900" latinLnBrk="1">
                        <a:buAutoNum type="arabicPeriod"/>
                      </a:pPr>
                      <a:r>
                        <a:rPr lang="ko-KR" altLang="en-US" sz="1400" dirty="0"/>
                        <a:t>대상</a:t>
                      </a:r>
                      <a:r>
                        <a:rPr lang="en-US" altLang="ko-KR" sz="1400" dirty="0"/>
                        <a:t>: </a:t>
                      </a:r>
                      <a:r>
                        <a:rPr lang="ko-KR" altLang="en-US" sz="1400" dirty="0" err="1"/>
                        <a:t>ㅇㅇ시</a:t>
                      </a:r>
                      <a:r>
                        <a:rPr lang="ko-KR" altLang="en-US" sz="1400" dirty="0"/>
                        <a:t> 사회복지시설 </a:t>
                      </a:r>
                      <a:r>
                        <a:rPr lang="en-US" altLang="ko-KR" sz="1400" dirty="0"/>
                        <a:t>7</a:t>
                      </a:r>
                      <a:r>
                        <a:rPr lang="ko-KR" altLang="en-US" sz="1400" dirty="0"/>
                        <a:t>년 이상 사회복지 </a:t>
                      </a:r>
                      <a:br>
                        <a:rPr lang="en-US" altLang="ko-KR" sz="1400" dirty="0"/>
                      </a:br>
                      <a:r>
                        <a:rPr lang="en-US" altLang="ko-KR" sz="1400" dirty="0"/>
                        <a:t>       </a:t>
                      </a:r>
                      <a:r>
                        <a:rPr lang="ko-KR" altLang="en-US" sz="1400" dirty="0"/>
                        <a:t>종사자 </a:t>
                      </a:r>
                      <a:r>
                        <a:rPr lang="en-US" altLang="ko-KR" sz="1400" dirty="0"/>
                        <a:t>15</a:t>
                      </a:r>
                      <a:r>
                        <a:rPr lang="ko-KR" altLang="en-US" sz="1400" dirty="0"/>
                        <a:t>명</a:t>
                      </a:r>
                      <a:endParaRPr lang="en-US" altLang="ko-KR" sz="1400" dirty="0"/>
                    </a:p>
                    <a:p>
                      <a:pPr marL="342900" indent="-342900" latinLnBrk="1">
                        <a:buAutoNum type="arabicPeriod"/>
                      </a:pPr>
                      <a:r>
                        <a:rPr lang="ko-KR" altLang="en-US" sz="1400" dirty="0"/>
                        <a:t>교육내용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마케팅홍보분야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모금 및 자원개발 분야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성과평가 분야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인사행정관리 실무과정</a:t>
                      </a:r>
                      <a:endParaRPr lang="en-US" altLang="ko-KR" sz="1400" dirty="0"/>
                    </a:p>
                    <a:p>
                      <a:pPr marL="342900" lvl="0" indent="-342900" latinLnBrk="1">
                        <a:buAutoNum type="arabicPeriod"/>
                      </a:pPr>
                      <a:r>
                        <a:rPr lang="ko-KR" altLang="en-US" sz="1400" dirty="0"/>
                        <a:t>교육방식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외부전문가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교육분야별</a:t>
                      </a:r>
                      <a:r>
                        <a:rPr lang="en-US" altLang="ko-KR" sz="1400" dirty="0"/>
                        <a:t>) </a:t>
                      </a:r>
                      <a:r>
                        <a:rPr lang="ko-KR" altLang="en-US" sz="1400" dirty="0"/>
                        <a:t>강의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종사자간의 심화 토론 과정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51305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기관 연계협력 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700808"/>
            <a:ext cx="76767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sz="1600" dirty="0"/>
              <a:t>사업 집행 전략과 관련하여</a:t>
            </a:r>
            <a:r>
              <a:rPr lang="en-US" altLang="ko-KR" sz="1600" dirty="0"/>
              <a:t>, </a:t>
            </a:r>
            <a:r>
              <a:rPr lang="ko-KR" altLang="en-US" sz="1600" dirty="0"/>
              <a:t>지역사회 내 어떤 기관들과 유기적인 협조관계를 가질 것인지에 대하여 기술</a:t>
            </a:r>
            <a:endParaRPr lang="en-US" altLang="ko-KR" sz="1600" dirty="0"/>
          </a:p>
          <a:p>
            <a:pPr fontAlgn="base"/>
            <a:r>
              <a:rPr lang="en-US" altLang="ko-KR" sz="1600" dirty="0"/>
              <a:t>   - </a:t>
            </a:r>
            <a:r>
              <a:rPr lang="ko-KR" altLang="en-US" sz="1600" dirty="0"/>
              <a:t>협력 기관이 세부 사업에서 </a:t>
            </a:r>
            <a:r>
              <a:rPr lang="ko-KR" altLang="en-US" sz="1600" b="1" u="sng" dirty="0"/>
              <a:t>어떤 역할을 담당</a:t>
            </a:r>
            <a:r>
              <a:rPr lang="ko-KR" altLang="en-US" sz="1600" dirty="0"/>
              <a:t>하게 되는지</a:t>
            </a:r>
            <a:r>
              <a:rPr lang="en-US" altLang="ko-KR" sz="1600" dirty="0"/>
              <a:t>, </a:t>
            </a:r>
            <a:r>
              <a:rPr lang="ko-KR" altLang="en-US" sz="1600" dirty="0"/>
              <a:t>그 때 신청기관의 역할은 무엇인지</a:t>
            </a:r>
            <a:r>
              <a:rPr lang="en-US" altLang="ko-KR" sz="1600" dirty="0"/>
              <a:t>, </a:t>
            </a:r>
            <a:r>
              <a:rPr lang="ko-KR" altLang="en-US" sz="1600" dirty="0"/>
              <a:t>이러한 </a:t>
            </a:r>
            <a:r>
              <a:rPr lang="ko-KR" altLang="en-US" sz="1600" b="1" u="sng" dirty="0"/>
              <a:t>협력체계는 어떤 절차를 통해 진행</a:t>
            </a:r>
            <a:r>
              <a:rPr lang="ko-KR" altLang="en-US" sz="1600" dirty="0"/>
              <a:t>되는지 등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2423592" y="3490808"/>
          <a:ext cx="7344816" cy="289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협력기관명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역할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비고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ㅇㅇ대학교</a:t>
                      </a:r>
                      <a:endParaRPr lang="en-US" altLang="ko-KR" sz="1400" dirty="0"/>
                    </a:p>
                    <a:p>
                      <a:pPr latinLnBrk="1"/>
                      <a:r>
                        <a:rPr lang="ko-KR" altLang="en-US" sz="1400" dirty="0"/>
                        <a:t>식품영양학과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사업운영 자문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영양</a:t>
                      </a:r>
                      <a:r>
                        <a:rPr lang="en-US" altLang="ko-KR" sz="1400" dirty="0"/>
                        <a:t>),</a:t>
                      </a:r>
                      <a:r>
                        <a:rPr lang="en-US" altLang="ko-KR" sz="1400" baseline="0" dirty="0"/>
                        <a:t> </a:t>
                      </a:r>
                      <a:r>
                        <a:rPr lang="ko-KR" altLang="en-US" sz="1400" baseline="0" dirty="0"/>
                        <a:t>어르신 영양교육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학교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ㅇㅇㅇ병원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건강검진 및 의료지원 서비스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의료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</a:t>
                      </a:r>
                      <a:r>
                        <a:rPr lang="ko-KR" altLang="en-US" sz="1400" dirty="0"/>
                        <a:t> 정신보건센터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대상자 발굴 및 사례회의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심리정서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</a:t>
                      </a:r>
                      <a:r>
                        <a:rPr lang="ko-KR" altLang="en-US" sz="1400" baseline="0" dirty="0"/>
                        <a:t> 보건소</a:t>
                      </a:r>
                      <a:endParaRPr lang="en-US" altLang="ko-KR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혈압 및 당뇨 체크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건강교육</a:t>
                      </a:r>
                      <a:endParaRPr lang="en-US" altLang="ko-K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의료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aseline="0" dirty="0" err="1"/>
                        <a:t>ㅇㅇ</a:t>
                      </a:r>
                      <a:r>
                        <a:rPr lang="ko-KR" altLang="en-US" sz="1400" baseline="0" dirty="0"/>
                        <a:t> 복지관</a:t>
                      </a:r>
                      <a:endParaRPr lang="en-US" altLang="ko-KR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통합사례관리 진행</a:t>
                      </a:r>
                      <a:endParaRPr lang="en-US" altLang="ko-K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복지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aseline="0" dirty="0" err="1"/>
                        <a:t>ㅇㅇ대학교</a:t>
                      </a:r>
                      <a:endParaRPr lang="en-US" altLang="ko-KR" sz="1400" baseline="0" dirty="0"/>
                    </a:p>
                    <a:p>
                      <a:pPr latinLnBrk="1"/>
                      <a:r>
                        <a:rPr lang="ko-KR" altLang="en-US" sz="1400" baseline="0" dirty="0"/>
                        <a:t>식품영양학과</a:t>
                      </a:r>
                      <a:endParaRPr lang="en-US" altLang="ko-KR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대학생 자원봉사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대상자 영양관리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상담</a:t>
                      </a:r>
                      <a:r>
                        <a:rPr lang="en-US" altLang="ko-KR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봉사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307704" y="2982848"/>
            <a:ext cx="76767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sz="1600" dirty="0"/>
              <a:t>저소득층 남성 노인 자립을 위한 </a:t>
            </a:r>
            <a:r>
              <a:rPr lang="en-US" altLang="ko-KR" sz="1600" dirty="0"/>
              <a:t>‘</a:t>
            </a:r>
            <a:r>
              <a:rPr lang="ko-KR" altLang="en-US" sz="1600" dirty="0" err="1"/>
              <a:t>청춘밥상</a:t>
            </a:r>
            <a:r>
              <a:rPr lang="en-US" altLang="ko-KR" sz="1600" dirty="0"/>
              <a:t>’</a:t>
            </a:r>
            <a:r>
              <a:rPr lang="ko-KR" altLang="en-US" sz="1600" dirty="0"/>
              <a:t> 지원사업</a:t>
            </a:r>
          </a:p>
        </p:txBody>
      </p:sp>
    </p:spTree>
    <p:extLst>
      <p:ext uri="{BB962C8B-B14F-4D97-AF65-F5344CB8AC3E}">
        <p14:creationId xmlns:p14="http://schemas.microsoft.com/office/powerpoint/2010/main" val="772316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예산편성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495601" y="1988841"/>
          <a:ext cx="7272807" cy="4032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6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24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57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구분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해당항목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2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인건비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사업을 직접 수행하는 인력에 투입되는 비용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프로그램 담당자</a:t>
                      </a:r>
                      <a:r>
                        <a:rPr lang="en-US" altLang="ko-KR" sz="1400" dirty="0"/>
                        <a:t>,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보조 담당자 인건비</a:t>
                      </a:r>
                      <a:endParaRPr lang="en-US" altLang="ko-KR" sz="1400" dirty="0"/>
                    </a:p>
                    <a:p>
                      <a:pPr algn="l" latinLnBrk="1"/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급여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사회보험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2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사업비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프로그램의 수행에 사용되는 직접비용</a:t>
                      </a:r>
                      <a:r>
                        <a:rPr lang="en-US" altLang="ko-KR" sz="1400" dirty="0"/>
                        <a:t>,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사업 참여자에게 제공되는 서비스 비용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 err="1"/>
                        <a:t>행사진행비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프로그램비</a:t>
                      </a:r>
                      <a:r>
                        <a:rPr lang="en-US" altLang="ko-KR" sz="1400" dirty="0"/>
                        <a:t>,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 err="1"/>
                        <a:t>강사비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홍보물품 구입비 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2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관리운영비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프로그램  수행에 필요한 간접비용</a:t>
                      </a:r>
                      <a:br>
                        <a:rPr lang="en-US" altLang="ko-KR" sz="1400" dirty="0"/>
                      </a:b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사업관리에 필요한 비용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 err="1"/>
                        <a:t>사무용품비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냉난방비</a:t>
                      </a:r>
                      <a:r>
                        <a:rPr lang="en-US" altLang="ko-KR" sz="1400" dirty="0"/>
                        <a:t>, 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통신비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유류비</a:t>
                      </a:r>
                      <a:r>
                        <a:rPr lang="ko-KR" altLang="en-US" sz="1400" dirty="0"/>
                        <a:t> 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1821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예산편성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665" y="1422651"/>
            <a:ext cx="5477799" cy="49192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55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문제의식 </a:t>
            </a:r>
            <a:r>
              <a:rPr lang="ko-KR" altLang="en-US" sz="1800" dirty="0"/>
              <a:t>사업의 필요성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207568" y="1700808"/>
            <a:ext cx="7772400" cy="2952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우리 사회는 얼마만큼 </a:t>
            </a:r>
            <a:r>
              <a:rPr lang="ko-KR" altLang="en-US" sz="2400" b="1" u="sng" dirty="0">
                <a:latin typeface="+mn-ea"/>
                <a:ea typeface="+mn-ea"/>
              </a:rPr>
              <a:t>심각한 상태</a:t>
            </a:r>
            <a:r>
              <a:rPr lang="ko-KR" altLang="en-US" sz="2400" dirty="0">
                <a:latin typeface="+mn-ea"/>
                <a:ea typeface="+mn-ea"/>
              </a:rPr>
              <a:t>에 있는가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  <a:ea typeface="+mn-ea"/>
              </a:rPr>
              <a:t>     - </a:t>
            </a:r>
            <a:r>
              <a:rPr lang="ko-KR" altLang="en-US" sz="2000" dirty="0">
                <a:latin typeface="+mn-ea"/>
                <a:ea typeface="+mn-ea"/>
              </a:rPr>
              <a:t>우리 사회에 대한 이해로부터 출발</a:t>
            </a: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endParaRPr lang="en-US" altLang="ko-KR" sz="24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우리 </a:t>
            </a:r>
            <a:r>
              <a:rPr lang="ko-KR" altLang="en-US" sz="2400" b="1" u="sng" dirty="0">
                <a:latin typeface="+mn-ea"/>
                <a:ea typeface="+mn-ea"/>
              </a:rPr>
              <a:t>지역사회의 실정</a:t>
            </a:r>
            <a:r>
              <a:rPr lang="ko-KR" altLang="en-US" sz="2400" dirty="0">
                <a:latin typeface="+mn-ea"/>
                <a:ea typeface="+mn-ea"/>
              </a:rPr>
              <a:t>은 어떠한가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</a:rPr>
              <a:t>     - </a:t>
            </a:r>
            <a:r>
              <a:rPr lang="ko-KR" altLang="en-US" sz="2000" dirty="0">
                <a:latin typeface="+mn-ea"/>
              </a:rPr>
              <a:t>왜 우리 기관이 이 문제를 다뤄야 하는지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의도를 분명하게 </a:t>
            </a:r>
            <a:endParaRPr lang="en-US" altLang="ko-KR" sz="20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</a:rPr>
              <a:t>       </a:t>
            </a:r>
            <a:r>
              <a:rPr lang="ko-KR" altLang="en-US" sz="2000" dirty="0">
                <a:latin typeface="+mn-ea"/>
              </a:rPr>
              <a:t>나타냄</a:t>
            </a:r>
            <a:endParaRPr lang="en-US" altLang="ko-KR" sz="2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29476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사업계획 배경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844825"/>
            <a:ext cx="767672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/>
              <a:t>왜 이 사업을 기획하게 되었습니까</a:t>
            </a:r>
            <a:r>
              <a:rPr lang="en-US" altLang="ko-KR" sz="2000" b="1" dirty="0"/>
              <a:t>?</a:t>
            </a:r>
            <a:r>
              <a:rPr lang="en-US" altLang="ko-KR" sz="1600" dirty="0"/>
              <a:t> </a:t>
            </a:r>
            <a:br>
              <a:rPr lang="en-US" altLang="ko-KR" sz="1600" dirty="0"/>
            </a:br>
            <a:r>
              <a:rPr lang="ko-KR" altLang="en-US" dirty="0"/>
              <a:t>라는 물음에 대한 답을 설명</a:t>
            </a: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u="sng" dirty="0"/>
              <a:t>이론 </a:t>
            </a:r>
            <a:r>
              <a:rPr lang="en-US" altLang="ko-KR" sz="2000" b="1" u="sng" dirty="0"/>
              <a:t>+ </a:t>
            </a:r>
            <a:r>
              <a:rPr lang="ko-KR" altLang="en-US" sz="2000" b="1" u="sng" dirty="0"/>
              <a:t>지역조사 결과 </a:t>
            </a:r>
            <a:r>
              <a:rPr lang="en-US" altLang="ko-KR" sz="2000" b="1" u="sng" dirty="0"/>
              <a:t>+ </a:t>
            </a:r>
            <a:r>
              <a:rPr lang="ko-KR" altLang="en-US" sz="2000" b="1" u="sng" dirty="0"/>
              <a:t>신문기사</a:t>
            </a:r>
            <a:r>
              <a:rPr lang="en-US" altLang="ko-KR" sz="2000" b="1" u="sng" dirty="0"/>
              <a:t>(</a:t>
            </a:r>
            <a:r>
              <a:rPr lang="ko-KR" altLang="en-US" sz="2000" b="1" u="sng" dirty="0"/>
              <a:t>문제의식</a:t>
            </a:r>
            <a:r>
              <a:rPr lang="en-US" altLang="ko-KR" sz="2000" b="1" u="sng" dirty="0"/>
              <a:t>) </a:t>
            </a:r>
            <a:r>
              <a:rPr lang="ko-KR" altLang="en-US" sz="2000" b="1" u="sng" dirty="0"/>
              <a:t>등</a:t>
            </a:r>
            <a:endParaRPr lang="en-US" altLang="ko-KR" sz="2000" b="1" u="sng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심사위원은 사업의 필요성의 주요 부분만 살핀다</a:t>
            </a:r>
            <a:r>
              <a:rPr lang="en-US" altLang="ko-KR" dirty="0"/>
              <a:t>.</a:t>
            </a:r>
            <a:br>
              <a:rPr lang="en-US" altLang="ko-KR" dirty="0"/>
            </a:br>
            <a:r>
              <a:rPr lang="ko-KR" altLang="en-US" dirty="0"/>
              <a:t>따라서</a:t>
            </a:r>
            <a:r>
              <a:rPr lang="en-US" altLang="ko-KR" dirty="0"/>
              <a:t>, </a:t>
            </a:r>
            <a:r>
              <a:rPr lang="ko-KR" altLang="en-US" dirty="0"/>
              <a:t>우리 기관이 </a:t>
            </a:r>
            <a:r>
              <a:rPr lang="ko-KR" altLang="en-US" b="1" u="sng" dirty="0"/>
              <a:t>강조하고자 하는 내용 중심</a:t>
            </a:r>
            <a:r>
              <a:rPr lang="ko-KR" altLang="en-US" dirty="0"/>
              <a:t>으로 </a:t>
            </a:r>
            <a:r>
              <a:rPr lang="ko-KR" altLang="en-US" b="1" u="sng" dirty="0"/>
              <a:t>간결하게 작성</a:t>
            </a:r>
            <a:r>
              <a:rPr lang="ko-KR" altLang="en-US" dirty="0"/>
              <a:t>하는 것이 좋다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2337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51584" y="858200"/>
          <a:ext cx="7416824" cy="5040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2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문제의 심각성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우리사회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2271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1" u="sng" dirty="0"/>
                        <a:t>세대 간 격차로 인한 갈등</a:t>
                      </a:r>
                      <a:r>
                        <a:rPr lang="ko-KR" altLang="en-US" sz="1600" b="0" u="none" dirty="0"/>
                        <a:t>의 </a:t>
                      </a:r>
                      <a:r>
                        <a:rPr lang="ko-KR" altLang="en-US" sz="1600" dirty="0"/>
                        <a:t>단적인 예를 들어보면</a:t>
                      </a:r>
                      <a:r>
                        <a:rPr lang="en-US" altLang="ko-KR" sz="1600" dirty="0"/>
                        <a:t>, 2011</a:t>
                      </a:r>
                      <a:r>
                        <a:rPr lang="ko-KR" altLang="en-US" sz="1600" dirty="0"/>
                        <a:t>년 뉴스에서는 지하철 안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노인과 젊은 층이 불가피하게 접촉하는 공간</a:t>
                      </a:r>
                      <a:r>
                        <a:rPr lang="en-US" altLang="ko-KR" sz="1600" dirty="0"/>
                        <a:t>)</a:t>
                      </a:r>
                      <a:r>
                        <a:rPr lang="ko-KR" altLang="en-US" sz="1600" dirty="0"/>
                        <a:t>에서 </a:t>
                      </a:r>
                      <a:r>
                        <a:rPr lang="ko-KR" altLang="en-US" sz="1600" b="1" u="sng" dirty="0"/>
                        <a:t>젊은 층과 노인들이 충돌하는 영상을 자주 접할 수 있었다</a:t>
                      </a:r>
                      <a:r>
                        <a:rPr lang="en-US" altLang="ko-KR" sz="1600" dirty="0"/>
                        <a:t>. “</a:t>
                      </a:r>
                      <a:r>
                        <a:rPr lang="ko-KR" altLang="en-US" sz="1600" dirty="0"/>
                        <a:t>평상복 차림인 할머니는 오른손에 봇짐 하나를 들고 지하철을 탔지만 </a:t>
                      </a:r>
                      <a:r>
                        <a:rPr lang="en-US" altLang="ko-KR" sz="1600" dirty="0"/>
                        <a:t>20~30</a:t>
                      </a:r>
                      <a:r>
                        <a:rPr lang="ko-KR" altLang="en-US" sz="1600" dirty="0"/>
                        <a:t>대 승객들은 미동조차 하지 않았다</a:t>
                      </a:r>
                      <a:r>
                        <a:rPr lang="en-US" altLang="ko-KR" sz="1600" dirty="0"/>
                        <a:t>. </a:t>
                      </a:r>
                      <a:r>
                        <a:rPr lang="ko-KR" altLang="en-US" sz="1600" dirty="0"/>
                        <a:t>휴대 전화로 문자를 보내거나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태블릿</a:t>
                      </a:r>
                      <a:r>
                        <a:rPr lang="ko-KR" altLang="en-US" sz="1600" dirty="0"/>
                        <a:t> </a:t>
                      </a:r>
                      <a:r>
                        <a:rPr lang="en-US" altLang="ko-KR" sz="1600" dirty="0"/>
                        <a:t>PC</a:t>
                      </a:r>
                      <a:r>
                        <a:rPr lang="ko-KR" altLang="en-US" sz="1600" dirty="0"/>
                        <a:t>를 통 해 </a:t>
                      </a:r>
                      <a:r>
                        <a:rPr lang="en-US" altLang="ko-KR" sz="1600" dirty="0"/>
                        <a:t>TV </a:t>
                      </a:r>
                      <a:r>
                        <a:rPr lang="ko-KR" altLang="en-US" sz="1600" dirty="0"/>
                        <a:t>프로그램을 시청하느라 바빴다</a:t>
                      </a:r>
                      <a:r>
                        <a:rPr lang="en-US" altLang="ko-KR" sz="1600" dirty="0"/>
                        <a:t>. </a:t>
                      </a:r>
                      <a:r>
                        <a:rPr lang="ko-KR" altLang="en-US" sz="1600" dirty="0"/>
                        <a:t>평소 이런 광경을 자주 목격한다는 승객들도 많았다</a:t>
                      </a:r>
                      <a:r>
                        <a:rPr lang="en-US" altLang="ko-KR" sz="1600" dirty="0"/>
                        <a:t>.” </a:t>
                      </a:r>
                      <a:r>
                        <a:rPr lang="ko-KR" altLang="en-US" sz="1600" dirty="0"/>
                        <a:t>라는 내용이 뉴스에 방송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 err="1"/>
                        <a:t>야후</a:t>
                      </a:r>
                      <a:r>
                        <a:rPr lang="ko-KR" altLang="en-US" sz="1600" dirty="0"/>
                        <a:t> 뉴스</a:t>
                      </a:r>
                      <a:r>
                        <a:rPr lang="en-US" altLang="ko-KR" sz="1600" dirty="0"/>
                        <a:t>, 2011. 6. 27)</a:t>
                      </a:r>
                      <a:r>
                        <a:rPr lang="ko-KR" altLang="en-US" sz="1600" dirty="0"/>
                        <a:t>되었으며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/>
                        <a:t>또 다른 사건으로는 ‘</a:t>
                      </a:r>
                      <a:r>
                        <a:rPr lang="ko-KR" altLang="en-US" sz="1600" dirty="0" err="1"/>
                        <a:t>패륜녀</a:t>
                      </a:r>
                      <a:r>
                        <a:rPr lang="ko-KR" altLang="en-US" sz="1600" dirty="0"/>
                        <a:t>’</a:t>
                      </a:r>
                      <a:r>
                        <a:rPr lang="en-US" altLang="ko-KR" sz="1600" dirty="0"/>
                        <a:t>, ‘</a:t>
                      </a:r>
                      <a:r>
                        <a:rPr lang="ko-KR" altLang="en-US" sz="1600" dirty="0" err="1"/>
                        <a:t>페트병녀</a:t>
                      </a:r>
                      <a:r>
                        <a:rPr lang="ko-KR" altLang="en-US" sz="1600" dirty="0"/>
                        <a:t>’</a:t>
                      </a:r>
                      <a:r>
                        <a:rPr lang="en-US" altLang="ko-KR" sz="1600" dirty="0"/>
                        <a:t>, ‘</a:t>
                      </a:r>
                      <a:r>
                        <a:rPr lang="ko-KR" altLang="en-US" sz="1600" dirty="0" err="1"/>
                        <a:t>막말남</a:t>
                      </a:r>
                      <a:r>
                        <a:rPr lang="ko-KR" altLang="en-US" sz="1600" dirty="0"/>
                        <a:t>’</a:t>
                      </a:r>
                      <a:r>
                        <a:rPr lang="en-US" altLang="ko-KR" sz="1600" dirty="0"/>
                        <a:t>, ‘</a:t>
                      </a:r>
                      <a:r>
                        <a:rPr lang="ko-KR" altLang="en-US" sz="1600" dirty="0"/>
                        <a:t>욕쟁이 할머니’라는 기사들이 계속해서 방송되는 모습을 볼 수 </a:t>
                      </a:r>
                      <a:r>
                        <a:rPr lang="ko-KR" altLang="en-US" sz="1600" dirty="0" err="1"/>
                        <a:t>있</a:t>
                      </a:r>
                      <a:r>
                        <a:rPr lang="ko-KR" altLang="en-US" sz="1600" dirty="0"/>
                        <a:t> </a:t>
                      </a:r>
                      <a:r>
                        <a:rPr lang="ko-KR" altLang="en-US" sz="1600" dirty="0" err="1"/>
                        <a:t>었다</a:t>
                      </a:r>
                      <a:r>
                        <a:rPr lang="en-US" altLang="ko-KR" sz="1600" dirty="0"/>
                        <a:t>. </a:t>
                      </a:r>
                      <a:r>
                        <a:rPr lang="ko-KR" altLang="en-US" sz="1600" dirty="0" err="1"/>
                        <a:t>서울메트로에서는</a:t>
                      </a:r>
                      <a:r>
                        <a:rPr lang="ko-KR" altLang="en-US" sz="1600" dirty="0"/>
                        <a:t> ‘지하철 세대 충돌’에 대한 생각을 물어본 결과 노인들 사이에서는 ‘공공 패륜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공공 규범과 전통 예절의 붕괴 현상</a:t>
                      </a:r>
                      <a:r>
                        <a:rPr lang="en-US" altLang="ko-KR" sz="1600" dirty="0"/>
                        <a:t>)’</a:t>
                      </a:r>
                      <a:r>
                        <a:rPr lang="ko-KR" altLang="en-US" sz="1600" dirty="0"/>
                        <a:t>이 만연하다는 지적으로 나타나며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/>
                        <a:t>젊은 대학생들의 생각은 “노인들도 막말이나 양보 강요를 자제해야 한다</a:t>
                      </a:r>
                      <a:r>
                        <a:rPr lang="en-US" altLang="ko-KR" sz="1600" dirty="0"/>
                        <a:t>.”</a:t>
                      </a:r>
                      <a:r>
                        <a:rPr lang="ko-KR" altLang="en-US" sz="1600" dirty="0"/>
                        <a:t>고 주장하였다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중앙일보</a:t>
                      </a:r>
                      <a:r>
                        <a:rPr lang="en-US" altLang="ko-KR" sz="1600" dirty="0"/>
                        <a:t>, 2011. 7).</a:t>
                      </a:r>
                      <a:endParaRPr lang="en-US" altLang="ko-K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2351584" y="6042774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/>
              <a:t>▶ 세대 격차 및 디지털 소통의 문제를 뚜렷하게 제기함</a:t>
            </a:r>
            <a:r>
              <a:rPr lang="en-US" altLang="ko-KR" sz="1600" dirty="0"/>
              <a:t>.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2351584" y="44625"/>
            <a:ext cx="734258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000" dirty="0"/>
              <a:t>1. </a:t>
            </a:r>
            <a:r>
              <a:rPr lang="ko-KR" altLang="en-US" sz="2000" dirty="0"/>
              <a:t>사업계획배경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710430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51584" y="476674"/>
          <a:ext cx="7416824" cy="3168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57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기관 소재 지역 사회 실정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2643"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AutoNum type="arabicParenR"/>
                      </a:pPr>
                      <a:r>
                        <a:rPr lang="ko-KR" altLang="en-US" sz="1800" dirty="0"/>
                        <a:t>지역 사회 내 노인</a:t>
                      </a:r>
                      <a:endParaRPr lang="en-US" altLang="ko-KR" sz="1800" dirty="0"/>
                    </a:p>
                    <a:p>
                      <a:pPr marL="0" indent="0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800" dirty="0"/>
                        <a:t>  …. 60</a:t>
                      </a:r>
                      <a:r>
                        <a:rPr lang="ko-KR" altLang="en-US" sz="1800" dirty="0"/>
                        <a:t>세 이상 인구 추이</a:t>
                      </a:r>
                      <a:r>
                        <a:rPr lang="en-US" altLang="ko-KR" sz="1800" dirty="0"/>
                        <a:t>(</a:t>
                      </a:r>
                      <a:r>
                        <a:rPr lang="ko-KR" altLang="en-US" sz="1800" dirty="0"/>
                        <a:t>동작구통계연보</a:t>
                      </a:r>
                      <a:r>
                        <a:rPr lang="en-US" altLang="ko-KR" sz="1800" dirty="0"/>
                        <a:t>, 2010)</a:t>
                      </a:r>
                      <a:r>
                        <a:rPr lang="ko-KR" altLang="en-US" sz="1800" dirty="0"/>
                        <a:t>의 경우 두 번째 표에서와 같이 </a:t>
                      </a:r>
                      <a:r>
                        <a:rPr lang="en-US" altLang="ko-KR" sz="1800" dirty="0"/>
                        <a:t>2007</a:t>
                      </a:r>
                      <a:r>
                        <a:rPr lang="ko-KR" altLang="en-US" sz="1800" dirty="0"/>
                        <a:t>년에 는 </a:t>
                      </a:r>
                      <a:r>
                        <a:rPr lang="en-US" altLang="ko-KR" sz="1800" dirty="0"/>
                        <a:t>13.27%, 2008</a:t>
                      </a:r>
                      <a:r>
                        <a:rPr lang="ko-KR" altLang="en-US" sz="1800" dirty="0"/>
                        <a:t>년에는 </a:t>
                      </a:r>
                      <a:r>
                        <a:rPr lang="en-US" altLang="ko-KR" sz="1800" dirty="0"/>
                        <a:t>13.92%, 2009</a:t>
                      </a:r>
                      <a:r>
                        <a:rPr lang="ko-KR" altLang="en-US" sz="1800" dirty="0"/>
                        <a:t>년에는 </a:t>
                      </a:r>
                      <a:r>
                        <a:rPr lang="en-US" altLang="ko-KR" sz="1800" dirty="0"/>
                        <a:t>14.99%, 2010</a:t>
                      </a:r>
                      <a:r>
                        <a:rPr lang="ko-KR" altLang="en-US" sz="1800" dirty="0"/>
                        <a:t>년에는 </a:t>
                      </a:r>
                      <a:r>
                        <a:rPr lang="en-US" altLang="ko-KR" sz="1800" dirty="0"/>
                        <a:t>15.18%</a:t>
                      </a:r>
                      <a:r>
                        <a:rPr lang="ko-KR" altLang="en-US" sz="1800" dirty="0"/>
                        <a:t>로 매년 지속적 인 증가 추세를 보이고 있다</a:t>
                      </a:r>
                      <a:r>
                        <a:rPr lang="en-US" altLang="ko-KR" sz="1800" dirty="0"/>
                        <a:t>. </a:t>
                      </a:r>
                      <a:r>
                        <a:rPr lang="ko-KR" altLang="en-US" sz="1800" dirty="0"/>
                        <a:t>이는 </a:t>
                      </a:r>
                      <a:r>
                        <a:rPr lang="ko-KR" altLang="en-US" sz="1800" b="1" u="sng" dirty="0"/>
                        <a:t>동작구의 노인 비율 및 고령화 추이가 비교적 높음</a:t>
                      </a:r>
                      <a:r>
                        <a:rPr lang="ko-KR" altLang="en-US" sz="1800" dirty="0"/>
                        <a:t>을 알 수 있다</a:t>
                      </a:r>
                      <a:endParaRPr lang="en-US" altLang="ko-K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2351584" y="3954542"/>
            <a:ext cx="7272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/>
              <a:t>▶ 실정이 아닌 인구 현황에 대해 지면을 할애하여 </a:t>
            </a:r>
            <a:r>
              <a:rPr lang="ko-KR" altLang="en-US" sz="1600" b="1" u="sng" dirty="0"/>
              <a:t>주제 관련 정보가 미약</a:t>
            </a:r>
          </a:p>
        </p:txBody>
      </p:sp>
    </p:spTree>
    <p:extLst>
      <p:ext uri="{BB962C8B-B14F-4D97-AF65-F5344CB8AC3E}">
        <p14:creationId xmlns:p14="http://schemas.microsoft.com/office/powerpoint/2010/main" val="1800165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51584" y="476674"/>
          <a:ext cx="7416824" cy="2835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46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기관 소재 지역 사회 실정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9629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dirty="0"/>
                        <a:t>2) </a:t>
                      </a:r>
                      <a:r>
                        <a:rPr lang="ko-KR" altLang="en-US" dirty="0"/>
                        <a:t>지역 사회 내 대학생 </a:t>
                      </a:r>
                      <a:r>
                        <a:rPr lang="ko-KR" altLang="en-US" b="1" u="sng" dirty="0"/>
                        <a:t>동작노인복지관이 속한 인접 지역에는 서울대</a:t>
                      </a:r>
                      <a:r>
                        <a:rPr lang="en-US" altLang="ko-KR" b="1" u="sng" dirty="0"/>
                        <a:t>, </a:t>
                      </a:r>
                      <a:r>
                        <a:rPr lang="ko-KR" altLang="en-US" b="1" u="sng" dirty="0"/>
                        <a:t>중앙대</a:t>
                      </a:r>
                      <a:r>
                        <a:rPr lang="en-US" altLang="ko-KR" b="1" u="sng" dirty="0"/>
                        <a:t>, </a:t>
                      </a:r>
                      <a:r>
                        <a:rPr lang="ko-KR" altLang="en-US" b="1" u="sng" dirty="0"/>
                        <a:t>숭실대</a:t>
                      </a:r>
                      <a:r>
                        <a:rPr lang="en-US" altLang="ko-KR" b="1" u="sng" dirty="0"/>
                        <a:t>, </a:t>
                      </a:r>
                      <a:r>
                        <a:rPr lang="ko-KR" altLang="en-US" b="1" u="sng" dirty="0"/>
                        <a:t>총신대 등 타 지역에 비해 많은 대학이 소재</a:t>
                      </a:r>
                      <a:r>
                        <a:rPr lang="ko-KR" altLang="en-US" b="0" u="none" dirty="0"/>
                        <a:t>하고 </a:t>
                      </a:r>
                      <a:r>
                        <a:rPr lang="ko-KR" altLang="en-US" dirty="0"/>
                        <a:t>있다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이로써 동작구라는 한정된 공간에 비해 많은 노인과 대학생이 공존하고 있음을 알 수 있으며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그에 따라 이들 세대 간의 충돌 및 격차가 높게 나타날 수 있음을 시사하고 있다</a:t>
                      </a:r>
                      <a:r>
                        <a:rPr lang="en-US" altLang="ko-KR" dirty="0"/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2304720" y="3717033"/>
            <a:ext cx="7826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/>
              <a:t>▶ 대학생이 많다는 것이 세대 간 충돌 및 격차로 직접 이어진다는 것은 </a:t>
            </a:r>
            <a:r>
              <a:rPr lang="ko-KR" altLang="en-US" sz="1600" b="1" u="sng" dirty="0"/>
              <a:t>논리 비약</a:t>
            </a:r>
            <a:r>
              <a:rPr lang="en-US" altLang="ko-KR" sz="1600" dirty="0"/>
              <a:t>. </a:t>
            </a:r>
          </a:p>
          <a:p>
            <a:endParaRPr lang="en-US" altLang="ko-KR" sz="1600" dirty="0"/>
          </a:p>
          <a:p>
            <a:r>
              <a:rPr lang="ko-KR" altLang="en-US" sz="1600" dirty="0"/>
              <a:t>▶ 간단한 </a:t>
            </a:r>
            <a:r>
              <a:rPr lang="ko-KR" altLang="en-US" sz="1600" b="1" u="sng" dirty="0"/>
              <a:t>설문 조사나 인터뷰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지역 복지 계획의 내용을 인용</a:t>
            </a:r>
            <a:r>
              <a:rPr lang="ko-KR" altLang="en-US" sz="1600" dirty="0"/>
              <a:t>하면 주장 근거가 입체적이 될 듯</a:t>
            </a:r>
            <a:r>
              <a:rPr lang="en-US" altLang="ko-KR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44878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기존 유사사업과의 차별성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844825"/>
            <a:ext cx="767672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u="sng" dirty="0"/>
              <a:t>문제 상황에 </a:t>
            </a:r>
            <a:r>
              <a:rPr lang="ko-KR" altLang="en-US" dirty="0"/>
              <a:t>대한 분석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dirty="0"/>
              <a:t>신청기관에서 관심을 갖기 전에는 어떤 </a:t>
            </a:r>
            <a:r>
              <a:rPr lang="ko-KR" altLang="en-US" dirty="0" err="1"/>
              <a:t>상황이였는지</a:t>
            </a:r>
            <a:r>
              <a:rPr lang="ko-KR" altLang="en-US" dirty="0"/>
              <a:t> 설명</a:t>
            </a:r>
            <a:br>
              <a:rPr lang="en-US" altLang="ko-KR" dirty="0"/>
            </a:b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해당 문제를 해결하기 위해 시도된 </a:t>
            </a:r>
            <a:r>
              <a:rPr lang="ko-KR" altLang="en-US" b="1" u="sng" dirty="0"/>
              <a:t>유사사업 분석</a:t>
            </a:r>
            <a:r>
              <a:rPr lang="en-US" altLang="ko-KR" dirty="0"/>
              <a:t>(</a:t>
            </a:r>
            <a:r>
              <a:rPr lang="ko-KR" altLang="en-US" dirty="0"/>
              <a:t>국내외 포함</a:t>
            </a:r>
            <a:r>
              <a:rPr lang="en-US" altLang="ko-KR" dirty="0"/>
              <a:t>)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dirty="0"/>
              <a:t>기획된 사업에서 </a:t>
            </a:r>
            <a:r>
              <a:rPr lang="ko-KR" altLang="en-US" b="1" u="sng" dirty="0"/>
              <a:t>강화</a:t>
            </a:r>
            <a:r>
              <a:rPr lang="ko-KR" altLang="en-US" dirty="0"/>
              <a:t>한 부분과 </a:t>
            </a:r>
            <a:r>
              <a:rPr lang="ko-KR" altLang="en-US" b="1" u="sng" dirty="0"/>
              <a:t>차별화</a:t>
            </a:r>
            <a:r>
              <a:rPr lang="ko-KR" altLang="en-US" dirty="0"/>
              <a:t>된 부분을 설명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457036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기존 유사사업과의 차별성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844824"/>
            <a:ext cx="76767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/>
              <a:t>“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 종사자 역량강화 지원사업</a:t>
            </a:r>
            <a:r>
              <a:rPr lang="en-US" altLang="ko-KR" sz="1600" dirty="0"/>
              <a:t>”</a:t>
            </a:r>
            <a:br>
              <a:rPr lang="en-US" altLang="ko-KR" sz="1600" dirty="0"/>
            </a:br>
            <a:br>
              <a:rPr lang="en-US" altLang="ko-KR" sz="1600" dirty="0"/>
            </a:br>
            <a:r>
              <a:rPr lang="ko-KR" altLang="en-US" sz="1600" dirty="0"/>
              <a:t>예시</a:t>
            </a:r>
            <a:r>
              <a:rPr lang="en-US" altLang="ko-KR" sz="1600" dirty="0"/>
              <a:t>) </a:t>
            </a:r>
            <a:r>
              <a:rPr lang="ko-KR" altLang="en-US" sz="1600" dirty="0"/>
              <a:t>기존 사회복지 교육 중심에서 벗어나 타 분야와 융합한 다양한 교육 커리큘럼 구성</a:t>
            </a:r>
            <a:br>
              <a:rPr lang="en-US" altLang="ko-KR" sz="1600" dirty="0"/>
            </a:br>
            <a:r>
              <a:rPr lang="en-US" altLang="ko-KR" sz="1600" dirty="0"/>
              <a:t>  - </a:t>
            </a:r>
            <a:r>
              <a:rPr lang="ko-KR" altLang="en-US" sz="1600" dirty="0"/>
              <a:t>시설 종사자 중심의 </a:t>
            </a:r>
            <a:r>
              <a:rPr lang="ko-KR" altLang="en-US" sz="1600" b="1" u="sng" dirty="0"/>
              <a:t>욕구조사 내용을 바탕</a:t>
            </a:r>
            <a:r>
              <a:rPr lang="ko-KR" altLang="en-US" sz="1600" dirty="0"/>
              <a:t>으로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 종사자에게 맞는 맞춤형 교육 커리큘럼을 구성</a:t>
            </a:r>
            <a:br>
              <a:rPr lang="en-US" altLang="ko-KR" sz="1600" dirty="0"/>
            </a:br>
            <a:r>
              <a:rPr lang="en-US" altLang="ko-KR" sz="1600" dirty="0"/>
              <a:t>  - </a:t>
            </a:r>
            <a:r>
              <a:rPr lang="ko-KR" altLang="en-US" sz="1600" b="1" u="sng" dirty="0"/>
              <a:t>상담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조직관리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마케팅 및 홍보</a:t>
            </a:r>
            <a:r>
              <a:rPr lang="en-US" altLang="ko-KR" sz="1600" b="1" u="sng" dirty="0"/>
              <a:t> </a:t>
            </a:r>
            <a:r>
              <a:rPr lang="ko-KR" altLang="en-US" sz="1600" b="1" u="sng" dirty="0"/>
              <a:t>등 관련분야 교육 </a:t>
            </a:r>
            <a:r>
              <a:rPr lang="ko-KR" altLang="en-US" sz="1600" dirty="0"/>
              <a:t>커리큘럼 구성</a:t>
            </a:r>
            <a:r>
              <a:rPr lang="en-US" altLang="ko-KR" sz="1600" dirty="0"/>
              <a:t> </a:t>
            </a:r>
            <a:br>
              <a:rPr lang="en-US" altLang="ko-KR" sz="1600" dirty="0"/>
            </a:b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5766044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신청 기관의 강점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844824"/>
            <a:ext cx="7676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왜 이 사업을 신청기관에서 수행해야 하는지에 대한 설득</a:t>
            </a:r>
            <a:endParaRPr lang="en-US" altLang="ko-KR" dirty="0"/>
          </a:p>
          <a:p>
            <a:pPr lvl="1" fontAlgn="base">
              <a:lnSpc>
                <a:spcPct val="20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막연한 아이디어가 아닌 </a:t>
            </a:r>
            <a:r>
              <a:rPr lang="ko-KR" altLang="en-US" b="1" u="sng" dirty="0"/>
              <a:t>치열한 조사</a:t>
            </a:r>
            <a:r>
              <a:rPr lang="en-US" altLang="ko-KR" b="1" u="sng" dirty="0"/>
              <a:t> </a:t>
            </a:r>
            <a:r>
              <a:rPr lang="ko-KR" altLang="en-US" b="1" u="sng" dirty="0"/>
              <a:t>내용 </a:t>
            </a:r>
            <a:r>
              <a:rPr lang="ko-KR" altLang="en-US" dirty="0"/>
              <a:t>제시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b="1" u="sng" dirty="0"/>
              <a:t>수행경험</a:t>
            </a:r>
            <a:r>
              <a:rPr lang="ko-KR" altLang="en-US" dirty="0"/>
              <a:t>에 대한 근거</a:t>
            </a:r>
            <a:r>
              <a:rPr lang="en-US" altLang="ko-KR" dirty="0"/>
              <a:t> </a:t>
            </a:r>
            <a:r>
              <a:rPr lang="ko-KR" altLang="en-US" dirty="0"/>
              <a:t>제시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dirty="0"/>
              <a:t>인적 자원 등을 포함한 기관의 </a:t>
            </a:r>
            <a:r>
              <a:rPr lang="ko-KR" altLang="en-US" b="1" u="sng" dirty="0" err="1"/>
              <a:t>내외부</a:t>
            </a:r>
            <a:r>
              <a:rPr lang="ko-KR" altLang="en-US" b="1" u="sng" dirty="0"/>
              <a:t> 자원을 설득력 </a:t>
            </a:r>
            <a:r>
              <a:rPr lang="ko-KR" altLang="en-US" dirty="0"/>
              <a:t>있게 기술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20125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14760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신청 기관의 강점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05472" y="1844824"/>
            <a:ext cx="76767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/>
              <a:t>“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 종사자 역량강화 지원사업</a:t>
            </a:r>
            <a:r>
              <a:rPr lang="en-US" altLang="ko-KR" sz="1600" dirty="0"/>
              <a:t>”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/>
          </a:p>
          <a:p>
            <a:pPr fontAlgn="base">
              <a:lnSpc>
                <a:spcPct val="150000"/>
              </a:lnSpc>
            </a:pPr>
            <a:r>
              <a:rPr lang="ko-KR" altLang="en-US" sz="1600" dirty="0"/>
              <a:t>예시</a:t>
            </a:r>
            <a:r>
              <a:rPr lang="en-US" altLang="ko-KR" sz="1600" dirty="0"/>
              <a:t>)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사회복지협의회와 업무협약을 통해 사회복지시설과의 </a:t>
            </a:r>
            <a:r>
              <a:rPr lang="ko-KR" altLang="en-US" sz="1600" b="1" u="sng" dirty="0"/>
              <a:t>긴밀한 협력체계를 통한 공동 협력사업 진행 가능</a:t>
            </a:r>
            <a:endParaRPr lang="en-US" altLang="ko-KR" sz="1600" b="1" u="sng" dirty="0"/>
          </a:p>
          <a:p>
            <a:pPr fontAlgn="base">
              <a:lnSpc>
                <a:spcPct val="150000"/>
              </a:lnSpc>
            </a:pPr>
            <a:endParaRPr lang="en-US" altLang="ko-KR" sz="1600" dirty="0"/>
          </a:p>
          <a:p>
            <a:pPr fontAlgn="base">
              <a:lnSpc>
                <a:spcPct val="150000"/>
              </a:lnSpc>
            </a:pPr>
            <a:r>
              <a:rPr lang="ko-KR" altLang="en-US" sz="1600" dirty="0"/>
              <a:t>예시</a:t>
            </a:r>
            <a:r>
              <a:rPr lang="en-US" altLang="ko-KR" sz="1600" dirty="0"/>
              <a:t>) 2016</a:t>
            </a:r>
            <a:r>
              <a:rPr lang="ko-KR" altLang="en-US" sz="1600" dirty="0"/>
              <a:t>년</a:t>
            </a:r>
            <a:r>
              <a:rPr lang="en-US" altLang="ko-KR" sz="1600" dirty="0"/>
              <a:t>~2019</a:t>
            </a:r>
            <a:r>
              <a:rPr lang="ko-KR" altLang="en-US" sz="1600" dirty="0"/>
              <a:t>년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지역사회복지협의체 소속 실무위원 중심으로 운영되는 </a:t>
            </a:r>
            <a:r>
              <a:rPr lang="ko-KR" altLang="en-US" sz="1600" b="1" u="sng" dirty="0"/>
              <a:t>종사자 역량강화 교육 수행경험</a:t>
            </a:r>
            <a:endParaRPr lang="en-US" altLang="ko-KR" sz="1600" b="1" u="sng" dirty="0"/>
          </a:p>
        </p:txBody>
      </p:sp>
    </p:spTree>
    <p:extLst>
      <p:ext uri="{BB962C8B-B14F-4D97-AF65-F5344CB8AC3E}">
        <p14:creationId xmlns:p14="http://schemas.microsoft.com/office/powerpoint/2010/main" val="35361785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711624" y="44625"/>
            <a:ext cx="727057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/>
              <a:t>사업의 필요성을 잘 제시하기 위한</a:t>
            </a:r>
            <a:r>
              <a:rPr lang="ko-KR" altLang="en-US" sz="2800" dirty="0"/>
              <a:t> </a:t>
            </a:r>
            <a:endParaRPr lang="en-US" altLang="ko-KR" sz="2800" dirty="0"/>
          </a:p>
          <a:p>
            <a:pPr algn="l"/>
            <a:r>
              <a:rPr lang="ko-KR" altLang="en-US" sz="2800" dirty="0"/>
              <a:t>자기점검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2207568" y="1916832"/>
            <a:ext cx="7772400" cy="2952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dirty="0">
                <a:latin typeface="+mn-ea"/>
                <a:ea typeface="+mn-ea"/>
              </a:rPr>
              <a:t>우리 지역사회에서 </a:t>
            </a:r>
            <a:r>
              <a:rPr lang="ko-KR" altLang="en-US" sz="2000" b="1" u="sng" dirty="0">
                <a:latin typeface="+mn-ea"/>
                <a:ea typeface="+mn-ea"/>
              </a:rPr>
              <a:t>왜 이슈가</a:t>
            </a:r>
            <a:r>
              <a:rPr lang="ko-KR" altLang="en-US" sz="2000" dirty="0">
                <a:latin typeface="+mn-ea"/>
                <a:ea typeface="+mn-ea"/>
              </a:rPr>
              <a:t> 제기되는가</a:t>
            </a:r>
            <a:r>
              <a:rPr lang="en-US" altLang="ko-KR" sz="2000" dirty="0">
                <a:latin typeface="+mn-ea"/>
                <a:ea typeface="+mn-ea"/>
              </a:rPr>
              <a:t>?</a:t>
            </a:r>
            <a:r>
              <a:rPr lang="ko-KR" altLang="en-US" sz="2000" dirty="0">
                <a:latin typeface="+mn-ea"/>
                <a:ea typeface="+mn-ea"/>
              </a:rPr>
              <a:t>에 대한 충분한 설명</a:t>
            </a:r>
            <a:endParaRPr lang="en-US" altLang="ko-KR" sz="20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지역 사회의 지리적 특성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최근 정책의 변화에 따른 지역 사회에의 영향력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타 복지 기관 또는 단체들과의 사업과의 중복 여부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사각지대 존재</a:t>
            </a:r>
            <a:endParaRPr lang="en-US" altLang="ko-KR" sz="1800" dirty="0">
              <a:latin typeface="+mn-ea"/>
              <a:ea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94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2207568" y="1916832"/>
            <a:ext cx="7772400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b="1" u="sng" dirty="0">
                <a:latin typeface="+mn-ea"/>
                <a:ea typeface="+mn-ea"/>
              </a:rPr>
              <a:t>객관적</a:t>
            </a:r>
            <a:r>
              <a:rPr lang="ko-KR" altLang="en-US" sz="2000" dirty="0">
                <a:latin typeface="+mn-ea"/>
                <a:ea typeface="+mn-ea"/>
              </a:rPr>
              <a:t>으로 보여 줄 필요가 있다</a:t>
            </a:r>
            <a:endParaRPr lang="en-US" altLang="ko-KR" sz="20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지역 복지 계획의 통계 활용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</a:rPr>
              <a:t>     - </a:t>
            </a:r>
            <a:r>
              <a:rPr lang="ko-KR" altLang="en-US" sz="1800" dirty="0">
                <a:latin typeface="+mn-ea"/>
              </a:rPr>
              <a:t>지역 문제와 관련된 전문가들이 함께 모여 의견을 나눈 </a:t>
            </a:r>
            <a:br>
              <a:rPr lang="en-US" altLang="ko-KR" sz="1800" dirty="0">
                <a:latin typeface="+mn-ea"/>
              </a:rPr>
            </a:br>
            <a:r>
              <a:rPr lang="en-US" altLang="ko-KR" sz="1800" dirty="0">
                <a:latin typeface="+mn-ea"/>
              </a:rPr>
              <a:t>       </a:t>
            </a:r>
            <a:r>
              <a:rPr lang="ko-KR" altLang="en-US" sz="1800" dirty="0">
                <a:latin typeface="+mn-ea"/>
              </a:rPr>
              <a:t>포커스 그룹 활용</a:t>
            </a:r>
            <a:endParaRPr lang="en-US" altLang="ko-KR" sz="18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</a:rPr>
              <a:t>     - </a:t>
            </a:r>
            <a:r>
              <a:rPr lang="ko-KR" altLang="en-US" sz="1800" dirty="0">
                <a:latin typeface="+mn-ea"/>
              </a:rPr>
              <a:t>프로그램과 관련한 주요 정보제공자 또는 서비스 이용자 </a:t>
            </a:r>
            <a:br>
              <a:rPr lang="en-US" altLang="ko-KR" sz="1800" dirty="0">
                <a:latin typeface="+mn-ea"/>
              </a:rPr>
            </a:br>
            <a:r>
              <a:rPr lang="en-US" altLang="ko-KR" sz="1800" dirty="0">
                <a:latin typeface="+mn-ea"/>
              </a:rPr>
              <a:t>       </a:t>
            </a:r>
            <a:r>
              <a:rPr lang="ko-KR" altLang="en-US" sz="1800" dirty="0">
                <a:latin typeface="+mn-ea"/>
              </a:rPr>
              <a:t>설문조사 자료 활용</a:t>
            </a:r>
            <a:endParaRPr lang="en-US" altLang="ko-KR" sz="18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</a:t>
            </a:r>
            <a:r>
              <a:rPr lang="en-US" altLang="ko-KR" sz="1800" dirty="0">
                <a:latin typeface="+mn-ea"/>
              </a:rPr>
              <a:t>   - </a:t>
            </a:r>
            <a:r>
              <a:rPr lang="ko-KR" altLang="en-US" sz="1800" dirty="0">
                <a:latin typeface="+mn-ea"/>
              </a:rPr>
              <a:t>기타 언론 자료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논문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사례관리 자료 등 활용</a:t>
            </a:r>
            <a:r>
              <a:rPr lang="en-US" altLang="ko-KR" sz="1800" dirty="0">
                <a:latin typeface="+mn-ea"/>
              </a:rPr>
              <a:t> </a:t>
            </a:r>
            <a:endParaRPr lang="ko-KR" altLang="en-US" sz="1800" dirty="0">
              <a:latin typeface="+mn-ea"/>
              <a:ea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711624" y="44625"/>
            <a:ext cx="727057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/>
              <a:t>사업의 필요성을 잘 제시하기 위한</a:t>
            </a:r>
            <a:r>
              <a:rPr lang="ko-KR" altLang="en-US" sz="2800" dirty="0"/>
              <a:t> </a:t>
            </a:r>
            <a:endParaRPr lang="en-US" altLang="ko-KR" sz="2800" dirty="0"/>
          </a:p>
          <a:p>
            <a:pPr algn="l"/>
            <a:r>
              <a:rPr lang="ko-KR" altLang="en-US" sz="2800" dirty="0"/>
              <a:t>자기점검</a:t>
            </a:r>
          </a:p>
        </p:txBody>
      </p:sp>
    </p:spTree>
    <p:extLst>
      <p:ext uri="{BB962C8B-B14F-4D97-AF65-F5344CB8AC3E}">
        <p14:creationId xmlns:p14="http://schemas.microsoft.com/office/powerpoint/2010/main" val="30320164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산출목표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855640" y="1700808"/>
            <a:ext cx="6192688" cy="2736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산출목표란</a:t>
            </a:r>
            <a:br>
              <a:rPr lang="en-US" altLang="ko-KR" sz="2400" dirty="0">
                <a:latin typeface="+mn-ea"/>
                <a:ea typeface="+mn-ea"/>
              </a:rPr>
            </a:br>
            <a:endParaRPr lang="en-US" altLang="ko-KR" sz="24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700" dirty="0">
                <a:latin typeface="+mn-ea"/>
                <a:ea typeface="+mn-ea"/>
              </a:rPr>
              <a:t>- </a:t>
            </a:r>
            <a:r>
              <a:rPr lang="ko-KR" altLang="en-US" sz="1700" dirty="0">
                <a:latin typeface="+mn-ea"/>
                <a:ea typeface="+mn-ea"/>
              </a:rPr>
              <a:t>세부 사업을 운영하기 위하여 달성하고자 하는 숫자적인 </a:t>
            </a:r>
            <a:br>
              <a:rPr lang="en-US" altLang="ko-KR" sz="1700" dirty="0">
                <a:latin typeface="+mn-ea"/>
                <a:ea typeface="+mn-ea"/>
              </a:rPr>
            </a:br>
            <a:r>
              <a:rPr lang="en-US" altLang="ko-KR" sz="1700" dirty="0">
                <a:latin typeface="+mn-ea"/>
                <a:ea typeface="+mn-ea"/>
              </a:rPr>
              <a:t>  </a:t>
            </a:r>
            <a:r>
              <a:rPr lang="ko-KR" altLang="en-US" sz="1700" dirty="0">
                <a:latin typeface="+mn-ea"/>
                <a:ea typeface="+mn-ea"/>
              </a:rPr>
              <a:t>의미가 포함된 목표</a:t>
            </a:r>
            <a:endParaRPr lang="en-US" altLang="ko-KR" sz="17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endParaRPr lang="en-US" altLang="ko-KR" sz="17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700" dirty="0">
                <a:latin typeface="+mn-ea"/>
                <a:ea typeface="+mn-ea"/>
              </a:rPr>
              <a:t>- </a:t>
            </a:r>
            <a:r>
              <a:rPr lang="ko-KR" altLang="en-US" sz="1700" dirty="0">
                <a:latin typeface="+mn-ea"/>
                <a:ea typeface="+mn-ea"/>
              </a:rPr>
              <a:t>진행 횟수</a:t>
            </a:r>
            <a:r>
              <a:rPr lang="en-US" altLang="ko-KR" sz="1700" dirty="0">
                <a:latin typeface="+mn-ea"/>
                <a:ea typeface="+mn-ea"/>
              </a:rPr>
              <a:t>, </a:t>
            </a:r>
            <a:r>
              <a:rPr lang="ko-KR" altLang="en-US" sz="1700" dirty="0">
                <a:latin typeface="+mn-ea"/>
                <a:ea typeface="+mn-ea"/>
              </a:rPr>
              <a:t>참여자 수 등</a:t>
            </a:r>
            <a:endParaRPr lang="en-US" altLang="ko-KR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895787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산출목표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423592" y="2420888"/>
          <a:ext cx="7344816" cy="3341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/>
                        <a:t>세부사업명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산출목표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모니터링 방법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err="1"/>
                        <a:t>ㅇㅇ시</a:t>
                      </a:r>
                      <a:r>
                        <a:rPr lang="en-US" altLang="ko-KR" sz="1600" baseline="0" dirty="0"/>
                        <a:t> </a:t>
                      </a:r>
                      <a:r>
                        <a:rPr lang="ko-KR" altLang="en-US" sz="1600" baseline="0" dirty="0"/>
                        <a:t>사회복지종사자 심리정서 지원 </a:t>
                      </a:r>
                      <a:endParaRPr lang="en-US" altLang="ko-KR" sz="1600" baseline="0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aseline="0" dirty="0"/>
                        <a:t>프로그램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신입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중간관리자별</a:t>
                      </a:r>
                      <a:r>
                        <a:rPr lang="ko-KR" altLang="en-US" sz="1600" dirty="0"/>
                        <a:t> 심리정서 지원 프로그램 </a:t>
                      </a:r>
                      <a:r>
                        <a:rPr lang="en-US" altLang="ko-KR" sz="1600" dirty="0"/>
                        <a:t>2</a:t>
                      </a:r>
                      <a:r>
                        <a:rPr lang="ko-KR" altLang="en-US" sz="1600" dirty="0"/>
                        <a:t>회기 진행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/>
                        <a:t>회기별</a:t>
                      </a:r>
                      <a:r>
                        <a:rPr lang="ko-KR" altLang="en-US" sz="1600" dirty="0"/>
                        <a:t> 신입 </a:t>
                      </a:r>
                      <a:r>
                        <a:rPr lang="en-US" altLang="ko-KR" sz="1600" dirty="0"/>
                        <a:t>15</a:t>
                      </a:r>
                      <a:r>
                        <a:rPr lang="ko-KR" altLang="en-US" sz="1600" dirty="0"/>
                        <a:t>명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/>
                        <a:t>중간관리자 </a:t>
                      </a:r>
                      <a:r>
                        <a:rPr lang="en-US" altLang="ko-KR" sz="1600" dirty="0"/>
                        <a:t>20</a:t>
                      </a:r>
                      <a:r>
                        <a:rPr lang="ko-KR" altLang="en-US" sz="1600" dirty="0"/>
                        <a:t>명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참여율 </a:t>
                      </a:r>
                      <a:r>
                        <a:rPr lang="en-US" altLang="ko-KR" sz="1600" dirty="0"/>
                        <a:t>90% </a:t>
                      </a:r>
                      <a:r>
                        <a:rPr lang="ko-KR" altLang="en-US" sz="1600" dirty="0"/>
                        <a:t>이상</a:t>
                      </a:r>
                      <a:r>
                        <a:rPr lang="en-US" altLang="ko-KR" sz="1600" dirty="0"/>
                        <a:t>)</a:t>
                      </a: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/>
                        <a:t>회기별</a:t>
                      </a:r>
                      <a:r>
                        <a:rPr lang="ko-KR" altLang="en-US" sz="1600" dirty="0"/>
                        <a:t> 참여자 특성에 맞는 전문특강 </a:t>
                      </a:r>
                      <a:r>
                        <a:rPr lang="en-US" altLang="ko-KR" sz="1600" dirty="0"/>
                        <a:t>1</a:t>
                      </a:r>
                      <a:r>
                        <a:rPr lang="ko-KR" altLang="en-US" sz="1600" dirty="0"/>
                        <a:t>회 진행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/>
                        <a:t>회기별</a:t>
                      </a:r>
                      <a:r>
                        <a:rPr lang="ko-KR" altLang="en-US" sz="1600" dirty="0"/>
                        <a:t> </a:t>
                      </a:r>
                      <a:r>
                        <a:rPr lang="ko-KR" altLang="en-US" sz="1600" dirty="0" err="1"/>
                        <a:t>힐링치유</a:t>
                      </a:r>
                      <a:r>
                        <a:rPr lang="ko-KR" altLang="en-US" sz="1600" dirty="0"/>
                        <a:t> 프로그램 </a:t>
                      </a:r>
                      <a:r>
                        <a:rPr lang="en-US" altLang="ko-KR" sz="1600" dirty="0"/>
                        <a:t>1</a:t>
                      </a:r>
                      <a:r>
                        <a:rPr lang="ko-KR" altLang="en-US" sz="1600" dirty="0"/>
                        <a:t>회 진행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프로그램 사업계획서 확인</a:t>
                      </a:r>
                      <a:endParaRPr lang="en-US" altLang="ko-KR" sz="1600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참여자 명단 확인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307704" y="1844824"/>
            <a:ext cx="7676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dirty="0"/>
              <a:t>종사자 역량강화 지원사업</a:t>
            </a:r>
          </a:p>
        </p:txBody>
      </p:sp>
    </p:spTree>
    <p:extLst>
      <p:ext uri="{BB962C8B-B14F-4D97-AF65-F5344CB8AC3E}">
        <p14:creationId xmlns:p14="http://schemas.microsoft.com/office/powerpoint/2010/main" val="6541035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성과목표 및 평가방법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855640" y="1700808"/>
            <a:ext cx="6192688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성과목표란</a:t>
            </a:r>
            <a:endParaRPr lang="en-US" altLang="ko-KR" sz="24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endParaRPr lang="en-US" altLang="ko-KR" sz="16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>
                <a:latin typeface="+mn-ea"/>
                <a:ea typeface="+mn-ea"/>
              </a:rPr>
              <a:t>- </a:t>
            </a:r>
            <a:r>
              <a:rPr lang="ko-KR" altLang="en-US" sz="1600" dirty="0">
                <a:latin typeface="+mn-ea"/>
                <a:ea typeface="+mn-ea"/>
              </a:rPr>
              <a:t>기획한 사업의 결과로 나타나는 효과 또는 변화</a:t>
            </a:r>
            <a:endParaRPr lang="en-US" altLang="ko-KR" sz="16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>
                <a:latin typeface="+mn-ea"/>
                <a:ea typeface="+mn-ea"/>
              </a:rPr>
              <a:t>- </a:t>
            </a:r>
            <a:r>
              <a:rPr lang="ko-KR" altLang="en-US" sz="1600" dirty="0">
                <a:latin typeface="+mn-ea"/>
                <a:ea typeface="+mn-ea"/>
              </a:rPr>
              <a:t>대상의 변화에 대한 목표로</a:t>
            </a:r>
            <a:r>
              <a:rPr lang="en-US" altLang="ko-KR" sz="1600" dirty="0">
                <a:latin typeface="+mn-ea"/>
                <a:ea typeface="+mn-ea"/>
              </a:rPr>
              <a:t> </a:t>
            </a:r>
            <a:r>
              <a:rPr lang="ko-KR" altLang="en-US" sz="1600" dirty="0" err="1">
                <a:latin typeface="+mn-ea"/>
                <a:ea typeface="+mn-ea"/>
              </a:rPr>
              <a:t>측정가능하도록</a:t>
            </a:r>
            <a:r>
              <a:rPr lang="ko-KR" altLang="en-US" sz="1600" dirty="0">
                <a:latin typeface="+mn-ea"/>
                <a:ea typeface="+mn-ea"/>
              </a:rPr>
              <a:t> 작성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1624" y="3933057"/>
            <a:ext cx="6624736" cy="14715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핵심 참여자의 </a:t>
            </a:r>
            <a:r>
              <a:rPr lang="ko-KR" altLang="en-US" sz="1600" b="1" u="sng" dirty="0"/>
              <a:t>어떤 부분</a:t>
            </a:r>
            <a:r>
              <a:rPr lang="ko-KR" altLang="en-US" sz="1600" dirty="0"/>
              <a:t>을 </a:t>
            </a:r>
            <a:r>
              <a:rPr lang="ko-KR" altLang="en-US" sz="1600" b="1" u="sng" dirty="0"/>
              <a:t>어느 수준</a:t>
            </a:r>
            <a:r>
              <a:rPr lang="ko-KR" altLang="en-US" sz="1600" dirty="0"/>
              <a:t>까지 변화시키는 것일까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성과목표가 평가방법을 통해 </a:t>
            </a:r>
            <a:r>
              <a:rPr lang="ko-KR" altLang="en-US" sz="1600" b="1" u="sng" dirty="0"/>
              <a:t>달성 여부</a:t>
            </a:r>
            <a:r>
              <a:rPr lang="ko-KR" altLang="en-US" sz="1600" dirty="0"/>
              <a:t>를 알 수 있는가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앞서 기술한 </a:t>
            </a:r>
            <a:r>
              <a:rPr lang="ko-KR" altLang="en-US" sz="1600" u="sng" dirty="0"/>
              <a:t>사업내용과 성과목표를 </a:t>
            </a:r>
            <a:r>
              <a:rPr lang="ko-KR" altLang="en-US" sz="1600" b="1" u="sng" dirty="0"/>
              <a:t>논리적으로 연결</a:t>
            </a:r>
            <a:r>
              <a:rPr lang="ko-KR" altLang="en-US" sz="1600" dirty="0"/>
              <a:t>하여 작성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1093458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성과목표 및 평가방법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423592" y="2871832"/>
          <a:ext cx="7344816" cy="2975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성과목표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평가 도구 및 방법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측정시기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/>
                        <a:t>치매부양가족의 </a:t>
                      </a:r>
                      <a:br>
                        <a:rPr lang="en-US" altLang="ko-KR" sz="1600" dirty="0"/>
                      </a:br>
                      <a:r>
                        <a:rPr lang="ko-KR" altLang="en-US" sz="1600" dirty="0"/>
                        <a:t>돌봄 부담감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스트레스</a:t>
                      </a:r>
                      <a:r>
                        <a:rPr lang="en-US" altLang="ko-KR" sz="1600" dirty="0"/>
                        <a:t>) </a:t>
                      </a:r>
                      <a:r>
                        <a:rPr lang="ko-KR" altLang="en-US" sz="1600" dirty="0"/>
                        <a:t>및 우울 정도 완화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성과지표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/>
                        <a:t>부양부담감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스트레스</a:t>
                      </a:r>
                      <a:r>
                        <a:rPr lang="en-US" altLang="ko-KR" sz="1600" dirty="0"/>
                        <a:t>) </a:t>
                      </a:r>
                      <a:r>
                        <a:rPr lang="ko-KR" altLang="en-US" sz="1600" dirty="0"/>
                        <a:t>및 우울 정도 </a:t>
                      </a:r>
                      <a:r>
                        <a:rPr lang="en-US" altLang="ko-KR" sz="1600" dirty="0"/>
                        <a:t>30% </a:t>
                      </a:r>
                      <a:r>
                        <a:rPr lang="ko-KR" altLang="en-US" sz="1600" dirty="0"/>
                        <a:t>감소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평가도구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/>
                        <a:t>부양부담 척도 및 우울척도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평가방법</a:t>
                      </a:r>
                      <a:r>
                        <a:rPr lang="en-US" altLang="ko-KR" sz="1600" dirty="0"/>
                        <a:t>:</a:t>
                      </a:r>
                      <a:r>
                        <a:rPr lang="en-US" altLang="ko-KR" sz="1600" baseline="0" dirty="0"/>
                        <a:t> </a:t>
                      </a:r>
                      <a:r>
                        <a:rPr lang="ko-KR" altLang="en-US" sz="1600" baseline="0" dirty="0"/>
                        <a:t>참여자 대상 사전</a:t>
                      </a:r>
                      <a:r>
                        <a:rPr lang="en-US" altLang="ko-KR" sz="1600" baseline="0" dirty="0"/>
                        <a:t>, </a:t>
                      </a:r>
                      <a:r>
                        <a:rPr lang="ko-KR" altLang="en-US" sz="1600" baseline="0" dirty="0"/>
                        <a:t>사후 척도 검사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사전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 err="1"/>
                        <a:t>첫번째</a:t>
                      </a:r>
                      <a:r>
                        <a:rPr lang="ko-KR" altLang="en-US" sz="1600" dirty="0"/>
                        <a:t> 프로그램 시작 전</a:t>
                      </a:r>
                      <a:endParaRPr lang="en-US" altLang="ko-KR" sz="1600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사후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/>
                        <a:t>마지막 프로그램 종료 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307704" y="1988841"/>
            <a:ext cx="7676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dirty="0"/>
              <a:t>치매부양가족의 돌봄 부담완화와 가족기능 강화를 위한 통합프로그램</a:t>
            </a:r>
            <a:br>
              <a:rPr lang="en-US" altLang="ko-KR" dirty="0"/>
            </a:br>
            <a:r>
              <a:rPr lang="en-US" altLang="ko-KR" dirty="0"/>
              <a:t>“</a:t>
            </a:r>
            <a:r>
              <a:rPr lang="ko-KR" altLang="en-US" dirty="0"/>
              <a:t>봄</a:t>
            </a:r>
            <a:r>
              <a:rPr lang="en-US" altLang="ko-KR" dirty="0"/>
              <a:t>, </a:t>
            </a:r>
            <a:r>
              <a:rPr lang="ko-KR" altLang="en-US" dirty="0"/>
              <a:t>봄</a:t>
            </a:r>
            <a:r>
              <a:rPr lang="en-US" altLang="ko-KR" dirty="0"/>
              <a:t>, </a:t>
            </a:r>
            <a:r>
              <a:rPr lang="ko-KR" altLang="en-US" dirty="0"/>
              <a:t>봄</a:t>
            </a:r>
            <a:r>
              <a:rPr lang="en-US" altLang="ko-KR" dirty="0"/>
              <a:t>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85088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성과목표 및 평가방법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711624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+mn-ea"/>
                <a:ea typeface="+mn-ea"/>
              </a:rPr>
              <a:t>평가 도구 및 방법</a:t>
            </a:r>
            <a:r>
              <a:rPr lang="en-US" altLang="ko-KR" sz="1800" dirty="0">
                <a:latin typeface="+mn-ea"/>
                <a:ea typeface="+mn-ea"/>
              </a:rPr>
              <a:t>, </a:t>
            </a:r>
            <a:r>
              <a:rPr lang="ko-KR" altLang="en-US" sz="1800" dirty="0">
                <a:latin typeface="+mn-ea"/>
                <a:ea typeface="+mn-ea"/>
              </a:rPr>
              <a:t>측정시기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1624" y="2564905"/>
            <a:ext cx="6624736" cy="22101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성과목표 달성 여부와 정도를 어떻게 평가할 것인가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성과목표 달성 여부와 정도를 판단하기 위해 어떤 성과지표를 설정할 것인가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제시된 성과목표에 대한 평가계획</a:t>
            </a:r>
            <a:r>
              <a:rPr lang="en-US" altLang="ko-KR" sz="1600" dirty="0"/>
              <a:t>(</a:t>
            </a:r>
            <a:r>
              <a:rPr lang="ko-KR" altLang="en-US" sz="1600" dirty="0"/>
              <a:t>자료 수집 방법</a:t>
            </a:r>
            <a:r>
              <a:rPr lang="en-US" altLang="ko-KR" sz="1600" dirty="0"/>
              <a:t>, </a:t>
            </a:r>
            <a:r>
              <a:rPr lang="ko-KR" altLang="en-US" sz="1600" dirty="0"/>
              <a:t>측정 시기 등</a:t>
            </a:r>
            <a:r>
              <a:rPr lang="en-US" altLang="ko-KR" sz="1600" dirty="0"/>
              <a:t>)</a:t>
            </a:r>
            <a:r>
              <a:rPr lang="ko-KR" altLang="en-US" sz="1600" dirty="0"/>
              <a:t>은 어떠한가</a:t>
            </a:r>
            <a:r>
              <a:rPr lang="en-US" altLang="ko-KR" sz="1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92468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사업종료 후 지향점  </a:t>
            </a:r>
            <a:r>
              <a:rPr lang="ko-KR" altLang="en-US" sz="1800" dirty="0"/>
              <a:t>사업수행으로 인한 기대 효과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711624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+mn-ea"/>
                <a:ea typeface="+mn-ea"/>
              </a:rPr>
              <a:t>기대효과 작성 요령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1624" y="2564905"/>
            <a:ext cx="6624736" cy="14715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대상자 및 사회적 기여 측면</a:t>
            </a:r>
            <a:endParaRPr lang="en-US" altLang="ko-KR" sz="16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사업 수행기관에 대한 기여 측면</a:t>
            </a:r>
            <a:endParaRPr lang="en-US" altLang="ko-KR" sz="16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 err="1"/>
              <a:t>지원처에</a:t>
            </a:r>
            <a:r>
              <a:rPr lang="ko-KR" altLang="en-US" sz="1600" dirty="0"/>
              <a:t> 대한 기여 측면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1026812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사업종료 후 지향점  </a:t>
            </a:r>
            <a:r>
              <a:rPr lang="ko-KR" altLang="en-US" sz="1800" dirty="0"/>
              <a:t>사업수행으로 인한 기대 효과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711624" y="1340768"/>
            <a:ext cx="698477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 err="1">
                <a:latin typeface="+mn-ea"/>
                <a:ea typeface="+mn-ea"/>
              </a:rPr>
              <a:t>등급외</a:t>
            </a:r>
            <a:r>
              <a:rPr lang="ko-KR" altLang="en-US" sz="1800" dirty="0">
                <a:latin typeface="+mn-ea"/>
                <a:ea typeface="+mn-ea"/>
              </a:rPr>
              <a:t> 치매노인 전용 주간보호센터 및 프로그램 운영 지원사업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1624" y="2348880"/>
            <a:ext cx="6840760" cy="35951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사업 수행의 대상자 및 사회적 기여 측면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저소득 경증 치매노인 부양자 스트레스 완화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사업대상자의 자아 </a:t>
            </a:r>
            <a:r>
              <a:rPr lang="ko-KR" altLang="en-US" sz="1400" dirty="0" err="1"/>
              <a:t>존중감</a:t>
            </a:r>
            <a:r>
              <a:rPr lang="ko-KR" altLang="en-US" sz="1400" dirty="0"/>
              <a:t> 향상 및 개인 역량 강화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지역 내 사각지대에 놓여 있는 대상자 발굴 및 서비스 연계</a:t>
            </a:r>
            <a:endParaRPr lang="en-US" altLang="ko-KR" sz="14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사업 수행기관에 대한 기여 측면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ㅇㅇ지역</a:t>
            </a:r>
            <a:r>
              <a:rPr lang="ko-KR" altLang="en-US" sz="1400" dirty="0"/>
              <a:t> 치매노인지원사업에 대한 중추적 역할 수행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</a:t>
            </a:r>
            <a:r>
              <a:rPr lang="ko-KR" altLang="en-US" sz="1400" dirty="0"/>
              <a:t> 복지관이 추구하는 </a:t>
            </a:r>
            <a:r>
              <a:rPr lang="en-US" altLang="ko-KR" sz="1400" dirty="0"/>
              <a:t>‘</a:t>
            </a:r>
            <a:r>
              <a:rPr lang="ko-KR" altLang="en-US" sz="1400" dirty="0"/>
              <a:t>찾아가는 사회복지</a:t>
            </a:r>
            <a:r>
              <a:rPr lang="en-US" altLang="ko-KR" sz="1400" dirty="0"/>
              <a:t>’ </a:t>
            </a:r>
            <a:r>
              <a:rPr lang="ko-KR" altLang="en-US" sz="1400" dirty="0"/>
              <a:t>실현</a:t>
            </a:r>
            <a:endParaRPr lang="en-US" altLang="ko-KR" sz="14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지원처에</a:t>
            </a:r>
            <a:r>
              <a:rPr lang="ko-KR" altLang="en-US" sz="1400" dirty="0"/>
              <a:t> 대한 기여 측면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ㅇㅇ복지재단의</a:t>
            </a:r>
            <a:r>
              <a:rPr lang="ko-KR" altLang="en-US" sz="1400" dirty="0"/>
              <a:t> 지역사회 기여에 대한 긍정적 이미지 </a:t>
            </a:r>
            <a:r>
              <a:rPr lang="ko-KR" altLang="en-US" sz="1400" dirty="0" err="1"/>
              <a:t>메이킹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ㅇㅇ기업의</a:t>
            </a:r>
            <a:r>
              <a:rPr lang="ko-KR" altLang="en-US" sz="1400" dirty="0"/>
              <a:t> 노인관련 사업과 지역사회 공헌에 대한 사업 관련성 제시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36480462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2639616" y="44625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사업종료 후 지향점  </a:t>
            </a:r>
            <a:r>
              <a:rPr lang="ko-KR" altLang="en-US" sz="1800" dirty="0"/>
              <a:t>사업결과의 활용 계획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2400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711624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+mn-ea"/>
                <a:ea typeface="+mn-ea"/>
              </a:rPr>
              <a:t>사회복지 종사자 역량강화 지원사업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1624" y="2564905"/>
            <a:ext cx="6624736" cy="33181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노하우 및 사업결과 지식 공유 방안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사업평가를 통한 </a:t>
            </a:r>
            <a:r>
              <a:rPr lang="ko-KR" altLang="en-US" sz="1600" dirty="0" err="1"/>
              <a:t>사례집</a:t>
            </a:r>
            <a:r>
              <a:rPr lang="ko-KR" altLang="en-US" sz="1600" dirty="0"/>
              <a:t> 발간 및 보급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종사자 역량강화교육 관련 연구사업 진행</a:t>
            </a:r>
            <a:endParaRPr lang="en-US" altLang="ko-KR" sz="16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발전 방안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사업평가 시 종사자 포커스그룹 인터뷰 및 교육욕구 설문조사 분석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전문가집단 자문위원회 구성 및 교육운영 커리큘럼 마련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 err="1"/>
              <a:t>ㅇㅇ시</a:t>
            </a:r>
            <a:r>
              <a:rPr lang="ko-KR" altLang="en-US" sz="1600" dirty="0"/>
              <a:t> </a:t>
            </a:r>
            <a:r>
              <a:rPr lang="ko-KR" altLang="en-US" sz="1600" dirty="0" err="1"/>
              <a:t>사회복지사협회</a:t>
            </a:r>
            <a:r>
              <a:rPr lang="ko-KR" altLang="en-US" sz="1600" dirty="0"/>
              <a:t> 중심의 교육네트워크 구축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7313115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8252" y="476673"/>
            <a:ext cx="79801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/>
              <a:t>※ </a:t>
            </a:r>
            <a:r>
              <a:rPr lang="ko-KR" altLang="en-US" sz="2000" dirty="0"/>
              <a:t>참고문헌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ko-KR" altLang="en-US" sz="1600" dirty="0"/>
              <a:t>김재춘</a:t>
            </a:r>
            <a:r>
              <a:rPr lang="en-US" altLang="ko-KR" sz="1600" dirty="0"/>
              <a:t>(2018), </a:t>
            </a:r>
            <a:r>
              <a:rPr lang="ko-KR" altLang="en-US" sz="1600" dirty="0"/>
              <a:t>성공하는 모금 제안의 기술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나남</a:t>
            </a:r>
            <a:r>
              <a:rPr lang="en-US" altLang="ko-KR" sz="16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/>
              <a:t>김태현</a:t>
            </a:r>
            <a:r>
              <a:rPr lang="en-US" altLang="ko-KR" sz="1600" dirty="0"/>
              <a:t>(2019), </a:t>
            </a:r>
            <a:r>
              <a:rPr lang="ko-KR" altLang="en-US" sz="1600" dirty="0" err="1"/>
              <a:t>사회복지사라면</a:t>
            </a:r>
            <a:r>
              <a:rPr lang="ko-KR" altLang="en-US" sz="1600" dirty="0"/>
              <a:t> 김과장의 </a:t>
            </a:r>
            <a:r>
              <a:rPr lang="ko-KR" altLang="en-US" sz="1600" dirty="0" err="1"/>
              <a:t>프로포절처럼</a:t>
            </a:r>
            <a:r>
              <a:rPr lang="en-US" altLang="ko-KR" sz="1600" dirty="0"/>
              <a:t>, </a:t>
            </a:r>
            <a:r>
              <a:rPr lang="ko-KR" altLang="en-US" sz="1600" dirty="0"/>
              <a:t>어가</a:t>
            </a:r>
            <a:r>
              <a:rPr lang="en-US" altLang="ko-KR" sz="16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err="1"/>
              <a:t>사회복지공동모금회</a:t>
            </a:r>
            <a:r>
              <a:rPr lang="en-US" altLang="ko-KR" sz="1600" dirty="0"/>
              <a:t>(2016), </a:t>
            </a:r>
            <a:r>
              <a:rPr lang="ko-KR" altLang="en-US" sz="1600" dirty="0"/>
              <a:t>고마워요 함께해줘서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사회복지공동모금회</a:t>
            </a:r>
            <a:r>
              <a:rPr lang="ko-KR" altLang="en-US" sz="1600" dirty="0"/>
              <a:t> </a:t>
            </a:r>
            <a:r>
              <a:rPr lang="ko-KR" altLang="en-US" sz="1600" dirty="0" err="1"/>
              <a:t>지원사례집</a:t>
            </a:r>
            <a:r>
              <a:rPr lang="en-US" altLang="ko-KR" sz="1600" dirty="0"/>
              <a:t>).</a:t>
            </a:r>
            <a:br>
              <a:rPr lang="en-US" altLang="ko-KR" sz="1600" dirty="0"/>
            </a:br>
            <a:r>
              <a:rPr lang="ko-KR" altLang="en-US" sz="1600" dirty="0"/>
              <a:t>삼성복지재단</a:t>
            </a:r>
            <a:r>
              <a:rPr lang="en-US" altLang="ko-KR" sz="1600" dirty="0"/>
              <a:t>(2016), 2016</a:t>
            </a:r>
            <a:r>
              <a:rPr lang="ko-KR" altLang="en-US" sz="1600" dirty="0"/>
              <a:t>사회복지프로그램개발지원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작은나눔</a:t>
            </a:r>
            <a:r>
              <a:rPr lang="ko-KR" altLang="en-US" sz="1600" dirty="0"/>
              <a:t> 큰사랑 </a:t>
            </a:r>
            <a:r>
              <a:rPr lang="ko-KR" altLang="en-US" sz="1600" dirty="0" err="1"/>
              <a:t>우수사례집</a:t>
            </a:r>
            <a:r>
              <a:rPr lang="en-US" altLang="ko-KR" sz="1600" dirty="0"/>
              <a:t>).</a:t>
            </a:r>
          </a:p>
          <a:p>
            <a:pPr>
              <a:lnSpc>
                <a:spcPct val="150000"/>
              </a:lnSpc>
            </a:pPr>
            <a:r>
              <a:rPr lang="ko-KR" altLang="en-US" sz="1600" dirty="0"/>
              <a:t>삼성복지재단</a:t>
            </a:r>
            <a:r>
              <a:rPr lang="en-US" altLang="ko-KR" sz="1600" dirty="0"/>
              <a:t>(2016), </a:t>
            </a:r>
            <a:r>
              <a:rPr lang="ko-KR" altLang="en-US" sz="1600" dirty="0"/>
              <a:t>사회복지프로그램개발지원</a:t>
            </a:r>
            <a:r>
              <a:rPr lang="en-US" altLang="ko-KR" sz="1600" dirty="0"/>
              <a:t>(</a:t>
            </a:r>
            <a:r>
              <a:rPr lang="ko-KR" altLang="en-US" sz="1600" dirty="0"/>
              <a:t>기획 매뉴얼</a:t>
            </a:r>
            <a:r>
              <a:rPr lang="en-US" altLang="ko-KR" sz="1600" dirty="0"/>
              <a:t>).</a:t>
            </a:r>
            <a:br>
              <a:rPr lang="en-US" altLang="ko-KR" sz="1600" dirty="0"/>
            </a:b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516391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2173</Words>
  <Application>Microsoft Office PowerPoint</Application>
  <PresentationFormat>와이드스크린</PresentationFormat>
  <Paragraphs>345</Paragraphs>
  <Slides>37</Slides>
  <Notes>27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40" baseType="lpstr">
      <vt:lpstr>맑은 고딕</vt:lpstr>
      <vt:lpstr>Arial</vt:lpstr>
      <vt:lpstr>Office 테마</vt:lpstr>
      <vt:lpstr>프로포절 어떻게 잘 할 수 있을까요?</vt:lpstr>
      <vt:lpstr>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프로포절 어떻게 잘 할 수 있을까요?</dc:title>
  <dc:creator>i</dc:creator>
  <cp:lastModifiedBy>Administrator</cp:lastModifiedBy>
  <cp:revision>24</cp:revision>
  <dcterms:created xsi:type="dcterms:W3CDTF">2023-04-15T02:57:31Z</dcterms:created>
  <dcterms:modified xsi:type="dcterms:W3CDTF">2023-05-03T07:40:05Z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UtMDNUMDc6NDA6MTdaIiwicElEIjo0MTk0MzA0LCJ0cmFjZUlkIjoiQ0Y4NTI1OEZBQUVDNEZGRjk5NTZBNUE0OENENDBBMDQiLCJ1c2VyQ29kZSI6IjEwODAxNCJ9LCJub2RlMiI6eyJkc2QiOiIwMTAwMDAwMDAwMDAyNjQzIiwibG9nVGltZSI6IjIwMjMtMDUtMDNUMDc6NDA6MTdaIiwicElEIjo0MTk0MzA0LCJ0cmFjZUlkIjoiQ0Y4NTI1OEZBQUVDNEZGRjk5NTZBNUE0OENENDBBMDQiLCJ1c2VyQ29kZSI6IjEwODAxNCJ9LCJub2RlMyI6eyJkc2QiOiIwMTAwMDAwMDAwMDAyNjQzIiwibG9nVGltZSI6IjIwMjMtMDUtMDNUMDc6NDA6MTdaIiwicElEIjo0MTk0MzA0LCJ0cmFjZUlkIjoiQ0Y4NTI1OEZBQUVDNEZGRjk5NTZBNUE0OENENDBBMDQiLCJ1c2VyQ29kZSI6IjEwODAxNCJ9LCJub2RlNCI6eyJkc2QiOiIwMTAwMDAwMDAwMDAyNjQzIiwibG9nVGltZSI6IjIwMjMtMDUtMDNUMDc6NDA6MTdaIiwicElEIjo0MTk0MzA0LCJ0cmFjZUlkIjoiQ0Y4NTI1OEZBQUVDNEZGRjk5NTZBNUE0OENENDBBMDQiLCJ1c2VyQ29kZSI6IjEwODAxNCJ9LCJub2RlNSI6eyJkc2QiOiIwMDAwMDAwMDAwMDAwMDAwIiwibG9nVGltZSI6IjIwMjMtMDUtMDNUMDc6NDA6MjdaIiwicElEIjoyMDQ4LCJ0cmFjZUlkIjoiMEYxMEIwOEM4NDM4NDdBNEIxRkM0MkUzOEEyODJEN0QiLCJ1c2VyQ29kZSI6IjEwODAxNCJ9LCJub2RlQ291bnQiOjJ9</vt:lpwstr>
  </property>
</Properties>
</file>