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63"/>
  </p:notesMasterIdLst>
  <p:sldIdLst>
    <p:sldId id="256" r:id="rId3"/>
    <p:sldId id="359" r:id="rId4"/>
    <p:sldId id="384" r:id="rId5"/>
    <p:sldId id="360" r:id="rId6"/>
    <p:sldId id="390" r:id="rId7"/>
    <p:sldId id="385" r:id="rId8"/>
    <p:sldId id="378" r:id="rId9"/>
    <p:sldId id="394" r:id="rId10"/>
    <p:sldId id="393" r:id="rId11"/>
    <p:sldId id="386" r:id="rId12"/>
    <p:sldId id="361" r:id="rId13"/>
    <p:sldId id="308" r:id="rId14"/>
    <p:sldId id="383" r:id="rId15"/>
    <p:sldId id="311" r:id="rId16"/>
    <p:sldId id="314" r:id="rId17"/>
    <p:sldId id="312" r:id="rId18"/>
    <p:sldId id="379" r:id="rId19"/>
    <p:sldId id="318" r:id="rId20"/>
    <p:sldId id="319" r:id="rId21"/>
    <p:sldId id="392" r:id="rId22"/>
    <p:sldId id="306" r:id="rId23"/>
    <p:sldId id="323" r:id="rId24"/>
    <p:sldId id="362" r:id="rId25"/>
    <p:sldId id="387" r:id="rId26"/>
    <p:sldId id="352" r:id="rId27"/>
    <p:sldId id="350" r:id="rId28"/>
    <p:sldId id="388" r:id="rId29"/>
    <p:sldId id="389" r:id="rId30"/>
    <p:sldId id="363" r:id="rId31"/>
    <p:sldId id="364" r:id="rId32"/>
    <p:sldId id="365" r:id="rId33"/>
    <p:sldId id="366" r:id="rId34"/>
    <p:sldId id="367" r:id="rId35"/>
    <p:sldId id="368" r:id="rId36"/>
    <p:sldId id="380" r:id="rId37"/>
    <p:sldId id="369" r:id="rId38"/>
    <p:sldId id="381" r:id="rId39"/>
    <p:sldId id="370" r:id="rId40"/>
    <p:sldId id="349" r:id="rId41"/>
    <p:sldId id="376" r:id="rId42"/>
    <p:sldId id="371" r:id="rId43"/>
    <p:sldId id="373" r:id="rId44"/>
    <p:sldId id="374" r:id="rId45"/>
    <p:sldId id="372" r:id="rId46"/>
    <p:sldId id="351" r:id="rId47"/>
    <p:sldId id="328" r:id="rId48"/>
    <p:sldId id="377" r:id="rId49"/>
    <p:sldId id="329" r:id="rId50"/>
    <p:sldId id="333" r:id="rId51"/>
    <p:sldId id="336" r:id="rId52"/>
    <p:sldId id="395" r:id="rId53"/>
    <p:sldId id="396" r:id="rId54"/>
    <p:sldId id="397" r:id="rId55"/>
    <p:sldId id="337" r:id="rId56"/>
    <p:sldId id="340" r:id="rId57"/>
    <p:sldId id="341" r:id="rId58"/>
    <p:sldId id="354" r:id="rId59"/>
    <p:sldId id="375" r:id="rId60"/>
    <p:sldId id="357" r:id="rId61"/>
    <p:sldId id="259" r:id="rId62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79AB"/>
    <a:srgbClr val="8A7C75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0" autoAdjust="0"/>
    <p:restoredTop sz="84867" autoAdjust="0"/>
  </p:normalViewPr>
  <p:slideViewPr>
    <p:cSldViewPr>
      <p:cViewPr varScale="1">
        <p:scale>
          <a:sx n="97" d="100"/>
          <a:sy n="97" d="100"/>
        </p:scale>
        <p:origin x="1698" y="90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D5B65-63AC-4785-96A3-1D166CAACFEF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E4184EA-9A83-4E43-B2D7-07126F94EFC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욕구인식</a:t>
          </a:r>
        </a:p>
      </dgm:t>
    </dgm:pt>
    <dgm:pt modelId="{01A7DD96-0039-42B0-A9E6-226D9E97D358}" type="par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4FC9F90A-EA28-41AB-BA4D-41C0FB1A3588}" type="sib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AD33A5FF-2F42-4375-9AFE-9D338CB33E62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문제해결욕구</a:t>
          </a:r>
        </a:p>
      </dgm:t>
    </dgm:pt>
    <dgm:pt modelId="{B23BC5F9-2669-4843-8FAF-0C59BE7880FC}" type="par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9DBAF97F-311D-49EF-B779-852122057666}" type="sib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8BFCC6E5-ABC5-4419-9474-EF2093562D00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개방적인 도움 수용</a:t>
          </a:r>
        </a:p>
      </dgm:t>
    </dgm:pt>
    <dgm:pt modelId="{E66F0205-A47A-459B-BE74-660999A1A3B5}" type="par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677F7E76-700F-4301-A538-9C29D74C6AC4}" type="sib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B52CA3EA-D90B-43F2-98A1-C6CEBC3E79FC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문제해결을 위한          적극적인 참여</a:t>
          </a:r>
        </a:p>
      </dgm:t>
    </dgm:pt>
    <dgm:pt modelId="{AD0E2183-2E1F-4B72-96AA-0DC83F608E25}" type="par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E29B077E-2537-4CB9-A09B-80CABE1F2514}" type="sib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AAEF6C88-6D87-43FC-AFC1-95E2D8EC4470}" type="pres">
      <dgm:prSet presAssocID="{FB0D5B65-63AC-4785-96A3-1D166CAACFEF}" presName="Name0" presStyleCnt="0">
        <dgm:presLayoutVars>
          <dgm:dir/>
          <dgm:animLvl val="lvl"/>
          <dgm:resizeHandles val="exact"/>
        </dgm:presLayoutVars>
      </dgm:prSet>
      <dgm:spPr/>
    </dgm:pt>
    <dgm:pt modelId="{6ECF3146-DDB9-44E0-A4A4-F0F77D095D13}" type="pres">
      <dgm:prSet presAssocID="{DE4184EA-9A83-4E43-B2D7-07126F94EFCA}" presName="linNode" presStyleCnt="0"/>
      <dgm:spPr/>
    </dgm:pt>
    <dgm:pt modelId="{A9B0F56B-3A23-44A1-AA7F-506C55125C1E}" type="pres">
      <dgm:prSet presAssocID="{DE4184EA-9A83-4E43-B2D7-07126F94EFCA}" presName="parentText" presStyleLbl="node1" presStyleIdx="0" presStyleCnt="4" custScaleX="230835">
        <dgm:presLayoutVars>
          <dgm:chMax val="1"/>
          <dgm:bulletEnabled val="1"/>
        </dgm:presLayoutVars>
      </dgm:prSet>
      <dgm:spPr/>
    </dgm:pt>
    <dgm:pt modelId="{8E4E0B20-CE12-45D5-A1C6-C3D4592DCF31}" type="pres">
      <dgm:prSet presAssocID="{4FC9F90A-EA28-41AB-BA4D-41C0FB1A3588}" presName="sp" presStyleCnt="0"/>
      <dgm:spPr/>
    </dgm:pt>
    <dgm:pt modelId="{904ACBCE-095C-45FA-AE5C-A32A88B3D491}" type="pres">
      <dgm:prSet presAssocID="{AD33A5FF-2F42-4375-9AFE-9D338CB33E62}" presName="linNode" presStyleCnt="0"/>
      <dgm:spPr/>
    </dgm:pt>
    <dgm:pt modelId="{490F2670-D821-4AFE-B7C6-8A246041BF53}" type="pres">
      <dgm:prSet presAssocID="{AD33A5FF-2F42-4375-9AFE-9D338CB33E62}" presName="parentText" presStyleLbl="node1" presStyleIdx="1" presStyleCnt="4" custScaleX="231256">
        <dgm:presLayoutVars>
          <dgm:chMax val="1"/>
          <dgm:bulletEnabled val="1"/>
        </dgm:presLayoutVars>
      </dgm:prSet>
      <dgm:spPr/>
    </dgm:pt>
    <dgm:pt modelId="{44E1F61F-B2A5-45BE-A37F-D7160AE41057}" type="pres">
      <dgm:prSet presAssocID="{9DBAF97F-311D-49EF-B779-852122057666}" presName="sp" presStyleCnt="0"/>
      <dgm:spPr/>
    </dgm:pt>
    <dgm:pt modelId="{39AB8EA9-2201-4D54-A2AE-39F3A24AEF00}" type="pres">
      <dgm:prSet presAssocID="{8BFCC6E5-ABC5-4419-9474-EF2093562D00}" presName="linNode" presStyleCnt="0"/>
      <dgm:spPr/>
    </dgm:pt>
    <dgm:pt modelId="{0E4CD8FD-79EB-4C9D-B69F-7600995D4644}" type="pres">
      <dgm:prSet presAssocID="{8BFCC6E5-ABC5-4419-9474-EF2093562D00}" presName="parentText" presStyleLbl="node1" presStyleIdx="2" presStyleCnt="4" custScaleX="231677">
        <dgm:presLayoutVars>
          <dgm:chMax val="1"/>
          <dgm:bulletEnabled val="1"/>
        </dgm:presLayoutVars>
      </dgm:prSet>
      <dgm:spPr/>
    </dgm:pt>
    <dgm:pt modelId="{17B84997-AE52-4FA2-8B20-670B608E3749}" type="pres">
      <dgm:prSet presAssocID="{677F7E76-700F-4301-A538-9C29D74C6AC4}" presName="sp" presStyleCnt="0"/>
      <dgm:spPr/>
    </dgm:pt>
    <dgm:pt modelId="{7EB7012F-0D0D-49A3-AF92-172671D9CDB9}" type="pres">
      <dgm:prSet presAssocID="{B52CA3EA-D90B-43F2-98A1-C6CEBC3E79FC}" presName="linNode" presStyleCnt="0"/>
      <dgm:spPr/>
    </dgm:pt>
    <dgm:pt modelId="{453845E3-1E23-4E3D-9C5D-920570C9FC15}" type="pres">
      <dgm:prSet presAssocID="{B52CA3EA-D90B-43F2-98A1-C6CEBC3E79FC}" presName="parentText" presStyleLbl="node1" presStyleIdx="3" presStyleCnt="4" custScaleX="232098">
        <dgm:presLayoutVars>
          <dgm:chMax val="1"/>
          <dgm:bulletEnabled val="1"/>
        </dgm:presLayoutVars>
      </dgm:prSet>
      <dgm:spPr/>
    </dgm:pt>
  </dgm:ptLst>
  <dgm:cxnLst>
    <dgm:cxn modelId="{50346916-3962-40EE-8DF7-AC954A5AF1A5}" srcId="{FB0D5B65-63AC-4785-96A3-1D166CAACFEF}" destId="{B52CA3EA-D90B-43F2-98A1-C6CEBC3E79FC}" srcOrd="3" destOrd="0" parTransId="{AD0E2183-2E1F-4B72-96AA-0DC83F608E25}" sibTransId="{E29B077E-2537-4CB9-A09B-80CABE1F2514}"/>
    <dgm:cxn modelId="{1115EA1F-68BD-4E42-9CDA-AE1477B718E4}" srcId="{FB0D5B65-63AC-4785-96A3-1D166CAACFEF}" destId="{DE4184EA-9A83-4E43-B2D7-07126F94EFCA}" srcOrd="0" destOrd="0" parTransId="{01A7DD96-0039-42B0-A9E6-226D9E97D358}" sibTransId="{4FC9F90A-EA28-41AB-BA4D-41C0FB1A3588}"/>
    <dgm:cxn modelId="{18938A29-D591-4466-A418-E33FA83C84B5}" type="presOf" srcId="{DE4184EA-9A83-4E43-B2D7-07126F94EFCA}" destId="{A9B0F56B-3A23-44A1-AA7F-506C55125C1E}" srcOrd="0" destOrd="0" presId="urn:microsoft.com/office/officeart/2005/8/layout/vList5"/>
    <dgm:cxn modelId="{61156432-C1B5-4C9F-A9F5-CF1E45AB1977}" type="presOf" srcId="{8BFCC6E5-ABC5-4419-9474-EF2093562D00}" destId="{0E4CD8FD-79EB-4C9D-B69F-7600995D4644}" srcOrd="0" destOrd="0" presId="urn:microsoft.com/office/officeart/2005/8/layout/vList5"/>
    <dgm:cxn modelId="{35BFAE57-70EE-4A94-A145-630DC172E986}" srcId="{FB0D5B65-63AC-4785-96A3-1D166CAACFEF}" destId="{AD33A5FF-2F42-4375-9AFE-9D338CB33E62}" srcOrd="1" destOrd="0" parTransId="{B23BC5F9-2669-4843-8FAF-0C59BE7880FC}" sibTransId="{9DBAF97F-311D-49EF-B779-852122057666}"/>
    <dgm:cxn modelId="{B42491A7-2EDA-4BFA-92CD-C27F07A719C4}" type="presOf" srcId="{AD33A5FF-2F42-4375-9AFE-9D338CB33E62}" destId="{490F2670-D821-4AFE-B7C6-8A246041BF53}" srcOrd="0" destOrd="0" presId="urn:microsoft.com/office/officeart/2005/8/layout/vList5"/>
    <dgm:cxn modelId="{7A1771DA-BE1A-4BF4-A977-EB73F1CBD35A}" type="presOf" srcId="{FB0D5B65-63AC-4785-96A3-1D166CAACFEF}" destId="{AAEF6C88-6D87-43FC-AFC1-95E2D8EC4470}" srcOrd="0" destOrd="0" presId="urn:microsoft.com/office/officeart/2005/8/layout/vList5"/>
    <dgm:cxn modelId="{AD4F6BE6-FA55-405C-8BE7-2233CFC472BC}" srcId="{FB0D5B65-63AC-4785-96A3-1D166CAACFEF}" destId="{8BFCC6E5-ABC5-4419-9474-EF2093562D00}" srcOrd="2" destOrd="0" parTransId="{E66F0205-A47A-459B-BE74-660999A1A3B5}" sibTransId="{677F7E76-700F-4301-A538-9C29D74C6AC4}"/>
    <dgm:cxn modelId="{DE94FEFF-2A09-4F91-96C8-14E75EB2F967}" type="presOf" srcId="{B52CA3EA-D90B-43F2-98A1-C6CEBC3E79FC}" destId="{453845E3-1E23-4E3D-9C5D-920570C9FC15}" srcOrd="0" destOrd="0" presId="urn:microsoft.com/office/officeart/2005/8/layout/vList5"/>
    <dgm:cxn modelId="{52C932C0-B6EC-44BE-8CA3-F44B5D112E97}" type="presParOf" srcId="{AAEF6C88-6D87-43FC-AFC1-95E2D8EC4470}" destId="{6ECF3146-DDB9-44E0-A4A4-F0F77D095D13}" srcOrd="0" destOrd="0" presId="urn:microsoft.com/office/officeart/2005/8/layout/vList5"/>
    <dgm:cxn modelId="{5495D63B-51DF-4B2D-AEE6-347C07EB77D1}" type="presParOf" srcId="{6ECF3146-DDB9-44E0-A4A4-F0F77D095D13}" destId="{A9B0F56B-3A23-44A1-AA7F-506C55125C1E}" srcOrd="0" destOrd="0" presId="urn:microsoft.com/office/officeart/2005/8/layout/vList5"/>
    <dgm:cxn modelId="{92D56400-6F16-4085-869E-2006D75F0AAF}" type="presParOf" srcId="{AAEF6C88-6D87-43FC-AFC1-95E2D8EC4470}" destId="{8E4E0B20-CE12-45D5-A1C6-C3D4592DCF31}" srcOrd="1" destOrd="0" presId="urn:microsoft.com/office/officeart/2005/8/layout/vList5"/>
    <dgm:cxn modelId="{D48C4DB4-BBDA-4F7F-90AF-896CA1A0B08E}" type="presParOf" srcId="{AAEF6C88-6D87-43FC-AFC1-95E2D8EC4470}" destId="{904ACBCE-095C-45FA-AE5C-A32A88B3D491}" srcOrd="2" destOrd="0" presId="urn:microsoft.com/office/officeart/2005/8/layout/vList5"/>
    <dgm:cxn modelId="{EB8C0D3B-6FE9-4EA5-AB15-D6C907E1A67D}" type="presParOf" srcId="{904ACBCE-095C-45FA-AE5C-A32A88B3D491}" destId="{490F2670-D821-4AFE-B7C6-8A246041BF53}" srcOrd="0" destOrd="0" presId="urn:microsoft.com/office/officeart/2005/8/layout/vList5"/>
    <dgm:cxn modelId="{C3682F0A-CE6B-4441-A560-3F3FC031073C}" type="presParOf" srcId="{AAEF6C88-6D87-43FC-AFC1-95E2D8EC4470}" destId="{44E1F61F-B2A5-45BE-A37F-D7160AE41057}" srcOrd="3" destOrd="0" presId="urn:microsoft.com/office/officeart/2005/8/layout/vList5"/>
    <dgm:cxn modelId="{FE3567C6-2A48-4C37-89DE-B04E9C3E44AE}" type="presParOf" srcId="{AAEF6C88-6D87-43FC-AFC1-95E2D8EC4470}" destId="{39AB8EA9-2201-4D54-A2AE-39F3A24AEF00}" srcOrd="4" destOrd="0" presId="urn:microsoft.com/office/officeart/2005/8/layout/vList5"/>
    <dgm:cxn modelId="{A9D32C10-C385-4B44-92C7-D02FA44C98B4}" type="presParOf" srcId="{39AB8EA9-2201-4D54-A2AE-39F3A24AEF00}" destId="{0E4CD8FD-79EB-4C9D-B69F-7600995D4644}" srcOrd="0" destOrd="0" presId="urn:microsoft.com/office/officeart/2005/8/layout/vList5"/>
    <dgm:cxn modelId="{9B62037A-10C2-46AF-B105-3A04B940D8A3}" type="presParOf" srcId="{AAEF6C88-6D87-43FC-AFC1-95E2D8EC4470}" destId="{17B84997-AE52-4FA2-8B20-670B608E3749}" srcOrd="5" destOrd="0" presId="urn:microsoft.com/office/officeart/2005/8/layout/vList5"/>
    <dgm:cxn modelId="{7A1675C5-A727-4F5D-B74B-9D0E56F04212}" type="presParOf" srcId="{AAEF6C88-6D87-43FC-AFC1-95E2D8EC4470}" destId="{7EB7012F-0D0D-49A3-AF92-172671D9CDB9}" srcOrd="6" destOrd="0" presId="urn:microsoft.com/office/officeart/2005/8/layout/vList5"/>
    <dgm:cxn modelId="{ACA4A5D3-F3E5-4B4C-96CF-558F4365F324}" type="presParOf" srcId="{7EB7012F-0D0D-49A3-AF92-172671D9CDB9}" destId="{453845E3-1E23-4E3D-9C5D-920570C9FC1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891B2A-7F2D-4436-BFAC-BDEF3B9FDC65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97AD3534-79E4-4AC5-8E1A-68B6C69E4B5C}">
      <dgm:prSet phldrT="[텍스트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cmpd="dbl"/>
        <a:effectLst>
          <a:innerShdw blurRad="63500" dist="50800">
            <a:prstClr val="black">
              <a:alpha val="50000"/>
            </a:prstClr>
          </a:innerShdw>
        </a:effectLst>
      </dgm:spPr>
      <dgm:t>
        <a:bodyPr/>
        <a:lstStyle/>
        <a:p>
          <a:pPr latinLnBrk="1"/>
          <a:r>
            <a:rPr lang="ko-KR" altLang="en-US" sz="1200" b="1" dirty="0"/>
            <a:t>사정</a:t>
          </a:r>
        </a:p>
      </dgm:t>
    </dgm:pt>
    <dgm:pt modelId="{472A81A7-3BCF-4975-8105-8058B2C4EB93}" type="par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FEB13393-F45D-4170-B70C-38501A95EB4A}" type="sib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139CA825-D373-4427-BCA2-506EF46170B0}">
      <dgm:prSet phldrT="[텍스트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1200" b="1" dirty="0"/>
            <a:t>클라이언트관점</a:t>
          </a:r>
        </a:p>
      </dgm:t>
    </dgm:pt>
    <dgm:pt modelId="{6040A0C7-4890-4F8B-91C8-6691D7A23C22}" type="parTrans" cxnId="{739CBF40-745D-452B-9D1C-F8010B541180}">
      <dgm:prSet custT="1"/>
      <dgm:spPr/>
      <dgm:t>
        <a:bodyPr/>
        <a:lstStyle/>
        <a:p>
          <a:pPr latinLnBrk="1"/>
          <a:endParaRPr lang="ko-KR" altLang="en-US" sz="1200" b="1"/>
        </a:p>
      </dgm:t>
    </dgm:pt>
    <dgm:pt modelId="{0F0FD467-5D26-496C-B526-9CF4620A4896}" type="sibTrans" cxnId="{739CBF40-745D-452B-9D1C-F8010B541180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BC897052-EF17-423E-95A3-C02BF1E5ECF6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200" b="1" dirty="0"/>
            <a:t>정보수집</a:t>
          </a:r>
        </a:p>
      </dgm:t>
    </dgm:pt>
    <dgm:pt modelId="{E8390042-9B12-4D08-8841-6470F2648E8E}" type="parTrans" cxnId="{EA2F212D-FCAC-41A9-A844-8BAEEB951A22}">
      <dgm:prSet custT="1"/>
      <dgm:spPr>
        <a:ln cmpd="thickThin">
          <a:headEnd type="triangle"/>
          <a:tailEnd type="none"/>
        </a:ln>
      </dgm:spPr>
      <dgm:t>
        <a:bodyPr/>
        <a:lstStyle/>
        <a:p>
          <a:pPr latinLnBrk="1"/>
          <a:endParaRPr lang="ko-KR" altLang="en-US" sz="1200" b="1"/>
        </a:p>
      </dgm:t>
    </dgm:pt>
    <dgm:pt modelId="{C5812B10-0ECA-42FB-B5BF-C5F25CD5F3F6}" type="sibTrans" cxnId="{EA2F212D-FCAC-41A9-A844-8BAEEB951A22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EFB1919C-DFD4-4569-9C60-4CE5F752EC5D}">
      <dgm:prSet/>
      <dgm:spPr/>
      <dgm:t>
        <a:bodyPr/>
        <a:lstStyle/>
        <a:p>
          <a:pPr latinLnBrk="1"/>
          <a:r>
            <a:rPr lang="ko-KR" altLang="en-US" b="1" dirty="0"/>
            <a:t>사회복지           지식체계</a:t>
          </a:r>
        </a:p>
      </dgm:t>
    </dgm:pt>
    <dgm:pt modelId="{91373CAD-6C07-4F4F-819F-80F74E0ADD8B}" type="par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79CFE8F6-40D8-4811-83AE-A3D48DA23FC6}" type="sib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D3BACBF2-52BE-423F-AAB7-9D856B9C3F8B}">
      <dgm:prSet/>
      <dgm:spPr/>
      <dgm:t>
        <a:bodyPr/>
        <a:lstStyle/>
        <a:p>
          <a:pPr latinLnBrk="1"/>
          <a:r>
            <a:rPr lang="ko-KR" altLang="en-US" b="1" dirty="0"/>
            <a:t>사회복지         기술체계</a:t>
          </a:r>
        </a:p>
      </dgm:t>
    </dgm:pt>
    <dgm:pt modelId="{A379A2BC-9475-43F3-9E15-0511352D6A06}" type="par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1DAAD855-0507-49D1-8E7F-3ED24EEBF676}" type="sib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7AD0311F-5265-4929-BF1D-ED47C28D4999}" type="pres">
      <dgm:prSet presAssocID="{5E891B2A-7F2D-4436-BFAC-BDEF3B9FDC65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7B36F8DA-6AD2-4080-94EE-A47D90998C93}" type="pres">
      <dgm:prSet presAssocID="{97AD3534-79E4-4AC5-8E1A-68B6C69E4B5C}" presName="root1" presStyleCnt="0"/>
      <dgm:spPr/>
    </dgm:pt>
    <dgm:pt modelId="{041CCF2A-6082-42E7-ABC0-4E309D7C1844}" type="pres">
      <dgm:prSet presAssocID="{97AD3534-79E4-4AC5-8E1A-68B6C69E4B5C}" presName="LevelOneTextNode" presStyleLbl="node0" presStyleIdx="0" presStyleCnt="1" custScaleY="213068" custLinFactNeighborY="-86">
        <dgm:presLayoutVars>
          <dgm:chPref val="3"/>
        </dgm:presLayoutVars>
      </dgm:prSet>
      <dgm:spPr/>
    </dgm:pt>
    <dgm:pt modelId="{53F5D122-F435-4110-833D-4EE9C5810EC2}" type="pres">
      <dgm:prSet presAssocID="{97AD3534-79E4-4AC5-8E1A-68B6C69E4B5C}" presName="level2hierChild" presStyleCnt="0"/>
      <dgm:spPr/>
    </dgm:pt>
    <dgm:pt modelId="{FDC8A778-8E7C-4A82-9A7F-A9E50ABA01A7}" type="pres">
      <dgm:prSet presAssocID="{6040A0C7-4890-4F8B-91C8-6691D7A23C22}" presName="conn2-1" presStyleLbl="parChTrans1D2" presStyleIdx="0" presStyleCnt="1"/>
      <dgm:spPr/>
    </dgm:pt>
    <dgm:pt modelId="{E0B601FC-1DDE-47AA-9502-72FDDDB961E4}" type="pres">
      <dgm:prSet presAssocID="{6040A0C7-4890-4F8B-91C8-6691D7A23C22}" presName="connTx" presStyleLbl="parChTrans1D2" presStyleIdx="0" presStyleCnt="1"/>
      <dgm:spPr/>
    </dgm:pt>
    <dgm:pt modelId="{7AFFC1CA-839B-4A10-AAD7-BE6BB686BB97}" type="pres">
      <dgm:prSet presAssocID="{139CA825-D373-4427-BCA2-506EF46170B0}" presName="root2" presStyleCnt="0"/>
      <dgm:spPr/>
    </dgm:pt>
    <dgm:pt modelId="{29783442-2BF9-40E9-8B4C-9A1B92B87D52}" type="pres">
      <dgm:prSet presAssocID="{139CA825-D373-4427-BCA2-506EF46170B0}" presName="LevelTwoTextNode" presStyleLbl="node2" presStyleIdx="0" presStyleCnt="1">
        <dgm:presLayoutVars>
          <dgm:chPref val="3"/>
        </dgm:presLayoutVars>
      </dgm:prSet>
      <dgm:spPr/>
    </dgm:pt>
    <dgm:pt modelId="{B5DCAE17-5E8F-4F87-BD86-114BB12D0D93}" type="pres">
      <dgm:prSet presAssocID="{139CA825-D373-4427-BCA2-506EF46170B0}" presName="level3hierChild" presStyleCnt="0"/>
      <dgm:spPr/>
    </dgm:pt>
    <dgm:pt modelId="{4BBFB361-F3DE-467B-88A0-63B0EF86154B}" type="pres">
      <dgm:prSet presAssocID="{91373CAD-6C07-4F4F-819F-80F74E0ADD8B}" presName="conn2-1" presStyleLbl="parChTrans1D3" presStyleIdx="0" presStyleCnt="2"/>
      <dgm:spPr/>
    </dgm:pt>
    <dgm:pt modelId="{7EAA137A-B533-41C3-B567-EC005C84C9A7}" type="pres">
      <dgm:prSet presAssocID="{91373CAD-6C07-4F4F-819F-80F74E0ADD8B}" presName="connTx" presStyleLbl="parChTrans1D3" presStyleIdx="0" presStyleCnt="2"/>
      <dgm:spPr/>
    </dgm:pt>
    <dgm:pt modelId="{FC79CD5B-E9BD-4242-BABC-ED123B1891D8}" type="pres">
      <dgm:prSet presAssocID="{EFB1919C-DFD4-4569-9C60-4CE5F752EC5D}" presName="root2" presStyleCnt="0"/>
      <dgm:spPr/>
    </dgm:pt>
    <dgm:pt modelId="{8825262B-3657-4141-9EAB-F21C8C97D2FD}" type="pres">
      <dgm:prSet presAssocID="{EFB1919C-DFD4-4569-9C60-4CE5F752EC5D}" presName="LevelTwoTextNode" presStyleLbl="node3" presStyleIdx="0" presStyleCnt="2">
        <dgm:presLayoutVars>
          <dgm:chPref val="3"/>
        </dgm:presLayoutVars>
      </dgm:prSet>
      <dgm:spPr/>
    </dgm:pt>
    <dgm:pt modelId="{6874EC29-F40D-4000-871E-C591B0133ED8}" type="pres">
      <dgm:prSet presAssocID="{EFB1919C-DFD4-4569-9C60-4CE5F752EC5D}" presName="level3hierChild" presStyleCnt="0"/>
      <dgm:spPr/>
    </dgm:pt>
    <dgm:pt modelId="{BBD604B8-E42A-4E77-AD74-889248F2BABF}" type="pres">
      <dgm:prSet presAssocID="{A379A2BC-9475-43F3-9E15-0511352D6A06}" presName="conn2-1" presStyleLbl="parChTrans1D3" presStyleIdx="1" presStyleCnt="2"/>
      <dgm:spPr/>
    </dgm:pt>
    <dgm:pt modelId="{5A1B31AF-1E92-4921-9A32-DBB28FEB9950}" type="pres">
      <dgm:prSet presAssocID="{A379A2BC-9475-43F3-9E15-0511352D6A06}" presName="connTx" presStyleLbl="parChTrans1D3" presStyleIdx="1" presStyleCnt="2"/>
      <dgm:spPr/>
    </dgm:pt>
    <dgm:pt modelId="{1AC1C8BA-DF68-4C1F-BBB4-0F7629BD28FC}" type="pres">
      <dgm:prSet presAssocID="{D3BACBF2-52BE-423F-AAB7-9D856B9C3F8B}" presName="root2" presStyleCnt="0"/>
      <dgm:spPr/>
    </dgm:pt>
    <dgm:pt modelId="{73E422DA-940F-4450-B0A4-1669076A25BE}" type="pres">
      <dgm:prSet presAssocID="{D3BACBF2-52BE-423F-AAB7-9D856B9C3F8B}" presName="LevelTwoTextNode" presStyleLbl="node3" presStyleIdx="1" presStyleCnt="2">
        <dgm:presLayoutVars>
          <dgm:chPref val="3"/>
        </dgm:presLayoutVars>
      </dgm:prSet>
      <dgm:spPr/>
    </dgm:pt>
    <dgm:pt modelId="{6C8D7DA0-7669-4438-8A79-C02ED5352DCB}" type="pres">
      <dgm:prSet presAssocID="{D3BACBF2-52BE-423F-AAB7-9D856B9C3F8B}" presName="level3hierChild" presStyleCnt="0"/>
      <dgm:spPr/>
    </dgm:pt>
    <dgm:pt modelId="{B9CF425B-113D-4C40-B33E-DC0D2EBDF499}" type="pres">
      <dgm:prSet presAssocID="{E8390042-9B12-4D08-8841-6470F2648E8E}" presName="conn2-1" presStyleLbl="parChTrans1D4" presStyleIdx="0" presStyleCnt="1"/>
      <dgm:spPr/>
    </dgm:pt>
    <dgm:pt modelId="{B8D4042B-5342-4268-8631-72819CD3464C}" type="pres">
      <dgm:prSet presAssocID="{E8390042-9B12-4D08-8841-6470F2648E8E}" presName="connTx" presStyleLbl="parChTrans1D4" presStyleIdx="0" presStyleCnt="1"/>
      <dgm:spPr/>
    </dgm:pt>
    <dgm:pt modelId="{57F713A5-8669-4864-A35C-D7A4DE77EF2E}" type="pres">
      <dgm:prSet presAssocID="{BC897052-EF17-423E-95A3-C02BF1E5ECF6}" presName="root2" presStyleCnt="0"/>
      <dgm:spPr/>
    </dgm:pt>
    <dgm:pt modelId="{6C3B77C8-FD23-4183-A861-8D68B8CF16DB}" type="pres">
      <dgm:prSet presAssocID="{BC897052-EF17-423E-95A3-C02BF1E5ECF6}" presName="LevelTwoTextNode" presStyleLbl="node4" presStyleIdx="0" presStyleCnt="1" custScaleY="224260" custLinFactNeighborY="-58487">
        <dgm:presLayoutVars>
          <dgm:chPref val="3"/>
        </dgm:presLayoutVars>
      </dgm:prSet>
      <dgm:spPr/>
    </dgm:pt>
    <dgm:pt modelId="{633AB364-0608-4138-B98B-2BBDE83AC1AC}" type="pres">
      <dgm:prSet presAssocID="{BC897052-EF17-423E-95A3-C02BF1E5ECF6}" presName="level3hierChild" presStyleCnt="0"/>
      <dgm:spPr/>
    </dgm:pt>
  </dgm:ptLst>
  <dgm:cxnLst>
    <dgm:cxn modelId="{D6488201-5050-44A3-BBB4-F3800073C1A6}" type="presOf" srcId="{91373CAD-6C07-4F4F-819F-80F74E0ADD8B}" destId="{4BBFB361-F3DE-467B-88A0-63B0EF86154B}" srcOrd="0" destOrd="0" presId="urn:microsoft.com/office/officeart/2005/8/layout/hierarchy2"/>
    <dgm:cxn modelId="{F23F3107-FC84-4923-A0C6-B3A6DE340EE8}" srcId="{5E891B2A-7F2D-4436-BFAC-BDEF3B9FDC65}" destId="{97AD3534-79E4-4AC5-8E1A-68B6C69E4B5C}" srcOrd="0" destOrd="0" parTransId="{472A81A7-3BCF-4975-8105-8058B2C4EB93}" sibTransId="{FEB13393-F45D-4170-B70C-38501A95EB4A}"/>
    <dgm:cxn modelId="{C6EFD20D-24E9-4A39-8B0C-BD74CF05620E}" type="presOf" srcId="{6040A0C7-4890-4F8B-91C8-6691D7A23C22}" destId="{E0B601FC-1DDE-47AA-9502-72FDDDB961E4}" srcOrd="1" destOrd="0" presId="urn:microsoft.com/office/officeart/2005/8/layout/hierarchy2"/>
    <dgm:cxn modelId="{99CA401F-B674-4840-AD30-E7303DB90021}" type="presOf" srcId="{EFB1919C-DFD4-4569-9C60-4CE5F752EC5D}" destId="{8825262B-3657-4141-9EAB-F21C8C97D2FD}" srcOrd="0" destOrd="0" presId="urn:microsoft.com/office/officeart/2005/8/layout/hierarchy2"/>
    <dgm:cxn modelId="{CE632221-D544-488E-BA19-73B5A1D6E6A1}" type="presOf" srcId="{97AD3534-79E4-4AC5-8E1A-68B6C69E4B5C}" destId="{041CCF2A-6082-42E7-ABC0-4E309D7C1844}" srcOrd="0" destOrd="0" presId="urn:microsoft.com/office/officeart/2005/8/layout/hierarchy2"/>
    <dgm:cxn modelId="{EA2F212D-FCAC-41A9-A844-8BAEEB951A22}" srcId="{D3BACBF2-52BE-423F-AAB7-9D856B9C3F8B}" destId="{BC897052-EF17-423E-95A3-C02BF1E5ECF6}" srcOrd="0" destOrd="0" parTransId="{E8390042-9B12-4D08-8841-6470F2648E8E}" sibTransId="{C5812B10-0ECA-42FB-B5BF-C5F25CD5F3F6}"/>
    <dgm:cxn modelId="{5ABD2936-6BBD-413B-ACAD-FDD4E43DD01B}" type="presOf" srcId="{139CA825-D373-4427-BCA2-506EF46170B0}" destId="{29783442-2BF9-40E9-8B4C-9A1B92B87D52}" srcOrd="0" destOrd="0" presId="urn:microsoft.com/office/officeart/2005/8/layout/hierarchy2"/>
    <dgm:cxn modelId="{B38A353B-C62A-40FB-B491-9D0779AA0ED1}" type="presOf" srcId="{91373CAD-6C07-4F4F-819F-80F74E0ADD8B}" destId="{7EAA137A-B533-41C3-B567-EC005C84C9A7}" srcOrd="1" destOrd="0" presId="urn:microsoft.com/office/officeart/2005/8/layout/hierarchy2"/>
    <dgm:cxn modelId="{739CBF40-745D-452B-9D1C-F8010B541180}" srcId="{97AD3534-79E4-4AC5-8E1A-68B6C69E4B5C}" destId="{139CA825-D373-4427-BCA2-506EF46170B0}" srcOrd="0" destOrd="0" parTransId="{6040A0C7-4890-4F8B-91C8-6691D7A23C22}" sibTransId="{0F0FD467-5D26-496C-B526-9CF4620A4896}"/>
    <dgm:cxn modelId="{2F94BB69-B488-4C87-B652-CAAE081B33A8}" type="presOf" srcId="{A379A2BC-9475-43F3-9E15-0511352D6A06}" destId="{BBD604B8-E42A-4E77-AD74-889248F2BABF}" srcOrd="0" destOrd="0" presId="urn:microsoft.com/office/officeart/2005/8/layout/hierarchy2"/>
    <dgm:cxn modelId="{6A38C769-1E5C-44D7-9FF5-B9D257DCE9F3}" type="presOf" srcId="{5E891B2A-7F2D-4436-BFAC-BDEF3B9FDC65}" destId="{7AD0311F-5265-4929-BF1D-ED47C28D4999}" srcOrd="0" destOrd="0" presId="urn:microsoft.com/office/officeart/2005/8/layout/hierarchy2"/>
    <dgm:cxn modelId="{68565B6A-0329-478B-9166-D837BE3D97F3}" type="presOf" srcId="{E8390042-9B12-4D08-8841-6470F2648E8E}" destId="{B8D4042B-5342-4268-8631-72819CD3464C}" srcOrd="1" destOrd="0" presId="urn:microsoft.com/office/officeart/2005/8/layout/hierarchy2"/>
    <dgm:cxn modelId="{F824D451-F6E1-4579-9828-9B807DF60A3A}" type="presOf" srcId="{A379A2BC-9475-43F3-9E15-0511352D6A06}" destId="{5A1B31AF-1E92-4921-9A32-DBB28FEB9950}" srcOrd="1" destOrd="0" presId="urn:microsoft.com/office/officeart/2005/8/layout/hierarchy2"/>
    <dgm:cxn modelId="{0A5EC685-1573-480C-B721-A5B88A8B5400}" type="presOf" srcId="{BC897052-EF17-423E-95A3-C02BF1E5ECF6}" destId="{6C3B77C8-FD23-4183-A861-8D68B8CF16DB}" srcOrd="0" destOrd="0" presId="urn:microsoft.com/office/officeart/2005/8/layout/hierarchy2"/>
    <dgm:cxn modelId="{AE9186CC-708E-4099-97CF-7DF2397958B1}" type="presOf" srcId="{D3BACBF2-52BE-423F-AAB7-9D856B9C3F8B}" destId="{73E422DA-940F-4450-B0A4-1669076A25BE}" srcOrd="0" destOrd="0" presId="urn:microsoft.com/office/officeart/2005/8/layout/hierarchy2"/>
    <dgm:cxn modelId="{8E55C5DB-68A3-499E-A46D-96036DA4B60E}" srcId="{139CA825-D373-4427-BCA2-506EF46170B0}" destId="{EFB1919C-DFD4-4569-9C60-4CE5F752EC5D}" srcOrd="0" destOrd="0" parTransId="{91373CAD-6C07-4F4F-819F-80F74E0ADD8B}" sibTransId="{79CFE8F6-40D8-4811-83AE-A3D48DA23FC6}"/>
    <dgm:cxn modelId="{FA8AD0E1-2A56-4A77-9072-E430E8012DEA}" srcId="{139CA825-D373-4427-BCA2-506EF46170B0}" destId="{D3BACBF2-52BE-423F-AAB7-9D856B9C3F8B}" srcOrd="1" destOrd="0" parTransId="{A379A2BC-9475-43F3-9E15-0511352D6A06}" sibTransId="{1DAAD855-0507-49D1-8E7F-3ED24EEBF676}"/>
    <dgm:cxn modelId="{7B96EEF8-4B1A-440D-97AE-A31CE6F1DC71}" type="presOf" srcId="{6040A0C7-4890-4F8B-91C8-6691D7A23C22}" destId="{FDC8A778-8E7C-4A82-9A7F-A9E50ABA01A7}" srcOrd="0" destOrd="0" presId="urn:microsoft.com/office/officeart/2005/8/layout/hierarchy2"/>
    <dgm:cxn modelId="{12EFD3FF-A7E1-4FAF-99DB-607436170A6A}" type="presOf" srcId="{E8390042-9B12-4D08-8841-6470F2648E8E}" destId="{B9CF425B-113D-4C40-B33E-DC0D2EBDF499}" srcOrd="0" destOrd="0" presId="urn:microsoft.com/office/officeart/2005/8/layout/hierarchy2"/>
    <dgm:cxn modelId="{5264401C-7D9A-4736-88D8-54C865352FCB}" type="presParOf" srcId="{7AD0311F-5265-4929-BF1D-ED47C28D4999}" destId="{7B36F8DA-6AD2-4080-94EE-A47D90998C93}" srcOrd="0" destOrd="0" presId="urn:microsoft.com/office/officeart/2005/8/layout/hierarchy2"/>
    <dgm:cxn modelId="{AA9C85B6-5E26-44F5-AA8D-053CD6B08343}" type="presParOf" srcId="{7B36F8DA-6AD2-4080-94EE-A47D90998C93}" destId="{041CCF2A-6082-42E7-ABC0-4E309D7C1844}" srcOrd="0" destOrd="0" presId="urn:microsoft.com/office/officeart/2005/8/layout/hierarchy2"/>
    <dgm:cxn modelId="{0C10C95E-1E13-4C15-A006-83A73A83B976}" type="presParOf" srcId="{7B36F8DA-6AD2-4080-94EE-A47D90998C93}" destId="{53F5D122-F435-4110-833D-4EE9C5810EC2}" srcOrd="1" destOrd="0" presId="urn:microsoft.com/office/officeart/2005/8/layout/hierarchy2"/>
    <dgm:cxn modelId="{DE9CB506-D568-44A2-9FD6-6CDBF1567537}" type="presParOf" srcId="{53F5D122-F435-4110-833D-4EE9C5810EC2}" destId="{FDC8A778-8E7C-4A82-9A7F-A9E50ABA01A7}" srcOrd="0" destOrd="0" presId="urn:microsoft.com/office/officeart/2005/8/layout/hierarchy2"/>
    <dgm:cxn modelId="{5EC33B48-5E6B-4804-AFBA-D37B62019CCD}" type="presParOf" srcId="{FDC8A778-8E7C-4A82-9A7F-A9E50ABA01A7}" destId="{E0B601FC-1DDE-47AA-9502-72FDDDB961E4}" srcOrd="0" destOrd="0" presId="urn:microsoft.com/office/officeart/2005/8/layout/hierarchy2"/>
    <dgm:cxn modelId="{0BEC4BFA-A0D3-4A9E-990D-E7C2034A903F}" type="presParOf" srcId="{53F5D122-F435-4110-833D-4EE9C5810EC2}" destId="{7AFFC1CA-839B-4A10-AAD7-BE6BB686BB97}" srcOrd="1" destOrd="0" presId="urn:microsoft.com/office/officeart/2005/8/layout/hierarchy2"/>
    <dgm:cxn modelId="{7F1AEF26-FC27-4A0D-8B85-16E7DED17E8A}" type="presParOf" srcId="{7AFFC1CA-839B-4A10-AAD7-BE6BB686BB97}" destId="{29783442-2BF9-40E9-8B4C-9A1B92B87D52}" srcOrd="0" destOrd="0" presId="urn:microsoft.com/office/officeart/2005/8/layout/hierarchy2"/>
    <dgm:cxn modelId="{654B14C7-0CDA-4C80-859C-A9D72AF23ECF}" type="presParOf" srcId="{7AFFC1CA-839B-4A10-AAD7-BE6BB686BB97}" destId="{B5DCAE17-5E8F-4F87-BD86-114BB12D0D93}" srcOrd="1" destOrd="0" presId="urn:microsoft.com/office/officeart/2005/8/layout/hierarchy2"/>
    <dgm:cxn modelId="{E848969E-F4D0-4019-AFC3-980A297FE040}" type="presParOf" srcId="{B5DCAE17-5E8F-4F87-BD86-114BB12D0D93}" destId="{4BBFB361-F3DE-467B-88A0-63B0EF86154B}" srcOrd="0" destOrd="0" presId="urn:microsoft.com/office/officeart/2005/8/layout/hierarchy2"/>
    <dgm:cxn modelId="{ABBE2C67-32A6-4085-A992-9C100D40BB42}" type="presParOf" srcId="{4BBFB361-F3DE-467B-88A0-63B0EF86154B}" destId="{7EAA137A-B533-41C3-B567-EC005C84C9A7}" srcOrd="0" destOrd="0" presId="urn:microsoft.com/office/officeart/2005/8/layout/hierarchy2"/>
    <dgm:cxn modelId="{0131FD71-BC30-4538-81C0-C2EF2D17A3F0}" type="presParOf" srcId="{B5DCAE17-5E8F-4F87-BD86-114BB12D0D93}" destId="{FC79CD5B-E9BD-4242-BABC-ED123B1891D8}" srcOrd="1" destOrd="0" presId="urn:microsoft.com/office/officeart/2005/8/layout/hierarchy2"/>
    <dgm:cxn modelId="{D367A633-B169-4320-9FCA-BBB34C0DAEEE}" type="presParOf" srcId="{FC79CD5B-E9BD-4242-BABC-ED123B1891D8}" destId="{8825262B-3657-4141-9EAB-F21C8C97D2FD}" srcOrd="0" destOrd="0" presId="urn:microsoft.com/office/officeart/2005/8/layout/hierarchy2"/>
    <dgm:cxn modelId="{E93965D9-97A7-46A0-BDEA-7A1D3A9BDBB6}" type="presParOf" srcId="{FC79CD5B-E9BD-4242-BABC-ED123B1891D8}" destId="{6874EC29-F40D-4000-871E-C591B0133ED8}" srcOrd="1" destOrd="0" presId="urn:microsoft.com/office/officeart/2005/8/layout/hierarchy2"/>
    <dgm:cxn modelId="{AEDD48EA-0340-4E7F-A257-FF80E7315993}" type="presParOf" srcId="{B5DCAE17-5E8F-4F87-BD86-114BB12D0D93}" destId="{BBD604B8-E42A-4E77-AD74-889248F2BABF}" srcOrd="2" destOrd="0" presId="urn:microsoft.com/office/officeart/2005/8/layout/hierarchy2"/>
    <dgm:cxn modelId="{0972FE88-3F7A-4530-B5B6-0573D90E7819}" type="presParOf" srcId="{BBD604B8-E42A-4E77-AD74-889248F2BABF}" destId="{5A1B31AF-1E92-4921-9A32-DBB28FEB9950}" srcOrd="0" destOrd="0" presId="urn:microsoft.com/office/officeart/2005/8/layout/hierarchy2"/>
    <dgm:cxn modelId="{644008E9-F74E-4ABF-9862-B324641139A7}" type="presParOf" srcId="{B5DCAE17-5E8F-4F87-BD86-114BB12D0D93}" destId="{1AC1C8BA-DF68-4C1F-BBB4-0F7629BD28FC}" srcOrd="3" destOrd="0" presId="urn:microsoft.com/office/officeart/2005/8/layout/hierarchy2"/>
    <dgm:cxn modelId="{826412A3-F071-4EBC-9D0B-BDC160F6018B}" type="presParOf" srcId="{1AC1C8BA-DF68-4C1F-BBB4-0F7629BD28FC}" destId="{73E422DA-940F-4450-B0A4-1669076A25BE}" srcOrd="0" destOrd="0" presId="urn:microsoft.com/office/officeart/2005/8/layout/hierarchy2"/>
    <dgm:cxn modelId="{90D4704E-E8E7-4628-8632-3778D499643C}" type="presParOf" srcId="{1AC1C8BA-DF68-4C1F-BBB4-0F7629BD28FC}" destId="{6C8D7DA0-7669-4438-8A79-C02ED5352DCB}" srcOrd="1" destOrd="0" presId="urn:microsoft.com/office/officeart/2005/8/layout/hierarchy2"/>
    <dgm:cxn modelId="{6633EDF6-1814-43AB-A906-52C2A4C5D0A9}" type="presParOf" srcId="{6C8D7DA0-7669-4438-8A79-C02ED5352DCB}" destId="{B9CF425B-113D-4C40-B33E-DC0D2EBDF499}" srcOrd="0" destOrd="0" presId="urn:microsoft.com/office/officeart/2005/8/layout/hierarchy2"/>
    <dgm:cxn modelId="{36D79D97-75FA-4446-BDB0-59425A36C813}" type="presParOf" srcId="{B9CF425B-113D-4C40-B33E-DC0D2EBDF499}" destId="{B8D4042B-5342-4268-8631-72819CD3464C}" srcOrd="0" destOrd="0" presId="urn:microsoft.com/office/officeart/2005/8/layout/hierarchy2"/>
    <dgm:cxn modelId="{F9B771CE-2E98-4596-82E5-2C5AD3CB645E}" type="presParOf" srcId="{6C8D7DA0-7669-4438-8A79-C02ED5352DCB}" destId="{57F713A5-8669-4864-A35C-D7A4DE77EF2E}" srcOrd="1" destOrd="0" presId="urn:microsoft.com/office/officeart/2005/8/layout/hierarchy2"/>
    <dgm:cxn modelId="{24346A27-1718-406B-8388-B7A7943E0EA5}" type="presParOf" srcId="{57F713A5-8669-4864-A35C-D7A4DE77EF2E}" destId="{6C3B77C8-FD23-4183-A861-8D68B8CF16DB}" srcOrd="0" destOrd="0" presId="urn:microsoft.com/office/officeart/2005/8/layout/hierarchy2"/>
    <dgm:cxn modelId="{0A7FA701-8393-4EF3-8F99-F28AA150A1A9}" type="presParOf" srcId="{57F713A5-8669-4864-A35C-D7A4DE77EF2E}" destId="{633AB364-0608-4138-B98B-2BBDE83AC1A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14303B-55C9-4DD1-8DCF-364ECC19FFA1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</dgm:pt>
    <dgm:pt modelId="{0424893E-55E5-4D48-B5F8-BD58F8015DF5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클라이언트개인과 환경 정보공유</a:t>
          </a:r>
        </a:p>
      </dgm:t>
    </dgm:pt>
    <dgm:pt modelId="{71730CCE-78EB-4D48-86EB-B373686E8353}" type="parTrans" cxnId="{FCDF82D7-7F39-4946-90C0-A5B4053C0019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0CB638AC-3A19-45EA-83FC-44E39F32D4FD}" type="sibTrans" cxnId="{FCDF82D7-7F39-4946-90C0-A5B4053C0019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3A1D868F-6BCD-42B6-8EF7-3040356AB5CF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신뢰</a:t>
          </a:r>
          <a:r>
            <a:rPr lang="en-US" altLang="ko-KR" sz="1300" b="1" dirty="0"/>
            <a:t>/</a:t>
          </a:r>
          <a:r>
            <a:rPr lang="ko-KR" altLang="en-US" sz="1300" b="1" dirty="0"/>
            <a:t>협력관계형성</a:t>
          </a:r>
        </a:p>
      </dgm:t>
    </dgm:pt>
    <dgm:pt modelId="{571BDF96-E7F8-4DC7-BB78-78E3F5B8B7B0}" type="parTrans" cxnId="{3A753CB9-6F73-410A-ACF7-E896A1A16227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3D20CFEA-3708-4FDC-9D47-15488094727B}" type="sibTrans" cxnId="{3A753CB9-6F73-410A-ACF7-E896A1A16227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55A109D8-F608-4676-940D-44066954AC96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 중심의 문제해결가능성확보</a:t>
          </a:r>
        </a:p>
      </dgm:t>
    </dgm:pt>
    <dgm:pt modelId="{FC6FBE26-8714-4C2B-AE5E-D2544D3923CC}" type="par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70C778BE-4372-4190-87FB-21831276E328}" type="sib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43DD2DFC-1DA1-46B2-B07D-ED83A2C0DBFA}" type="pres">
      <dgm:prSet presAssocID="{F714303B-55C9-4DD1-8DCF-364ECC19FFA1}" presName="linearFlow" presStyleCnt="0">
        <dgm:presLayoutVars>
          <dgm:resizeHandles val="exact"/>
        </dgm:presLayoutVars>
      </dgm:prSet>
      <dgm:spPr/>
    </dgm:pt>
    <dgm:pt modelId="{C733AE14-9797-49C4-A1A0-B7108E2B000D}" type="pres">
      <dgm:prSet presAssocID="{0424893E-55E5-4D48-B5F8-BD58F8015DF5}" presName="node" presStyleLbl="node1" presStyleIdx="0" presStyleCnt="3">
        <dgm:presLayoutVars>
          <dgm:bulletEnabled val="1"/>
        </dgm:presLayoutVars>
      </dgm:prSet>
      <dgm:spPr/>
    </dgm:pt>
    <dgm:pt modelId="{37514CD8-C542-40E3-878D-4FB4B666111D}" type="pres">
      <dgm:prSet presAssocID="{0CB638AC-3A19-45EA-83FC-44E39F32D4FD}" presName="sibTrans" presStyleLbl="sibTrans2D1" presStyleIdx="0" presStyleCnt="2"/>
      <dgm:spPr/>
    </dgm:pt>
    <dgm:pt modelId="{F8661261-B560-424F-A977-3F4ED4814566}" type="pres">
      <dgm:prSet presAssocID="{0CB638AC-3A19-45EA-83FC-44E39F32D4FD}" presName="connectorText" presStyleLbl="sibTrans2D1" presStyleIdx="0" presStyleCnt="2"/>
      <dgm:spPr/>
    </dgm:pt>
    <dgm:pt modelId="{7A4FDDBF-F7A9-4501-AE35-7829FCD2AB7E}" type="pres">
      <dgm:prSet presAssocID="{3A1D868F-6BCD-42B6-8EF7-3040356AB5CF}" presName="node" presStyleLbl="node1" presStyleIdx="1" presStyleCnt="3">
        <dgm:presLayoutVars>
          <dgm:bulletEnabled val="1"/>
        </dgm:presLayoutVars>
      </dgm:prSet>
      <dgm:spPr/>
    </dgm:pt>
    <dgm:pt modelId="{2EE0EE2F-070E-4ED6-8FC4-3DC9DF611CF3}" type="pres">
      <dgm:prSet presAssocID="{3D20CFEA-3708-4FDC-9D47-15488094727B}" presName="sibTrans" presStyleLbl="sibTrans2D1" presStyleIdx="1" presStyleCnt="2"/>
      <dgm:spPr/>
    </dgm:pt>
    <dgm:pt modelId="{70A9AE17-1B01-4C30-BA2B-5C04B2A2FCB5}" type="pres">
      <dgm:prSet presAssocID="{3D20CFEA-3708-4FDC-9D47-15488094727B}" presName="connectorText" presStyleLbl="sibTrans2D1" presStyleIdx="1" presStyleCnt="2"/>
      <dgm:spPr/>
    </dgm:pt>
    <dgm:pt modelId="{60576DFD-33AF-4729-B5C6-F9E2CF4ECE1E}" type="pres">
      <dgm:prSet presAssocID="{55A109D8-F608-4676-940D-44066954AC96}" presName="node" presStyleLbl="node1" presStyleIdx="2" presStyleCnt="3">
        <dgm:presLayoutVars>
          <dgm:bulletEnabled val="1"/>
        </dgm:presLayoutVars>
      </dgm:prSet>
      <dgm:spPr/>
    </dgm:pt>
  </dgm:ptLst>
  <dgm:cxnLst>
    <dgm:cxn modelId="{D089280F-EF37-4DA3-BA87-85E40C11CC1F}" type="presOf" srcId="{3D20CFEA-3708-4FDC-9D47-15488094727B}" destId="{70A9AE17-1B01-4C30-BA2B-5C04B2A2FCB5}" srcOrd="1" destOrd="0" presId="urn:microsoft.com/office/officeart/2005/8/layout/process2"/>
    <dgm:cxn modelId="{30A1E810-F0B5-4F28-9A08-16D7BC340D86}" type="presOf" srcId="{3D20CFEA-3708-4FDC-9D47-15488094727B}" destId="{2EE0EE2F-070E-4ED6-8FC4-3DC9DF611CF3}" srcOrd="0" destOrd="0" presId="urn:microsoft.com/office/officeart/2005/8/layout/process2"/>
    <dgm:cxn modelId="{214E0637-0781-42EF-BAE0-596AAAC7E11A}" type="presOf" srcId="{0CB638AC-3A19-45EA-83FC-44E39F32D4FD}" destId="{37514CD8-C542-40E3-878D-4FB4B666111D}" srcOrd="0" destOrd="0" presId="urn:microsoft.com/office/officeart/2005/8/layout/process2"/>
    <dgm:cxn modelId="{4F77CF80-1C97-4393-957A-1B4804AE5968}" type="presOf" srcId="{0424893E-55E5-4D48-B5F8-BD58F8015DF5}" destId="{C733AE14-9797-49C4-A1A0-B7108E2B000D}" srcOrd="0" destOrd="0" presId="urn:microsoft.com/office/officeart/2005/8/layout/process2"/>
    <dgm:cxn modelId="{EA0D6B9D-AA34-43C5-A197-EC3D179FC661}" srcId="{F714303B-55C9-4DD1-8DCF-364ECC19FFA1}" destId="{55A109D8-F608-4676-940D-44066954AC96}" srcOrd="2" destOrd="0" parTransId="{FC6FBE26-8714-4C2B-AE5E-D2544D3923CC}" sibTransId="{70C778BE-4372-4190-87FB-21831276E328}"/>
    <dgm:cxn modelId="{3A753CB9-6F73-410A-ACF7-E896A1A16227}" srcId="{F714303B-55C9-4DD1-8DCF-364ECC19FFA1}" destId="{3A1D868F-6BCD-42B6-8EF7-3040356AB5CF}" srcOrd="1" destOrd="0" parTransId="{571BDF96-E7F8-4DC7-BB78-78E3F5B8B7B0}" sibTransId="{3D20CFEA-3708-4FDC-9D47-15488094727B}"/>
    <dgm:cxn modelId="{F59B45C5-60A3-4661-917D-AC87BF5F572F}" type="presOf" srcId="{3A1D868F-6BCD-42B6-8EF7-3040356AB5CF}" destId="{7A4FDDBF-F7A9-4501-AE35-7829FCD2AB7E}" srcOrd="0" destOrd="0" presId="urn:microsoft.com/office/officeart/2005/8/layout/process2"/>
    <dgm:cxn modelId="{F6413CC7-958D-435F-BDCE-1D62E8F7BE39}" type="presOf" srcId="{55A109D8-F608-4676-940D-44066954AC96}" destId="{60576DFD-33AF-4729-B5C6-F9E2CF4ECE1E}" srcOrd="0" destOrd="0" presId="urn:microsoft.com/office/officeart/2005/8/layout/process2"/>
    <dgm:cxn modelId="{FCDF82D7-7F39-4946-90C0-A5B4053C0019}" srcId="{F714303B-55C9-4DD1-8DCF-364ECC19FFA1}" destId="{0424893E-55E5-4D48-B5F8-BD58F8015DF5}" srcOrd="0" destOrd="0" parTransId="{71730CCE-78EB-4D48-86EB-B373686E8353}" sibTransId="{0CB638AC-3A19-45EA-83FC-44E39F32D4FD}"/>
    <dgm:cxn modelId="{836C47E6-6F9F-44DA-B4F8-63D6DB564A74}" type="presOf" srcId="{F714303B-55C9-4DD1-8DCF-364ECC19FFA1}" destId="{43DD2DFC-1DA1-46B2-B07D-ED83A2C0DBFA}" srcOrd="0" destOrd="0" presId="urn:microsoft.com/office/officeart/2005/8/layout/process2"/>
    <dgm:cxn modelId="{5CA008E8-1178-4302-9D00-B429E3F3D203}" type="presOf" srcId="{0CB638AC-3A19-45EA-83FC-44E39F32D4FD}" destId="{F8661261-B560-424F-A977-3F4ED4814566}" srcOrd="1" destOrd="0" presId="urn:microsoft.com/office/officeart/2005/8/layout/process2"/>
    <dgm:cxn modelId="{8941CA6B-1A19-4A5F-BB4B-2363450BEF16}" type="presParOf" srcId="{43DD2DFC-1DA1-46B2-B07D-ED83A2C0DBFA}" destId="{C733AE14-9797-49C4-A1A0-B7108E2B000D}" srcOrd="0" destOrd="0" presId="urn:microsoft.com/office/officeart/2005/8/layout/process2"/>
    <dgm:cxn modelId="{8190015E-415D-458F-A010-2FEA7AFC7DE8}" type="presParOf" srcId="{43DD2DFC-1DA1-46B2-B07D-ED83A2C0DBFA}" destId="{37514CD8-C542-40E3-878D-4FB4B666111D}" srcOrd="1" destOrd="0" presId="urn:microsoft.com/office/officeart/2005/8/layout/process2"/>
    <dgm:cxn modelId="{8DB475B6-7FA9-4F7D-AF25-3AAC66471A90}" type="presParOf" srcId="{37514CD8-C542-40E3-878D-4FB4B666111D}" destId="{F8661261-B560-424F-A977-3F4ED4814566}" srcOrd="0" destOrd="0" presId="urn:microsoft.com/office/officeart/2005/8/layout/process2"/>
    <dgm:cxn modelId="{5593B6E7-86A1-414B-BDB7-B76E8A401182}" type="presParOf" srcId="{43DD2DFC-1DA1-46B2-B07D-ED83A2C0DBFA}" destId="{7A4FDDBF-F7A9-4501-AE35-7829FCD2AB7E}" srcOrd="2" destOrd="0" presId="urn:microsoft.com/office/officeart/2005/8/layout/process2"/>
    <dgm:cxn modelId="{F8DA238C-873E-418F-8AE4-C9BA0C192702}" type="presParOf" srcId="{43DD2DFC-1DA1-46B2-B07D-ED83A2C0DBFA}" destId="{2EE0EE2F-070E-4ED6-8FC4-3DC9DF611CF3}" srcOrd="3" destOrd="0" presId="urn:microsoft.com/office/officeart/2005/8/layout/process2"/>
    <dgm:cxn modelId="{BDCC2B20-B84B-4F0A-9A14-8D0E0C012FB7}" type="presParOf" srcId="{2EE0EE2F-070E-4ED6-8FC4-3DC9DF611CF3}" destId="{70A9AE17-1B01-4C30-BA2B-5C04B2A2FCB5}" srcOrd="0" destOrd="0" presId="urn:microsoft.com/office/officeart/2005/8/layout/process2"/>
    <dgm:cxn modelId="{D2DD8B88-B8C1-487D-A433-F4B447C2100D}" type="presParOf" srcId="{43DD2DFC-1DA1-46B2-B07D-ED83A2C0DBFA}" destId="{60576DFD-33AF-4729-B5C6-F9E2CF4ECE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BF82DE-5C25-4321-AD07-032C0F193BD9}" type="doc">
      <dgm:prSet loTypeId="urn:microsoft.com/office/officeart/2005/8/layout/chevron1" loCatId="process" qsTypeId="urn:microsoft.com/office/officeart/2005/8/quickstyle/simple1" qsCatId="simple" csTypeId="urn:microsoft.com/office/officeart/2005/8/colors/accent0_2" csCatId="mainScheme" phldr="1"/>
      <dgm:spPr/>
    </dgm:pt>
    <dgm:pt modelId="{0D5D28CB-F7DA-4E03-A70F-CFF50186CCF1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초기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면접</a:t>
          </a:r>
        </a:p>
      </dgm:t>
    </dgm:pt>
    <dgm:pt modelId="{AA88D681-8FE0-45A5-BCBB-CBDEA88A3310}" type="par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9A380C8-666B-43AB-A193-D65D11F320A8}" type="sib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AB6E5F79-A880-43DE-B9BA-AB702D129584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사정</a:t>
          </a:r>
        </a:p>
      </dgm:t>
    </dgm:pt>
    <dgm:pt modelId="{1322394D-2C5D-41C0-A3CE-978CB7E938B2}" type="par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87479714-E478-4459-9736-D7D826DB212F}" type="sib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B7FFC16-1DC9-44DF-81F6-2ECA61989BF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목표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수립</a:t>
          </a:r>
        </a:p>
      </dgm:t>
    </dgm:pt>
    <dgm:pt modelId="{67987776-8260-4008-96D7-88714CC826BD}" type="par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0C04872B-8095-4D08-AD39-698F12A67510}" type="sib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CEC36644-1F1C-4FCF-8AC8-502737F0BFB7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>
            <a:lnSpc>
              <a:spcPct val="30000"/>
            </a:lnSpc>
          </a:pPr>
          <a:r>
            <a:rPr lang="en-US" altLang="ko-KR" sz="1800" b="1" dirty="0">
              <a:solidFill>
                <a:schemeClr val="bg1"/>
              </a:solidFill>
            </a:rPr>
            <a:t>ISP</a:t>
          </a:r>
          <a:r>
            <a:rPr lang="ko-KR" altLang="en-US" sz="1800" b="1" dirty="0">
              <a:solidFill>
                <a:schemeClr val="bg1"/>
              </a:solidFill>
            </a:rPr>
            <a:t>수립</a:t>
          </a:r>
        </a:p>
      </dgm:t>
    </dgm:pt>
    <dgm:pt modelId="{05458318-1F95-42AB-8CF5-2F92963D6BD4}" type="par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676B17F0-C34B-4D05-BAB3-CD51E92FC4FF}" type="sib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C1BF6FE-A543-4EF0-A855-9A775ADC72BF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수행</a:t>
          </a:r>
        </a:p>
      </dgm:t>
    </dgm:pt>
    <dgm:pt modelId="{CBBB2EF8-225D-4995-82D7-3FE7327EB89A}" type="par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B6CFE8A3-FDC2-4D48-9B01-0EECDBEF4E13}" type="sib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39E0330E-558F-4DB4-9053-B9F9F966AF3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평가</a:t>
          </a:r>
        </a:p>
      </dgm:t>
    </dgm:pt>
    <dgm:pt modelId="{1C90B0DE-559E-4A66-9C8A-F76818E4D39A}" type="par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18BB40A3-3E1F-4FF3-99A0-2B5C797C9FB2}" type="sib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7AF54E4C-0B7F-4799-A303-9693405B2D92}" type="pres">
      <dgm:prSet presAssocID="{E2BF82DE-5C25-4321-AD07-032C0F193BD9}" presName="Name0" presStyleCnt="0">
        <dgm:presLayoutVars>
          <dgm:dir/>
          <dgm:animLvl val="lvl"/>
          <dgm:resizeHandles val="exact"/>
        </dgm:presLayoutVars>
      </dgm:prSet>
      <dgm:spPr/>
    </dgm:pt>
    <dgm:pt modelId="{996F9942-CE9D-4F4D-A6DF-325B405DEB86}" type="pres">
      <dgm:prSet presAssocID="{0D5D28CB-F7DA-4E03-A70F-CFF50186CCF1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3FACD9A-21EA-4D0F-8DB9-FA007741493F}" type="pres">
      <dgm:prSet presAssocID="{99A380C8-666B-43AB-A193-D65D11F320A8}" presName="parTxOnlySpace" presStyleCnt="0"/>
      <dgm:spPr/>
    </dgm:pt>
    <dgm:pt modelId="{5849F0CF-3EAC-4397-BA31-10A5BC3D8F89}" type="pres">
      <dgm:prSet presAssocID="{AB6E5F79-A880-43DE-B9BA-AB702D12958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3BDEC00-F396-42CA-B193-D0F275BA4194}" type="pres">
      <dgm:prSet presAssocID="{87479714-E478-4459-9736-D7D826DB212F}" presName="parTxOnlySpace" presStyleCnt="0"/>
      <dgm:spPr/>
    </dgm:pt>
    <dgm:pt modelId="{634EF613-D124-4067-89F4-26267ECB39BC}" type="pres">
      <dgm:prSet presAssocID="{9B7FFC16-1DC9-44DF-81F6-2ECA61989BF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F7D2F0F1-63F5-46FD-BAF0-6A3C236BA88A}" type="pres">
      <dgm:prSet presAssocID="{0C04872B-8095-4D08-AD39-698F12A67510}" presName="parTxOnlySpace" presStyleCnt="0"/>
      <dgm:spPr/>
    </dgm:pt>
    <dgm:pt modelId="{199D0EEA-3A28-4651-9790-406383B1B766}" type="pres">
      <dgm:prSet presAssocID="{CEC36644-1F1C-4FCF-8AC8-502737F0BFB7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63A52A2F-DCED-4E28-ACA7-0D732FC6C23C}" type="pres">
      <dgm:prSet presAssocID="{676B17F0-C34B-4D05-BAB3-CD51E92FC4FF}" presName="parTxOnlySpace" presStyleCnt="0"/>
      <dgm:spPr/>
    </dgm:pt>
    <dgm:pt modelId="{981CAEF9-A589-4F47-930B-AF07AA242F9D}" type="pres">
      <dgm:prSet presAssocID="{9C1BF6FE-A543-4EF0-A855-9A775ADC72B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09C3736D-CE7D-49C7-8E7C-D91A18A1F14B}" type="pres">
      <dgm:prSet presAssocID="{B6CFE8A3-FDC2-4D48-9B01-0EECDBEF4E13}" presName="parTxOnlySpace" presStyleCnt="0"/>
      <dgm:spPr/>
    </dgm:pt>
    <dgm:pt modelId="{07A8913E-4C67-4064-9D04-B4DAD7A58E88}" type="pres">
      <dgm:prSet presAssocID="{39E0330E-558F-4DB4-9053-B9F9F966AF3D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DACE8409-4514-4803-A194-359006FE810D}" srcId="{E2BF82DE-5C25-4321-AD07-032C0F193BD9}" destId="{9C1BF6FE-A543-4EF0-A855-9A775ADC72BF}" srcOrd="4" destOrd="0" parTransId="{CBBB2EF8-225D-4995-82D7-3FE7327EB89A}" sibTransId="{B6CFE8A3-FDC2-4D48-9B01-0EECDBEF4E13}"/>
    <dgm:cxn modelId="{759E142C-6A75-46E7-A0CD-A4D4515302B9}" type="presOf" srcId="{9B7FFC16-1DC9-44DF-81F6-2ECA61989BFD}" destId="{634EF613-D124-4067-89F4-26267ECB39BC}" srcOrd="0" destOrd="0" presId="urn:microsoft.com/office/officeart/2005/8/layout/chevron1"/>
    <dgm:cxn modelId="{C099D139-BB28-4E2F-9ADA-BD2F121FEF04}" type="presOf" srcId="{CEC36644-1F1C-4FCF-8AC8-502737F0BFB7}" destId="{199D0EEA-3A28-4651-9790-406383B1B766}" srcOrd="0" destOrd="0" presId="urn:microsoft.com/office/officeart/2005/8/layout/chevron1"/>
    <dgm:cxn modelId="{CE64E961-69BA-47FA-A0D0-4F9B789036FF}" srcId="{E2BF82DE-5C25-4321-AD07-032C0F193BD9}" destId="{CEC36644-1F1C-4FCF-8AC8-502737F0BFB7}" srcOrd="3" destOrd="0" parTransId="{05458318-1F95-42AB-8CF5-2F92963D6BD4}" sibTransId="{676B17F0-C34B-4D05-BAB3-CD51E92FC4FF}"/>
    <dgm:cxn modelId="{470C0F45-F5B6-4A91-BF05-3ECF68825033}" srcId="{E2BF82DE-5C25-4321-AD07-032C0F193BD9}" destId="{0D5D28CB-F7DA-4E03-A70F-CFF50186CCF1}" srcOrd="0" destOrd="0" parTransId="{AA88D681-8FE0-45A5-BCBB-CBDEA88A3310}" sibTransId="{99A380C8-666B-43AB-A193-D65D11F320A8}"/>
    <dgm:cxn modelId="{E8E49F65-4C66-470D-B680-DF8E4DFC7452}" srcId="{E2BF82DE-5C25-4321-AD07-032C0F193BD9}" destId="{AB6E5F79-A880-43DE-B9BA-AB702D129584}" srcOrd="1" destOrd="0" parTransId="{1322394D-2C5D-41C0-A3CE-978CB7E938B2}" sibTransId="{87479714-E478-4459-9736-D7D826DB212F}"/>
    <dgm:cxn modelId="{DD43F067-2B4C-4EB7-9FDD-0249FA6EB26A}" type="presOf" srcId="{39E0330E-558F-4DB4-9053-B9F9F966AF3D}" destId="{07A8913E-4C67-4064-9D04-B4DAD7A58E88}" srcOrd="0" destOrd="0" presId="urn:microsoft.com/office/officeart/2005/8/layout/chevron1"/>
    <dgm:cxn modelId="{84DD2D78-A220-45B1-8155-6A8320A26F5A}" type="presOf" srcId="{9C1BF6FE-A543-4EF0-A855-9A775ADC72BF}" destId="{981CAEF9-A589-4F47-930B-AF07AA242F9D}" srcOrd="0" destOrd="0" presId="urn:microsoft.com/office/officeart/2005/8/layout/chevron1"/>
    <dgm:cxn modelId="{DA3BAA7A-DDD9-43DA-B9A9-88760FAC86CE}" srcId="{E2BF82DE-5C25-4321-AD07-032C0F193BD9}" destId="{9B7FFC16-1DC9-44DF-81F6-2ECA61989BFD}" srcOrd="2" destOrd="0" parTransId="{67987776-8260-4008-96D7-88714CC826BD}" sibTransId="{0C04872B-8095-4D08-AD39-698F12A67510}"/>
    <dgm:cxn modelId="{65C92C8B-1E5E-4DC5-9AB6-1FA78EFC1CAA}" type="presOf" srcId="{AB6E5F79-A880-43DE-B9BA-AB702D129584}" destId="{5849F0CF-3EAC-4397-BA31-10A5BC3D8F89}" srcOrd="0" destOrd="0" presId="urn:microsoft.com/office/officeart/2005/8/layout/chevron1"/>
    <dgm:cxn modelId="{DD6CADA3-5BA3-4DB5-9A28-0D5246023604}" srcId="{E2BF82DE-5C25-4321-AD07-032C0F193BD9}" destId="{39E0330E-558F-4DB4-9053-B9F9F966AF3D}" srcOrd="5" destOrd="0" parTransId="{1C90B0DE-559E-4A66-9C8A-F76818E4D39A}" sibTransId="{18BB40A3-3E1F-4FF3-99A0-2B5C797C9FB2}"/>
    <dgm:cxn modelId="{5AE562A7-4D1E-489B-8A83-B3FDAC76FC9F}" type="presOf" srcId="{E2BF82DE-5C25-4321-AD07-032C0F193BD9}" destId="{7AF54E4C-0B7F-4799-A303-9693405B2D92}" srcOrd="0" destOrd="0" presId="urn:microsoft.com/office/officeart/2005/8/layout/chevron1"/>
    <dgm:cxn modelId="{23B5D4DE-7416-4B15-9AA3-9D41CE91FFF8}" type="presOf" srcId="{0D5D28CB-F7DA-4E03-A70F-CFF50186CCF1}" destId="{996F9942-CE9D-4F4D-A6DF-325B405DEB86}" srcOrd="0" destOrd="0" presId="urn:microsoft.com/office/officeart/2005/8/layout/chevron1"/>
    <dgm:cxn modelId="{8EEF427C-0EFC-4528-8542-7307BCA43F40}" type="presParOf" srcId="{7AF54E4C-0B7F-4799-A303-9693405B2D92}" destId="{996F9942-CE9D-4F4D-A6DF-325B405DEB86}" srcOrd="0" destOrd="0" presId="urn:microsoft.com/office/officeart/2005/8/layout/chevron1"/>
    <dgm:cxn modelId="{170EFB82-12A8-44EF-8131-46A32C0AB825}" type="presParOf" srcId="{7AF54E4C-0B7F-4799-A303-9693405B2D92}" destId="{53FACD9A-21EA-4D0F-8DB9-FA007741493F}" srcOrd="1" destOrd="0" presId="urn:microsoft.com/office/officeart/2005/8/layout/chevron1"/>
    <dgm:cxn modelId="{6D7AF37D-F460-462F-9522-691EA750CF7B}" type="presParOf" srcId="{7AF54E4C-0B7F-4799-A303-9693405B2D92}" destId="{5849F0CF-3EAC-4397-BA31-10A5BC3D8F89}" srcOrd="2" destOrd="0" presId="urn:microsoft.com/office/officeart/2005/8/layout/chevron1"/>
    <dgm:cxn modelId="{E4807681-4E17-40FB-B729-F928CAFE5A80}" type="presParOf" srcId="{7AF54E4C-0B7F-4799-A303-9693405B2D92}" destId="{43BDEC00-F396-42CA-B193-D0F275BA4194}" srcOrd="3" destOrd="0" presId="urn:microsoft.com/office/officeart/2005/8/layout/chevron1"/>
    <dgm:cxn modelId="{601B9980-57C1-43CF-A3C8-222C726B8D2D}" type="presParOf" srcId="{7AF54E4C-0B7F-4799-A303-9693405B2D92}" destId="{634EF613-D124-4067-89F4-26267ECB39BC}" srcOrd="4" destOrd="0" presId="urn:microsoft.com/office/officeart/2005/8/layout/chevron1"/>
    <dgm:cxn modelId="{0C5876C9-CF9B-412A-A3AA-9BE2CE93096B}" type="presParOf" srcId="{7AF54E4C-0B7F-4799-A303-9693405B2D92}" destId="{F7D2F0F1-63F5-46FD-BAF0-6A3C236BA88A}" srcOrd="5" destOrd="0" presId="urn:microsoft.com/office/officeart/2005/8/layout/chevron1"/>
    <dgm:cxn modelId="{1E5B657D-1C3D-41FB-91FA-58DD11414FC9}" type="presParOf" srcId="{7AF54E4C-0B7F-4799-A303-9693405B2D92}" destId="{199D0EEA-3A28-4651-9790-406383B1B766}" srcOrd="6" destOrd="0" presId="urn:microsoft.com/office/officeart/2005/8/layout/chevron1"/>
    <dgm:cxn modelId="{C8E0BD78-F1F7-42D1-A9DE-07E44DFE0D62}" type="presParOf" srcId="{7AF54E4C-0B7F-4799-A303-9693405B2D92}" destId="{63A52A2F-DCED-4E28-ACA7-0D732FC6C23C}" srcOrd="7" destOrd="0" presId="urn:microsoft.com/office/officeart/2005/8/layout/chevron1"/>
    <dgm:cxn modelId="{515D2337-7938-491C-98A8-23C75F42D0F5}" type="presParOf" srcId="{7AF54E4C-0B7F-4799-A303-9693405B2D92}" destId="{981CAEF9-A589-4F47-930B-AF07AA242F9D}" srcOrd="8" destOrd="0" presId="urn:microsoft.com/office/officeart/2005/8/layout/chevron1"/>
    <dgm:cxn modelId="{6CD41D0F-0CF0-44FC-84FE-FDCEA95ED652}" type="presParOf" srcId="{7AF54E4C-0B7F-4799-A303-9693405B2D92}" destId="{09C3736D-CE7D-49C7-8E7C-D91A18A1F14B}" srcOrd="9" destOrd="0" presId="urn:microsoft.com/office/officeart/2005/8/layout/chevron1"/>
    <dgm:cxn modelId="{4C23C7F8-34F7-4D91-AC50-58495B85B826}" type="presParOf" srcId="{7AF54E4C-0B7F-4799-A303-9693405B2D92}" destId="{07A8913E-4C67-4064-9D04-B4DAD7A58E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C68183-91C1-48AC-991A-E52B1D8978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0044A9B-A54F-4945-8008-42A478E6F0A9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사정 내용 숙고</a:t>
          </a:r>
        </a:p>
      </dgm:t>
    </dgm:pt>
    <dgm:pt modelId="{F96F713F-19CB-4199-BB64-C6B5595E9A81}" type="par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AFE4276C-FD25-47ED-A426-C3F8E1F6FFF5}" type="sib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89BBDCA9-07C6-4150-8095-4AEBD35F6C3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 err="1"/>
            <a:t>우선순위정하기</a:t>
          </a:r>
          <a:endParaRPr lang="ko-KR" altLang="en-US" sz="1600" b="1" dirty="0"/>
        </a:p>
      </dgm:t>
    </dgm:pt>
    <dgm:pt modelId="{1EDF44A1-5DDB-4C90-A31D-F3BF5E0E3BC5}" type="par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7AF0A03A-7BDA-4D14-87DD-7F6357C312C0}" type="sib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2733E47D-AC99-4F56-B54A-EF0F782C045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계획수행자 선정</a:t>
          </a:r>
        </a:p>
      </dgm:t>
    </dgm:pt>
    <dgm:pt modelId="{166BD73C-5275-45D1-AE34-965CA1AC22BB}" type="par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BDBF5ADF-394A-4A0F-9EEC-2D35BF6412A1}" type="sib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465E5A01-6A78-47CC-8822-8BEF96EDA13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변화목표수립</a:t>
          </a:r>
        </a:p>
      </dgm:t>
    </dgm:pt>
    <dgm:pt modelId="{129C180D-470E-4827-9C5B-F0CD94BEEDA3}" type="par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778444D5-D04D-47D9-9CD1-B3DA433DBBA2}" type="sib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F1CF9622-4F7B-40DC-8837-E3743FD461B3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시간계획수립</a:t>
          </a:r>
        </a:p>
      </dgm:t>
    </dgm:pt>
    <dgm:pt modelId="{5FF7CE01-51A4-486F-AFB6-891EA2FC3D8E}" type="par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15AE9C8-1B88-4412-9DF2-BAAD9F38AD09}" type="sib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ED02C38-CC44-4A32-BFFC-13BAAE9FB081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계약</a:t>
          </a:r>
        </a:p>
      </dgm:t>
    </dgm:pt>
    <dgm:pt modelId="{8451BEC5-1B32-405E-86AC-55CACECBAF67}" type="par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E8C62C26-FE65-474D-B45C-4F6638741DD5}" type="sib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4EE7020-29D9-4D06-87F5-CD18318A1ED2}" type="pres">
      <dgm:prSet presAssocID="{13C68183-91C1-48AC-991A-E52B1D897876}" presName="Name0" presStyleCnt="0">
        <dgm:presLayoutVars>
          <dgm:dir/>
          <dgm:animLvl val="lvl"/>
          <dgm:resizeHandles val="exact"/>
        </dgm:presLayoutVars>
      </dgm:prSet>
      <dgm:spPr/>
    </dgm:pt>
    <dgm:pt modelId="{DD0B9BBC-1D2C-483C-BFAC-00F45F7D085B}" type="pres">
      <dgm:prSet presAssocID="{C0044A9B-A54F-4945-8008-42A478E6F0A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3BA97E2F-5DBA-4828-916E-EDF311C0A69D}" type="pres">
      <dgm:prSet presAssocID="{AFE4276C-FD25-47ED-A426-C3F8E1F6FFF5}" presName="parTxOnlySpace" presStyleCnt="0"/>
      <dgm:spPr/>
    </dgm:pt>
    <dgm:pt modelId="{ADA0A2D3-8C54-4DD4-9AB3-ADF4185D347E}" type="pres">
      <dgm:prSet presAssocID="{89BBDCA9-07C6-4150-8095-4AEBD35F6C3A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5E339CC5-4997-4C75-876F-A90D2AF554E5}" type="pres">
      <dgm:prSet presAssocID="{7AF0A03A-7BDA-4D14-87DD-7F6357C312C0}" presName="parTxOnlySpace" presStyleCnt="0"/>
      <dgm:spPr/>
    </dgm:pt>
    <dgm:pt modelId="{E07A62B3-D87E-4ED6-A370-B8A705F3B7E5}" type="pres">
      <dgm:prSet presAssocID="{465E5A01-6A78-47CC-8822-8BEF96EDA135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4DE5AAA-4331-4353-8EF7-8225E0779BF3}" type="pres">
      <dgm:prSet presAssocID="{778444D5-D04D-47D9-9CD1-B3DA433DBBA2}" presName="parTxOnlySpace" presStyleCnt="0"/>
      <dgm:spPr/>
    </dgm:pt>
    <dgm:pt modelId="{5E385EB4-8D69-42FB-88F9-69982E89FF6A}" type="pres">
      <dgm:prSet presAssocID="{2733E47D-AC99-4F56-B54A-EF0F782C045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DB09C1D-B238-4F68-8A31-4EE88C6287B1}" type="pres">
      <dgm:prSet presAssocID="{BDBF5ADF-394A-4A0F-9EEC-2D35BF6412A1}" presName="parTxOnlySpace" presStyleCnt="0"/>
      <dgm:spPr/>
    </dgm:pt>
    <dgm:pt modelId="{44B1D5B8-A39C-43BE-80E5-78A959C915E4}" type="pres">
      <dgm:prSet presAssocID="{F1CF9622-4F7B-40DC-8837-E3743FD461B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B76ACA77-C48F-4E5E-8C2C-968B7846C16A}" type="pres">
      <dgm:prSet presAssocID="{215AE9C8-1B88-4412-9DF2-BAAD9F38AD09}" presName="parTxOnlySpace" presStyleCnt="0"/>
      <dgm:spPr/>
    </dgm:pt>
    <dgm:pt modelId="{7C861537-17A3-4A00-A5EA-19C807C408E5}" type="pres">
      <dgm:prSet presAssocID="{2ED02C38-CC44-4A32-BFFC-13BAAE9FB081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B977201-8F6E-4B3A-A6EE-693369002266}" srcId="{13C68183-91C1-48AC-991A-E52B1D897876}" destId="{89BBDCA9-07C6-4150-8095-4AEBD35F6C3A}" srcOrd="1" destOrd="0" parTransId="{1EDF44A1-5DDB-4C90-A31D-F3BF5E0E3BC5}" sibTransId="{7AF0A03A-7BDA-4D14-87DD-7F6357C312C0}"/>
    <dgm:cxn modelId="{82430D1F-093B-4AC0-BDE5-0B922CE266EF}" type="presOf" srcId="{89BBDCA9-07C6-4150-8095-4AEBD35F6C3A}" destId="{ADA0A2D3-8C54-4DD4-9AB3-ADF4185D347E}" srcOrd="0" destOrd="0" presId="urn:microsoft.com/office/officeart/2005/8/layout/chevron1"/>
    <dgm:cxn modelId="{30A97A2E-6DAE-4DBF-A1E6-3BDF2F2075A0}" srcId="{13C68183-91C1-48AC-991A-E52B1D897876}" destId="{465E5A01-6A78-47CC-8822-8BEF96EDA135}" srcOrd="2" destOrd="0" parTransId="{129C180D-470E-4827-9C5B-F0CD94BEEDA3}" sibTransId="{778444D5-D04D-47D9-9CD1-B3DA433DBBA2}"/>
    <dgm:cxn modelId="{887A9476-CB54-46C0-AEAE-5DF722FCB0C9}" type="presOf" srcId="{C0044A9B-A54F-4945-8008-42A478E6F0A9}" destId="{DD0B9BBC-1D2C-483C-BFAC-00F45F7D085B}" srcOrd="0" destOrd="0" presId="urn:microsoft.com/office/officeart/2005/8/layout/chevron1"/>
    <dgm:cxn modelId="{1C938358-6EEC-43FB-B460-AD59FF69CE75}" type="presOf" srcId="{2733E47D-AC99-4F56-B54A-EF0F782C0455}" destId="{5E385EB4-8D69-42FB-88F9-69982E89FF6A}" srcOrd="0" destOrd="0" presId="urn:microsoft.com/office/officeart/2005/8/layout/chevron1"/>
    <dgm:cxn modelId="{F406875A-B0A8-4D04-80BB-179520B3A6D4}" type="presOf" srcId="{465E5A01-6A78-47CC-8822-8BEF96EDA135}" destId="{E07A62B3-D87E-4ED6-A370-B8A705F3B7E5}" srcOrd="0" destOrd="0" presId="urn:microsoft.com/office/officeart/2005/8/layout/chevron1"/>
    <dgm:cxn modelId="{0249FAA5-9826-4838-827B-31C487028004}" type="presOf" srcId="{F1CF9622-4F7B-40DC-8837-E3743FD461B3}" destId="{44B1D5B8-A39C-43BE-80E5-78A959C915E4}" srcOrd="0" destOrd="0" presId="urn:microsoft.com/office/officeart/2005/8/layout/chevron1"/>
    <dgm:cxn modelId="{1CC42BAF-00BA-4B2A-B703-49D03DB0FEDA}" srcId="{13C68183-91C1-48AC-991A-E52B1D897876}" destId="{C0044A9B-A54F-4945-8008-42A478E6F0A9}" srcOrd="0" destOrd="0" parTransId="{F96F713F-19CB-4199-BB64-C6B5595E9A81}" sibTransId="{AFE4276C-FD25-47ED-A426-C3F8E1F6FFF5}"/>
    <dgm:cxn modelId="{3183CEB1-219C-46CE-B0A6-8C233D02C12F}" srcId="{13C68183-91C1-48AC-991A-E52B1D897876}" destId="{F1CF9622-4F7B-40DC-8837-E3743FD461B3}" srcOrd="4" destOrd="0" parTransId="{5FF7CE01-51A4-486F-AFB6-891EA2FC3D8E}" sibTransId="{215AE9C8-1B88-4412-9DF2-BAAD9F38AD09}"/>
    <dgm:cxn modelId="{BE8765B2-D0F0-4961-ACB6-50B428606F8A}" srcId="{13C68183-91C1-48AC-991A-E52B1D897876}" destId="{2733E47D-AC99-4F56-B54A-EF0F782C0455}" srcOrd="3" destOrd="0" parTransId="{166BD73C-5275-45D1-AE34-965CA1AC22BB}" sibTransId="{BDBF5ADF-394A-4A0F-9EEC-2D35BF6412A1}"/>
    <dgm:cxn modelId="{8D17ABB5-6F8D-40AF-B24B-134AB336DC29}" type="presOf" srcId="{13C68183-91C1-48AC-991A-E52B1D897876}" destId="{24EE7020-29D9-4D06-87F5-CD18318A1ED2}" srcOrd="0" destOrd="0" presId="urn:microsoft.com/office/officeart/2005/8/layout/chevron1"/>
    <dgm:cxn modelId="{70D5F5E6-0C31-4DEB-996D-AD9B8B034678}" srcId="{13C68183-91C1-48AC-991A-E52B1D897876}" destId="{2ED02C38-CC44-4A32-BFFC-13BAAE9FB081}" srcOrd="5" destOrd="0" parTransId="{8451BEC5-1B32-405E-86AC-55CACECBAF67}" sibTransId="{E8C62C26-FE65-474D-B45C-4F6638741DD5}"/>
    <dgm:cxn modelId="{2C6831EB-7773-45A6-8BA4-2A8E6CD5F49F}" type="presOf" srcId="{2ED02C38-CC44-4A32-BFFC-13BAAE9FB081}" destId="{7C861537-17A3-4A00-A5EA-19C807C408E5}" srcOrd="0" destOrd="0" presId="urn:microsoft.com/office/officeart/2005/8/layout/chevron1"/>
    <dgm:cxn modelId="{CA597F21-D791-4A12-8D3F-91C4C1F0F771}" type="presParOf" srcId="{24EE7020-29D9-4D06-87F5-CD18318A1ED2}" destId="{DD0B9BBC-1D2C-483C-BFAC-00F45F7D085B}" srcOrd="0" destOrd="0" presId="urn:microsoft.com/office/officeart/2005/8/layout/chevron1"/>
    <dgm:cxn modelId="{62C47A1D-7688-4BA2-A16B-0D1259B2BFBB}" type="presParOf" srcId="{24EE7020-29D9-4D06-87F5-CD18318A1ED2}" destId="{3BA97E2F-5DBA-4828-916E-EDF311C0A69D}" srcOrd="1" destOrd="0" presId="urn:microsoft.com/office/officeart/2005/8/layout/chevron1"/>
    <dgm:cxn modelId="{36B62A8A-F624-4036-B373-23DD2020293C}" type="presParOf" srcId="{24EE7020-29D9-4D06-87F5-CD18318A1ED2}" destId="{ADA0A2D3-8C54-4DD4-9AB3-ADF4185D347E}" srcOrd="2" destOrd="0" presId="urn:microsoft.com/office/officeart/2005/8/layout/chevron1"/>
    <dgm:cxn modelId="{F148F5C4-4598-47F0-A610-9DC720238CFA}" type="presParOf" srcId="{24EE7020-29D9-4D06-87F5-CD18318A1ED2}" destId="{5E339CC5-4997-4C75-876F-A90D2AF554E5}" srcOrd="3" destOrd="0" presId="urn:microsoft.com/office/officeart/2005/8/layout/chevron1"/>
    <dgm:cxn modelId="{A0E81884-784C-435E-8453-498A2BAFE257}" type="presParOf" srcId="{24EE7020-29D9-4D06-87F5-CD18318A1ED2}" destId="{E07A62B3-D87E-4ED6-A370-B8A705F3B7E5}" srcOrd="4" destOrd="0" presId="urn:microsoft.com/office/officeart/2005/8/layout/chevron1"/>
    <dgm:cxn modelId="{B7B0FDB9-3A40-4356-855F-CA1B7EEC7961}" type="presParOf" srcId="{24EE7020-29D9-4D06-87F5-CD18318A1ED2}" destId="{94DE5AAA-4331-4353-8EF7-8225E0779BF3}" srcOrd="5" destOrd="0" presId="urn:microsoft.com/office/officeart/2005/8/layout/chevron1"/>
    <dgm:cxn modelId="{4EC4897B-90CF-493F-9F6B-F034A6466797}" type="presParOf" srcId="{24EE7020-29D9-4D06-87F5-CD18318A1ED2}" destId="{5E385EB4-8D69-42FB-88F9-69982E89FF6A}" srcOrd="6" destOrd="0" presId="urn:microsoft.com/office/officeart/2005/8/layout/chevron1"/>
    <dgm:cxn modelId="{3F5D7B2C-3CE4-48B0-ABEE-F182CDB804EA}" type="presParOf" srcId="{24EE7020-29D9-4D06-87F5-CD18318A1ED2}" destId="{EDB09C1D-B238-4F68-8A31-4EE88C6287B1}" srcOrd="7" destOrd="0" presId="urn:microsoft.com/office/officeart/2005/8/layout/chevron1"/>
    <dgm:cxn modelId="{1271818C-7D07-4776-9086-19DC6FE5300C}" type="presParOf" srcId="{24EE7020-29D9-4D06-87F5-CD18318A1ED2}" destId="{44B1D5B8-A39C-43BE-80E5-78A959C915E4}" srcOrd="8" destOrd="0" presId="urn:microsoft.com/office/officeart/2005/8/layout/chevron1"/>
    <dgm:cxn modelId="{681C1872-8350-4CD3-A942-6CB14232F324}" type="presParOf" srcId="{24EE7020-29D9-4D06-87F5-CD18318A1ED2}" destId="{B76ACA77-C48F-4E5E-8C2C-968B7846C16A}" srcOrd="9" destOrd="0" presId="urn:microsoft.com/office/officeart/2005/8/layout/chevron1"/>
    <dgm:cxn modelId="{1D82459A-C0B7-48DC-B6CA-8CF781FAA5A9}" type="presParOf" srcId="{24EE7020-29D9-4D06-87F5-CD18318A1ED2}" destId="{7C861537-17A3-4A00-A5EA-19C807C408E5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BF03FD-5820-4C0D-AF96-2AC7FD8B1FD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43D7833-252A-492D-9317-E14F54AE0A47}">
      <dgm:prSet phldrT="[텍스트]"/>
      <dgm:spPr/>
      <dgm:t>
        <a:bodyPr/>
        <a:lstStyle/>
        <a:p>
          <a:pPr latinLnBrk="1"/>
          <a:r>
            <a:rPr lang="ko-KR" altLang="en-US" dirty="0"/>
            <a:t>장기목표</a:t>
          </a:r>
        </a:p>
      </dgm:t>
    </dgm:pt>
    <dgm:pt modelId="{AD7FF808-C563-40C8-87EC-678A507CC62C}" type="par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5AED6EAC-D897-43C0-8CD9-36C8FC3FE9F9}" type="sib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D33B92EE-EB11-4B74-ACED-0063E57B5D44}">
      <dgm:prSet phldrT="[텍스트]"/>
      <dgm:spPr/>
      <dgm:t>
        <a:bodyPr/>
        <a:lstStyle/>
        <a:p>
          <a:pPr latinLnBrk="1"/>
          <a:r>
            <a:rPr lang="ko-KR" altLang="en-US" dirty="0"/>
            <a:t>단기목표</a:t>
          </a:r>
        </a:p>
      </dgm:t>
    </dgm:pt>
    <dgm:pt modelId="{071CA937-24BC-43B6-A661-8C34CC5AEECF}" type="par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3E07EA45-26A1-42D0-949D-612817561367}" type="sib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7B5BB584-2336-4F19-BBFF-38ACA4695E26}">
      <dgm:prSet phldrT="[텍스트]"/>
      <dgm:spPr/>
      <dgm:t>
        <a:bodyPr/>
        <a:lstStyle/>
        <a:p>
          <a:pPr latinLnBrk="1"/>
          <a:r>
            <a:rPr lang="ko-KR" altLang="en-US" dirty="0"/>
            <a:t>목표에 따른 구체적인 과업</a:t>
          </a:r>
        </a:p>
      </dgm:t>
    </dgm:pt>
    <dgm:pt modelId="{55D0DDFF-3E30-4C27-91CD-9B439C339B75}" type="par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DAEE2F09-37A7-4FE8-A8D7-AD63BAE77B88}" type="sib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6D1BF092-9341-4CDF-9426-AB50AA2ED068}" type="pres">
      <dgm:prSet presAssocID="{50BF03FD-5820-4C0D-AF96-2AC7FD8B1FD5}" presName="linear" presStyleCnt="0">
        <dgm:presLayoutVars>
          <dgm:dir/>
          <dgm:animLvl val="lvl"/>
          <dgm:resizeHandles val="exact"/>
        </dgm:presLayoutVars>
      </dgm:prSet>
      <dgm:spPr/>
    </dgm:pt>
    <dgm:pt modelId="{C79D2BF7-3B7E-4443-89B8-EC416DE7D519}" type="pres">
      <dgm:prSet presAssocID="{043D7833-252A-492D-9317-E14F54AE0A47}" presName="parentLin" presStyleCnt="0"/>
      <dgm:spPr/>
    </dgm:pt>
    <dgm:pt modelId="{A8E7097E-1458-4BAB-846B-10F18303AB2E}" type="pres">
      <dgm:prSet presAssocID="{043D7833-252A-492D-9317-E14F54AE0A47}" presName="parentLeftMargin" presStyleLbl="node1" presStyleIdx="0" presStyleCnt="3"/>
      <dgm:spPr/>
    </dgm:pt>
    <dgm:pt modelId="{82E6FD8E-EAA7-44EF-A47B-25260F8794EC}" type="pres">
      <dgm:prSet presAssocID="{043D7833-252A-492D-9317-E14F54AE0A4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DB73F7E-6B63-4483-83BD-0C6376F7CAAD}" type="pres">
      <dgm:prSet presAssocID="{043D7833-252A-492D-9317-E14F54AE0A47}" presName="negativeSpace" presStyleCnt="0"/>
      <dgm:spPr/>
    </dgm:pt>
    <dgm:pt modelId="{DFC649A3-D794-460C-9A91-93455F842B52}" type="pres">
      <dgm:prSet presAssocID="{043D7833-252A-492D-9317-E14F54AE0A47}" presName="childText" presStyleLbl="conFgAcc1" presStyleIdx="0" presStyleCnt="3">
        <dgm:presLayoutVars>
          <dgm:bulletEnabled val="1"/>
        </dgm:presLayoutVars>
      </dgm:prSet>
      <dgm:spPr/>
    </dgm:pt>
    <dgm:pt modelId="{0CA11965-B029-4674-9692-7B9D460CCA83}" type="pres">
      <dgm:prSet presAssocID="{5AED6EAC-D897-43C0-8CD9-36C8FC3FE9F9}" presName="spaceBetweenRectangles" presStyleCnt="0"/>
      <dgm:spPr/>
    </dgm:pt>
    <dgm:pt modelId="{B8C64584-2406-45C7-81EB-750B86DB44DB}" type="pres">
      <dgm:prSet presAssocID="{D33B92EE-EB11-4B74-ACED-0063E57B5D44}" presName="parentLin" presStyleCnt="0"/>
      <dgm:spPr/>
    </dgm:pt>
    <dgm:pt modelId="{2AAFB19F-EF5B-47EF-B560-9E751912C757}" type="pres">
      <dgm:prSet presAssocID="{D33B92EE-EB11-4B74-ACED-0063E57B5D44}" presName="parentLeftMargin" presStyleLbl="node1" presStyleIdx="0" presStyleCnt="3"/>
      <dgm:spPr/>
    </dgm:pt>
    <dgm:pt modelId="{D0D6CB72-EBB3-4543-A13C-6EF8BF171831}" type="pres">
      <dgm:prSet presAssocID="{D33B92EE-EB11-4B74-ACED-0063E57B5D4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24999-0D98-4101-9486-F881C2C4F68C}" type="pres">
      <dgm:prSet presAssocID="{D33B92EE-EB11-4B74-ACED-0063E57B5D44}" presName="negativeSpace" presStyleCnt="0"/>
      <dgm:spPr/>
    </dgm:pt>
    <dgm:pt modelId="{0AF0254F-6721-4E20-B9C5-34AA35A49A5E}" type="pres">
      <dgm:prSet presAssocID="{D33B92EE-EB11-4B74-ACED-0063E57B5D44}" presName="childText" presStyleLbl="conFgAcc1" presStyleIdx="1" presStyleCnt="3">
        <dgm:presLayoutVars>
          <dgm:bulletEnabled val="1"/>
        </dgm:presLayoutVars>
      </dgm:prSet>
      <dgm:spPr/>
    </dgm:pt>
    <dgm:pt modelId="{11A2EECC-5595-413E-9F46-9929A7EE7088}" type="pres">
      <dgm:prSet presAssocID="{3E07EA45-26A1-42D0-949D-612817561367}" presName="spaceBetweenRectangles" presStyleCnt="0"/>
      <dgm:spPr/>
    </dgm:pt>
    <dgm:pt modelId="{6E483B1E-B29C-4D85-9C37-BE1AD5274CA6}" type="pres">
      <dgm:prSet presAssocID="{7B5BB584-2336-4F19-BBFF-38ACA4695E26}" presName="parentLin" presStyleCnt="0"/>
      <dgm:spPr/>
    </dgm:pt>
    <dgm:pt modelId="{C344843A-702C-4110-B4FE-0CEC885B3A29}" type="pres">
      <dgm:prSet presAssocID="{7B5BB584-2336-4F19-BBFF-38ACA4695E26}" presName="parentLeftMargin" presStyleLbl="node1" presStyleIdx="1" presStyleCnt="3"/>
      <dgm:spPr/>
    </dgm:pt>
    <dgm:pt modelId="{63B437B0-D84E-4947-8A4D-76EBBC8FE191}" type="pres">
      <dgm:prSet presAssocID="{7B5BB584-2336-4F19-BBFF-38ACA4695E26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5496D1F-5CCC-4BB2-9B3D-EA99DBF87CB9}" type="pres">
      <dgm:prSet presAssocID="{7B5BB584-2336-4F19-BBFF-38ACA4695E26}" presName="negativeSpace" presStyleCnt="0"/>
      <dgm:spPr/>
    </dgm:pt>
    <dgm:pt modelId="{E9DD17CE-FC8E-4E2F-86D1-54C71361477A}" type="pres">
      <dgm:prSet presAssocID="{7B5BB584-2336-4F19-BBFF-38ACA4695E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2032902-A0E3-49AA-BC86-6336FA17343D}" srcId="{50BF03FD-5820-4C0D-AF96-2AC7FD8B1FD5}" destId="{7B5BB584-2336-4F19-BBFF-38ACA4695E26}" srcOrd="2" destOrd="0" parTransId="{55D0DDFF-3E30-4C27-91CD-9B439C339B75}" sibTransId="{DAEE2F09-37A7-4FE8-A8D7-AD63BAE77B88}"/>
    <dgm:cxn modelId="{67302A04-2892-470B-8655-27A453FDFB9C}" type="presOf" srcId="{7B5BB584-2336-4F19-BBFF-38ACA4695E26}" destId="{63B437B0-D84E-4947-8A4D-76EBBC8FE191}" srcOrd="1" destOrd="0" presId="urn:microsoft.com/office/officeart/2005/8/layout/list1"/>
    <dgm:cxn modelId="{E17E9C19-B6BD-4B70-BA53-B7138B21B738}" srcId="{50BF03FD-5820-4C0D-AF96-2AC7FD8B1FD5}" destId="{D33B92EE-EB11-4B74-ACED-0063E57B5D44}" srcOrd="1" destOrd="0" parTransId="{071CA937-24BC-43B6-A661-8C34CC5AEECF}" sibTransId="{3E07EA45-26A1-42D0-949D-612817561367}"/>
    <dgm:cxn modelId="{799CD627-280F-4F6F-B55C-20FEAF903EF2}" type="presOf" srcId="{043D7833-252A-492D-9317-E14F54AE0A47}" destId="{82E6FD8E-EAA7-44EF-A47B-25260F8794EC}" srcOrd="1" destOrd="0" presId="urn:microsoft.com/office/officeart/2005/8/layout/list1"/>
    <dgm:cxn modelId="{42A32A36-EF8B-4992-9A2D-80F821D344E8}" type="presOf" srcId="{043D7833-252A-492D-9317-E14F54AE0A47}" destId="{A8E7097E-1458-4BAB-846B-10F18303AB2E}" srcOrd="0" destOrd="0" presId="urn:microsoft.com/office/officeart/2005/8/layout/list1"/>
    <dgm:cxn modelId="{49411D38-7E76-41D6-B0D1-D373CF44FDBC}" type="presOf" srcId="{D33B92EE-EB11-4B74-ACED-0063E57B5D44}" destId="{D0D6CB72-EBB3-4543-A13C-6EF8BF171831}" srcOrd="1" destOrd="0" presId="urn:microsoft.com/office/officeart/2005/8/layout/list1"/>
    <dgm:cxn modelId="{109FDF7C-3230-42C1-8E6E-20299FCF28A4}" type="presOf" srcId="{50BF03FD-5820-4C0D-AF96-2AC7FD8B1FD5}" destId="{6D1BF092-9341-4CDF-9426-AB50AA2ED068}" srcOrd="0" destOrd="0" presId="urn:microsoft.com/office/officeart/2005/8/layout/list1"/>
    <dgm:cxn modelId="{9A99CFB1-AADD-4CB2-8141-476924D05504}" type="presOf" srcId="{7B5BB584-2336-4F19-BBFF-38ACA4695E26}" destId="{C344843A-702C-4110-B4FE-0CEC885B3A29}" srcOrd="0" destOrd="0" presId="urn:microsoft.com/office/officeart/2005/8/layout/list1"/>
    <dgm:cxn modelId="{145D70B5-963B-4A81-8B68-E4384ABEA5AF}" type="presOf" srcId="{D33B92EE-EB11-4B74-ACED-0063E57B5D44}" destId="{2AAFB19F-EF5B-47EF-B560-9E751912C757}" srcOrd="0" destOrd="0" presId="urn:microsoft.com/office/officeart/2005/8/layout/list1"/>
    <dgm:cxn modelId="{949977DB-5169-4126-8317-214BF45D7146}" srcId="{50BF03FD-5820-4C0D-AF96-2AC7FD8B1FD5}" destId="{043D7833-252A-492D-9317-E14F54AE0A47}" srcOrd="0" destOrd="0" parTransId="{AD7FF808-C563-40C8-87EC-678A507CC62C}" sibTransId="{5AED6EAC-D897-43C0-8CD9-36C8FC3FE9F9}"/>
    <dgm:cxn modelId="{26142B53-6CDC-41A2-BB4D-C71F894DF52D}" type="presParOf" srcId="{6D1BF092-9341-4CDF-9426-AB50AA2ED068}" destId="{C79D2BF7-3B7E-4443-89B8-EC416DE7D519}" srcOrd="0" destOrd="0" presId="urn:microsoft.com/office/officeart/2005/8/layout/list1"/>
    <dgm:cxn modelId="{CEB9D138-A9B8-4178-A5D5-F10E320DAC23}" type="presParOf" srcId="{C79D2BF7-3B7E-4443-89B8-EC416DE7D519}" destId="{A8E7097E-1458-4BAB-846B-10F18303AB2E}" srcOrd="0" destOrd="0" presId="urn:microsoft.com/office/officeart/2005/8/layout/list1"/>
    <dgm:cxn modelId="{C7B99B44-AAB0-4944-A909-9D73306261B2}" type="presParOf" srcId="{C79D2BF7-3B7E-4443-89B8-EC416DE7D519}" destId="{82E6FD8E-EAA7-44EF-A47B-25260F8794EC}" srcOrd="1" destOrd="0" presId="urn:microsoft.com/office/officeart/2005/8/layout/list1"/>
    <dgm:cxn modelId="{E7AA6053-EAB4-4386-AE59-F103331EB999}" type="presParOf" srcId="{6D1BF092-9341-4CDF-9426-AB50AA2ED068}" destId="{3DB73F7E-6B63-4483-83BD-0C6376F7CAAD}" srcOrd="1" destOrd="0" presId="urn:microsoft.com/office/officeart/2005/8/layout/list1"/>
    <dgm:cxn modelId="{DDA0B1E8-4195-4D36-9418-C5CF7D82F2F2}" type="presParOf" srcId="{6D1BF092-9341-4CDF-9426-AB50AA2ED068}" destId="{DFC649A3-D794-460C-9A91-93455F842B52}" srcOrd="2" destOrd="0" presId="urn:microsoft.com/office/officeart/2005/8/layout/list1"/>
    <dgm:cxn modelId="{2F59EA64-0E19-4EE7-9D6B-AB8412CAFBFA}" type="presParOf" srcId="{6D1BF092-9341-4CDF-9426-AB50AA2ED068}" destId="{0CA11965-B029-4674-9692-7B9D460CCA83}" srcOrd="3" destOrd="0" presId="urn:microsoft.com/office/officeart/2005/8/layout/list1"/>
    <dgm:cxn modelId="{90E42B33-B2E9-4FB4-89A7-50B4F904BA40}" type="presParOf" srcId="{6D1BF092-9341-4CDF-9426-AB50AA2ED068}" destId="{B8C64584-2406-45C7-81EB-750B86DB44DB}" srcOrd="4" destOrd="0" presId="urn:microsoft.com/office/officeart/2005/8/layout/list1"/>
    <dgm:cxn modelId="{3CBFD378-19C6-44F9-8C13-68D62EF94D99}" type="presParOf" srcId="{B8C64584-2406-45C7-81EB-750B86DB44DB}" destId="{2AAFB19F-EF5B-47EF-B560-9E751912C757}" srcOrd="0" destOrd="0" presId="urn:microsoft.com/office/officeart/2005/8/layout/list1"/>
    <dgm:cxn modelId="{A552AE2B-78BB-4AAE-A5D0-8967C37A8A00}" type="presParOf" srcId="{B8C64584-2406-45C7-81EB-750B86DB44DB}" destId="{D0D6CB72-EBB3-4543-A13C-6EF8BF171831}" srcOrd="1" destOrd="0" presId="urn:microsoft.com/office/officeart/2005/8/layout/list1"/>
    <dgm:cxn modelId="{7EA343B7-0663-459C-AD78-7FD374C1FB1C}" type="presParOf" srcId="{6D1BF092-9341-4CDF-9426-AB50AA2ED068}" destId="{F3724999-0D98-4101-9486-F881C2C4F68C}" srcOrd="5" destOrd="0" presId="urn:microsoft.com/office/officeart/2005/8/layout/list1"/>
    <dgm:cxn modelId="{3107F671-8D58-435A-968B-41E8DBB97272}" type="presParOf" srcId="{6D1BF092-9341-4CDF-9426-AB50AA2ED068}" destId="{0AF0254F-6721-4E20-B9C5-34AA35A49A5E}" srcOrd="6" destOrd="0" presId="urn:microsoft.com/office/officeart/2005/8/layout/list1"/>
    <dgm:cxn modelId="{351C5B26-16DA-4A64-B7C3-A56CEC1F4E81}" type="presParOf" srcId="{6D1BF092-9341-4CDF-9426-AB50AA2ED068}" destId="{11A2EECC-5595-413E-9F46-9929A7EE7088}" srcOrd="7" destOrd="0" presId="urn:microsoft.com/office/officeart/2005/8/layout/list1"/>
    <dgm:cxn modelId="{AF705F96-4B1D-4695-97D0-26898710EB15}" type="presParOf" srcId="{6D1BF092-9341-4CDF-9426-AB50AA2ED068}" destId="{6E483B1E-B29C-4D85-9C37-BE1AD5274CA6}" srcOrd="8" destOrd="0" presId="urn:microsoft.com/office/officeart/2005/8/layout/list1"/>
    <dgm:cxn modelId="{33B4C1E5-83F8-4A3A-AF8B-2F0D1051AC48}" type="presParOf" srcId="{6E483B1E-B29C-4D85-9C37-BE1AD5274CA6}" destId="{C344843A-702C-4110-B4FE-0CEC885B3A29}" srcOrd="0" destOrd="0" presId="urn:microsoft.com/office/officeart/2005/8/layout/list1"/>
    <dgm:cxn modelId="{E9656B1A-933A-48CF-AF75-0CA414DD2DEA}" type="presParOf" srcId="{6E483B1E-B29C-4D85-9C37-BE1AD5274CA6}" destId="{63B437B0-D84E-4947-8A4D-76EBBC8FE191}" srcOrd="1" destOrd="0" presId="urn:microsoft.com/office/officeart/2005/8/layout/list1"/>
    <dgm:cxn modelId="{0600B7BF-8929-4F3F-B70F-819490141B05}" type="presParOf" srcId="{6D1BF092-9341-4CDF-9426-AB50AA2ED068}" destId="{F5496D1F-5CCC-4BB2-9B3D-EA99DBF87CB9}" srcOrd="9" destOrd="0" presId="urn:microsoft.com/office/officeart/2005/8/layout/list1"/>
    <dgm:cxn modelId="{C62D7602-AC0C-49CF-93FB-AFCBD554C294}" type="presParOf" srcId="{6D1BF092-9341-4CDF-9426-AB50AA2ED068}" destId="{E9DD17CE-FC8E-4E2F-86D1-54C7136147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C7720E7-0866-4180-A7DE-010E8DE4D8B9}" type="doc">
      <dgm:prSet loTypeId="urn:microsoft.com/office/officeart/2005/8/layout/cycle4#1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872A2F4-F70C-461C-A2CF-F9E26B8F128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공식   자원</a:t>
          </a:r>
        </a:p>
      </dgm:t>
    </dgm:pt>
    <dgm:pt modelId="{DD4C33CE-28CE-4C4F-BF60-83DC553B4E20}" type="par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286D2939-981C-40D7-BD31-54EF5A2BFB28}" type="sib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C47B8C06-8524-4204-927E-036E11280399}">
      <dgm:prSet phldrT="[텍스트]" custT="1"/>
      <dgm:spPr/>
      <dgm:t>
        <a:bodyPr/>
        <a:lstStyle/>
        <a:p>
          <a:pPr latinLnBrk="1"/>
          <a:r>
            <a:rPr lang="ko-KR" altLang="en-US" sz="1200" dirty="0"/>
            <a:t>사회</a:t>
          </a:r>
          <a:r>
            <a:rPr lang="en-US" altLang="ko-KR" sz="1200" dirty="0"/>
            <a:t>, </a:t>
          </a:r>
          <a:r>
            <a:rPr lang="ko-KR" altLang="en-US" sz="1200" dirty="0"/>
            <a:t>제도적 자원</a:t>
          </a:r>
        </a:p>
      </dgm:t>
    </dgm:pt>
    <dgm:pt modelId="{64B17E58-CB55-4BB8-BE66-078345244C01}" type="par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BAEB2137-38BB-4644-BE55-84EBE4CEE563}" type="sib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4D454BCD-6A5B-4BB6-B5AA-4A6847451398}">
      <dgm:prSet phldrT="[텍스트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비공식 자원</a:t>
          </a:r>
        </a:p>
      </dgm:t>
    </dgm:pt>
    <dgm:pt modelId="{0F2D55D4-5B33-425E-B261-D79D944B3FB9}" type="par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8368BFAF-B0A1-4412-9BC8-DB53B692019A}" type="sib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0B7A0974-31DB-4B7D-86F6-C57B12A2D6BF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비제도적자원</a:t>
          </a:r>
          <a:endParaRPr lang="ko-KR" altLang="en-US" sz="1200" dirty="0"/>
        </a:p>
      </dgm:t>
    </dgm:pt>
    <dgm:pt modelId="{11484971-FCFA-4F93-8A2D-0AC386CE9D5C}" type="par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7AEF73E6-0E70-4EDC-A563-2B2375C0CAA9}" type="sib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DAC8FC35-E390-4215-8AB8-D7CE9BABE70D}">
      <dgm:prSet phldrT="[텍스트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인적   자원</a:t>
          </a:r>
        </a:p>
      </dgm:t>
    </dgm:pt>
    <dgm:pt modelId="{136CEBD1-BD17-465A-94A4-28677F3DBB9D}" type="par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4CC3282E-CFF7-43F0-900A-A0905E28BA0E}" type="sib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3E4BF4E6-A046-437A-B85C-F900FB22E62C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관계자원</a:t>
          </a:r>
          <a:endParaRPr lang="ko-KR" altLang="en-US" sz="1200" dirty="0"/>
        </a:p>
      </dgm:t>
    </dgm:pt>
    <dgm:pt modelId="{B74E9B9E-3955-4B4A-B76B-91712C38A9AA}" type="par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DAAAC927-8D3C-4B50-BB2C-F80FC9490275}" type="sib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9A4FCCA7-53BA-4492-85E0-DA21DEC0A1DB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물적   자원</a:t>
          </a:r>
        </a:p>
      </dgm:t>
    </dgm:pt>
    <dgm:pt modelId="{BF413345-E419-448C-8123-699E2B099EE2}" type="par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09002444-58D7-4591-9AAB-E4CD26A877B5}" type="sib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53475248-E77D-4002-A2D2-501333B966E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도구적  자원</a:t>
          </a:r>
        </a:p>
      </dgm:t>
    </dgm:pt>
    <dgm:pt modelId="{8ED42F08-02C4-45F6-A979-FB60ADCAD711}" type="par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7358C514-792B-4847-BDD7-15A365643AE7}" type="sib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407FB804-9D55-4177-A37E-9F4BA24F77BF}" type="pres">
      <dgm:prSet presAssocID="{DC7720E7-0866-4180-A7DE-010E8DE4D8B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01A47FC-B08E-497B-A8E5-58B985588263}" type="pres">
      <dgm:prSet presAssocID="{DC7720E7-0866-4180-A7DE-010E8DE4D8B9}" presName="children" presStyleCnt="0"/>
      <dgm:spPr/>
    </dgm:pt>
    <dgm:pt modelId="{4C282EB2-0927-4561-87AA-C7A364DAB722}" type="pres">
      <dgm:prSet presAssocID="{DC7720E7-0866-4180-A7DE-010E8DE4D8B9}" presName="child1group" presStyleCnt="0"/>
      <dgm:spPr/>
    </dgm:pt>
    <dgm:pt modelId="{FF2DDA06-1EBB-4978-B3AC-47EC60754BE3}" type="pres">
      <dgm:prSet presAssocID="{DC7720E7-0866-4180-A7DE-010E8DE4D8B9}" presName="child1" presStyleLbl="bgAcc1" presStyleIdx="0" presStyleCnt="4"/>
      <dgm:spPr/>
    </dgm:pt>
    <dgm:pt modelId="{FF5C20C9-2059-42FD-873B-A05F8B1AA66C}" type="pres">
      <dgm:prSet presAssocID="{DC7720E7-0866-4180-A7DE-010E8DE4D8B9}" presName="child1Text" presStyleLbl="bgAcc1" presStyleIdx="0" presStyleCnt="4">
        <dgm:presLayoutVars>
          <dgm:bulletEnabled val="1"/>
        </dgm:presLayoutVars>
      </dgm:prSet>
      <dgm:spPr/>
    </dgm:pt>
    <dgm:pt modelId="{FFBC9529-5046-4839-B181-62586FF520AF}" type="pres">
      <dgm:prSet presAssocID="{DC7720E7-0866-4180-A7DE-010E8DE4D8B9}" presName="child2group" presStyleCnt="0"/>
      <dgm:spPr/>
    </dgm:pt>
    <dgm:pt modelId="{51D968EB-5D30-48FD-BB9E-90194F26D468}" type="pres">
      <dgm:prSet presAssocID="{DC7720E7-0866-4180-A7DE-010E8DE4D8B9}" presName="child2" presStyleLbl="bgAcc1" presStyleIdx="1" presStyleCnt="4"/>
      <dgm:spPr/>
    </dgm:pt>
    <dgm:pt modelId="{77ACEDBA-5E09-408F-BB07-8BFB9C38E6C5}" type="pres">
      <dgm:prSet presAssocID="{DC7720E7-0866-4180-A7DE-010E8DE4D8B9}" presName="child2Text" presStyleLbl="bgAcc1" presStyleIdx="1" presStyleCnt="4">
        <dgm:presLayoutVars>
          <dgm:bulletEnabled val="1"/>
        </dgm:presLayoutVars>
      </dgm:prSet>
      <dgm:spPr/>
    </dgm:pt>
    <dgm:pt modelId="{A108F070-0420-4742-824D-AF3018D7162A}" type="pres">
      <dgm:prSet presAssocID="{DC7720E7-0866-4180-A7DE-010E8DE4D8B9}" presName="child3group" presStyleCnt="0"/>
      <dgm:spPr/>
    </dgm:pt>
    <dgm:pt modelId="{0EEE3876-F869-4AF9-BFE1-8544F9D2E27D}" type="pres">
      <dgm:prSet presAssocID="{DC7720E7-0866-4180-A7DE-010E8DE4D8B9}" presName="child3" presStyleLbl="bgAcc1" presStyleIdx="2" presStyleCnt="4"/>
      <dgm:spPr/>
    </dgm:pt>
    <dgm:pt modelId="{8BAB6F4E-5D28-426A-B07A-393D60D73A47}" type="pres">
      <dgm:prSet presAssocID="{DC7720E7-0866-4180-A7DE-010E8DE4D8B9}" presName="child3Text" presStyleLbl="bgAcc1" presStyleIdx="2" presStyleCnt="4">
        <dgm:presLayoutVars>
          <dgm:bulletEnabled val="1"/>
        </dgm:presLayoutVars>
      </dgm:prSet>
      <dgm:spPr/>
    </dgm:pt>
    <dgm:pt modelId="{AD5BCD89-FB5E-4E4C-BAAA-8E4590740577}" type="pres">
      <dgm:prSet presAssocID="{DC7720E7-0866-4180-A7DE-010E8DE4D8B9}" presName="child4group" presStyleCnt="0"/>
      <dgm:spPr/>
    </dgm:pt>
    <dgm:pt modelId="{88C07E1B-0165-4EA9-9F8C-821BD1CD1033}" type="pres">
      <dgm:prSet presAssocID="{DC7720E7-0866-4180-A7DE-010E8DE4D8B9}" presName="child4" presStyleLbl="bgAcc1" presStyleIdx="3" presStyleCnt="4"/>
      <dgm:spPr/>
    </dgm:pt>
    <dgm:pt modelId="{14109C22-3A06-46E1-80AC-C5517996DC74}" type="pres">
      <dgm:prSet presAssocID="{DC7720E7-0866-4180-A7DE-010E8DE4D8B9}" presName="child4Text" presStyleLbl="bgAcc1" presStyleIdx="3" presStyleCnt="4">
        <dgm:presLayoutVars>
          <dgm:bulletEnabled val="1"/>
        </dgm:presLayoutVars>
      </dgm:prSet>
      <dgm:spPr/>
    </dgm:pt>
    <dgm:pt modelId="{E46864F9-46F8-487A-86D6-63582F0DAD51}" type="pres">
      <dgm:prSet presAssocID="{DC7720E7-0866-4180-A7DE-010E8DE4D8B9}" presName="childPlaceholder" presStyleCnt="0"/>
      <dgm:spPr/>
    </dgm:pt>
    <dgm:pt modelId="{F4AC39B0-7FDE-41FC-8A42-BB13A9C59F31}" type="pres">
      <dgm:prSet presAssocID="{DC7720E7-0866-4180-A7DE-010E8DE4D8B9}" presName="circle" presStyleCnt="0"/>
      <dgm:spPr/>
    </dgm:pt>
    <dgm:pt modelId="{23473BC4-953E-4D8E-853A-32DA00040DCB}" type="pres">
      <dgm:prSet presAssocID="{DC7720E7-0866-4180-A7DE-010E8DE4D8B9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F4083FB1-9C0A-4F76-8022-161BEAF1DAF5}" type="pres">
      <dgm:prSet presAssocID="{DC7720E7-0866-4180-A7DE-010E8DE4D8B9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D3E9BF29-6A99-4E82-A29A-98110DA20293}" type="pres">
      <dgm:prSet presAssocID="{DC7720E7-0866-4180-A7DE-010E8DE4D8B9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D16EAA68-CD6D-4FB0-8FF8-1D29B24E5189}" type="pres">
      <dgm:prSet presAssocID="{DC7720E7-0866-4180-A7DE-010E8DE4D8B9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50E128F0-5B50-44BA-A74A-08AA6BA050D1}" type="pres">
      <dgm:prSet presAssocID="{DC7720E7-0866-4180-A7DE-010E8DE4D8B9}" presName="quadrantPlaceholder" presStyleCnt="0"/>
      <dgm:spPr/>
    </dgm:pt>
    <dgm:pt modelId="{DF913D87-F031-4848-8998-1EE7E3798E7E}" type="pres">
      <dgm:prSet presAssocID="{DC7720E7-0866-4180-A7DE-010E8DE4D8B9}" presName="center1" presStyleLbl="fgShp" presStyleIdx="0" presStyleCnt="2"/>
      <dgm:spPr/>
    </dgm:pt>
    <dgm:pt modelId="{707EF267-5330-417E-8C05-EB7B8BB5B03C}" type="pres">
      <dgm:prSet presAssocID="{DC7720E7-0866-4180-A7DE-010E8DE4D8B9}" presName="center2" presStyleLbl="fgShp" presStyleIdx="1" presStyleCnt="2"/>
      <dgm:spPr/>
    </dgm:pt>
  </dgm:ptLst>
  <dgm:cxnLst>
    <dgm:cxn modelId="{E712DD0C-C5C1-4BB5-AA73-3CD295016961}" srcId="{9A4FCCA7-53BA-4492-85E0-DA21DEC0A1DB}" destId="{53475248-E77D-4002-A2D2-501333B966E7}" srcOrd="0" destOrd="0" parTransId="{8ED42F08-02C4-45F6-A979-FB60ADCAD711}" sibTransId="{7358C514-792B-4847-BDD7-15A365643AE7}"/>
    <dgm:cxn modelId="{F7E3081A-1DD6-41C9-A5E2-1D8FD3DEFE7B}" srcId="{DC7720E7-0866-4180-A7DE-010E8DE4D8B9}" destId="{9A4FCCA7-53BA-4492-85E0-DA21DEC0A1DB}" srcOrd="3" destOrd="0" parTransId="{BF413345-E419-448C-8123-699E2B099EE2}" sibTransId="{09002444-58D7-4591-9AAB-E4CD26A877B5}"/>
    <dgm:cxn modelId="{E1745821-F48C-4F47-ACF9-7E484693CDCA}" type="presOf" srcId="{0872A2F4-F70C-461C-A2CF-F9E26B8F1287}" destId="{23473BC4-953E-4D8E-853A-32DA00040DCB}" srcOrd="0" destOrd="0" presId="urn:microsoft.com/office/officeart/2005/8/layout/cycle4#1"/>
    <dgm:cxn modelId="{C078B92C-74A1-4E92-B593-91CA070EEFBA}" type="presOf" srcId="{53475248-E77D-4002-A2D2-501333B966E7}" destId="{88C07E1B-0165-4EA9-9F8C-821BD1CD1033}" srcOrd="0" destOrd="0" presId="urn:microsoft.com/office/officeart/2005/8/layout/cycle4#1"/>
    <dgm:cxn modelId="{43462C39-EE63-4F30-A58A-E928151328D3}" type="presOf" srcId="{0B7A0974-31DB-4B7D-86F6-C57B12A2D6BF}" destId="{77ACEDBA-5E09-408F-BB07-8BFB9C38E6C5}" srcOrd="1" destOrd="0" presId="urn:microsoft.com/office/officeart/2005/8/layout/cycle4#1"/>
    <dgm:cxn modelId="{7445205E-DD6C-4496-8CB9-72AE4F38C4C2}" type="presOf" srcId="{3E4BF4E6-A046-437A-B85C-F900FB22E62C}" destId="{0EEE3876-F869-4AF9-BFE1-8544F9D2E27D}" srcOrd="0" destOrd="0" presId="urn:microsoft.com/office/officeart/2005/8/layout/cycle4#1"/>
    <dgm:cxn modelId="{DECDE261-B22B-4BF1-A76C-F0CA43946993}" type="presOf" srcId="{0B7A0974-31DB-4B7D-86F6-C57B12A2D6BF}" destId="{51D968EB-5D30-48FD-BB9E-90194F26D468}" srcOrd="0" destOrd="0" presId="urn:microsoft.com/office/officeart/2005/8/layout/cycle4#1"/>
    <dgm:cxn modelId="{DAF6E563-3532-4519-B55D-5E5F9A8DBF56}" srcId="{DC7720E7-0866-4180-A7DE-010E8DE4D8B9}" destId="{DAC8FC35-E390-4215-8AB8-D7CE9BABE70D}" srcOrd="2" destOrd="0" parTransId="{136CEBD1-BD17-465A-94A4-28677F3DBB9D}" sibTransId="{4CC3282E-CFF7-43F0-900A-A0905E28BA0E}"/>
    <dgm:cxn modelId="{26901744-F241-45D3-BA92-3CEB27C72AF3}" type="presOf" srcId="{53475248-E77D-4002-A2D2-501333B966E7}" destId="{14109C22-3A06-46E1-80AC-C5517996DC74}" srcOrd="1" destOrd="0" presId="urn:microsoft.com/office/officeart/2005/8/layout/cycle4#1"/>
    <dgm:cxn modelId="{E6A6A96F-B1D3-444F-9892-C55D68168345}" srcId="{0872A2F4-F70C-461C-A2CF-F9E26B8F1287}" destId="{C47B8C06-8524-4204-927E-036E11280399}" srcOrd="0" destOrd="0" parTransId="{64B17E58-CB55-4BB8-BE66-078345244C01}" sibTransId="{BAEB2137-38BB-4644-BE55-84EBE4CEE563}"/>
    <dgm:cxn modelId="{BDD8B24F-5185-49D4-A85F-F6ACA6EE4E8A}" type="presOf" srcId="{C47B8C06-8524-4204-927E-036E11280399}" destId="{FF2DDA06-1EBB-4978-B3AC-47EC60754BE3}" srcOrd="0" destOrd="0" presId="urn:microsoft.com/office/officeart/2005/8/layout/cycle4#1"/>
    <dgm:cxn modelId="{B4BEE757-1213-485C-918E-D68233640759}" srcId="{DAC8FC35-E390-4215-8AB8-D7CE9BABE70D}" destId="{3E4BF4E6-A046-437A-B85C-F900FB22E62C}" srcOrd="0" destOrd="0" parTransId="{B74E9B9E-3955-4B4A-B76B-91712C38A9AA}" sibTransId="{DAAAC927-8D3C-4B50-BB2C-F80FC9490275}"/>
    <dgm:cxn modelId="{98D4C798-9397-435B-8E7E-D6CC89088884}" type="presOf" srcId="{C47B8C06-8524-4204-927E-036E11280399}" destId="{FF5C20C9-2059-42FD-873B-A05F8B1AA66C}" srcOrd="1" destOrd="0" presId="urn:microsoft.com/office/officeart/2005/8/layout/cycle4#1"/>
    <dgm:cxn modelId="{D747C39C-3D5B-434B-848F-B3893E5576D3}" srcId="{4D454BCD-6A5B-4BB6-B5AA-4A6847451398}" destId="{0B7A0974-31DB-4B7D-86F6-C57B12A2D6BF}" srcOrd="0" destOrd="0" parTransId="{11484971-FCFA-4F93-8A2D-0AC386CE9D5C}" sibTransId="{7AEF73E6-0E70-4EDC-A563-2B2375C0CAA9}"/>
    <dgm:cxn modelId="{DC91319D-24D8-443E-87E1-175002629FD3}" srcId="{DC7720E7-0866-4180-A7DE-010E8DE4D8B9}" destId="{0872A2F4-F70C-461C-A2CF-F9E26B8F1287}" srcOrd="0" destOrd="0" parTransId="{DD4C33CE-28CE-4C4F-BF60-83DC553B4E20}" sibTransId="{286D2939-981C-40D7-BD31-54EF5A2BFB28}"/>
    <dgm:cxn modelId="{B4AC1EB4-E78F-4222-AF54-D8D507D2C0F9}" type="presOf" srcId="{9A4FCCA7-53BA-4492-85E0-DA21DEC0A1DB}" destId="{D16EAA68-CD6D-4FB0-8FF8-1D29B24E5189}" srcOrd="0" destOrd="0" presId="urn:microsoft.com/office/officeart/2005/8/layout/cycle4#1"/>
    <dgm:cxn modelId="{835387C7-7608-46A6-9681-A6B18405875A}" type="presOf" srcId="{DC7720E7-0866-4180-A7DE-010E8DE4D8B9}" destId="{407FB804-9D55-4177-A37E-9F4BA24F77BF}" srcOrd="0" destOrd="0" presId="urn:microsoft.com/office/officeart/2005/8/layout/cycle4#1"/>
    <dgm:cxn modelId="{E4EBFEC7-B574-44C1-9EDE-B759AE886EAE}" type="presOf" srcId="{DAC8FC35-E390-4215-8AB8-D7CE9BABE70D}" destId="{D3E9BF29-6A99-4E82-A29A-98110DA20293}" srcOrd="0" destOrd="0" presId="urn:microsoft.com/office/officeart/2005/8/layout/cycle4#1"/>
    <dgm:cxn modelId="{DF3FD2E4-6D13-402E-9527-FBFDE51351C4}" type="presOf" srcId="{4D454BCD-6A5B-4BB6-B5AA-4A6847451398}" destId="{F4083FB1-9C0A-4F76-8022-161BEAF1DAF5}" srcOrd="0" destOrd="0" presId="urn:microsoft.com/office/officeart/2005/8/layout/cycle4#1"/>
    <dgm:cxn modelId="{3DD0DAE6-6F67-4639-9CCE-6587893A28A3}" type="presOf" srcId="{3E4BF4E6-A046-437A-B85C-F900FB22E62C}" destId="{8BAB6F4E-5D28-426A-B07A-393D60D73A47}" srcOrd="1" destOrd="0" presId="urn:microsoft.com/office/officeart/2005/8/layout/cycle4#1"/>
    <dgm:cxn modelId="{A8C9EAEE-CADA-46AA-B140-680D19938AE7}" srcId="{DC7720E7-0866-4180-A7DE-010E8DE4D8B9}" destId="{4D454BCD-6A5B-4BB6-B5AA-4A6847451398}" srcOrd="1" destOrd="0" parTransId="{0F2D55D4-5B33-425E-B261-D79D944B3FB9}" sibTransId="{8368BFAF-B0A1-4412-9BC8-DB53B692019A}"/>
    <dgm:cxn modelId="{A16B0C69-6781-4CE2-BAAD-4837CC89A964}" type="presParOf" srcId="{407FB804-9D55-4177-A37E-9F4BA24F77BF}" destId="{801A47FC-B08E-497B-A8E5-58B985588263}" srcOrd="0" destOrd="0" presId="urn:microsoft.com/office/officeart/2005/8/layout/cycle4#1"/>
    <dgm:cxn modelId="{19E110CD-8965-44C7-B31C-D0E24CA68424}" type="presParOf" srcId="{801A47FC-B08E-497B-A8E5-58B985588263}" destId="{4C282EB2-0927-4561-87AA-C7A364DAB722}" srcOrd="0" destOrd="0" presId="urn:microsoft.com/office/officeart/2005/8/layout/cycle4#1"/>
    <dgm:cxn modelId="{840C7CC2-79B4-40BA-AB72-40057FE1D5B8}" type="presParOf" srcId="{4C282EB2-0927-4561-87AA-C7A364DAB722}" destId="{FF2DDA06-1EBB-4978-B3AC-47EC60754BE3}" srcOrd="0" destOrd="0" presId="urn:microsoft.com/office/officeart/2005/8/layout/cycle4#1"/>
    <dgm:cxn modelId="{9DDC1D6F-9C92-415B-B539-54FA4C2D5BEA}" type="presParOf" srcId="{4C282EB2-0927-4561-87AA-C7A364DAB722}" destId="{FF5C20C9-2059-42FD-873B-A05F8B1AA66C}" srcOrd="1" destOrd="0" presId="urn:microsoft.com/office/officeart/2005/8/layout/cycle4#1"/>
    <dgm:cxn modelId="{9C5180B7-0141-4714-B478-CE3A847106CE}" type="presParOf" srcId="{801A47FC-B08E-497B-A8E5-58B985588263}" destId="{FFBC9529-5046-4839-B181-62586FF520AF}" srcOrd="1" destOrd="0" presId="urn:microsoft.com/office/officeart/2005/8/layout/cycle4#1"/>
    <dgm:cxn modelId="{E6F0D37D-3821-4736-8A81-826771F66588}" type="presParOf" srcId="{FFBC9529-5046-4839-B181-62586FF520AF}" destId="{51D968EB-5D30-48FD-BB9E-90194F26D468}" srcOrd="0" destOrd="0" presId="urn:microsoft.com/office/officeart/2005/8/layout/cycle4#1"/>
    <dgm:cxn modelId="{4979979B-DBA3-475E-9781-A1D630910AF7}" type="presParOf" srcId="{FFBC9529-5046-4839-B181-62586FF520AF}" destId="{77ACEDBA-5E09-408F-BB07-8BFB9C38E6C5}" srcOrd="1" destOrd="0" presId="urn:microsoft.com/office/officeart/2005/8/layout/cycle4#1"/>
    <dgm:cxn modelId="{79A897C6-188F-4712-8F36-A6F228721871}" type="presParOf" srcId="{801A47FC-B08E-497B-A8E5-58B985588263}" destId="{A108F070-0420-4742-824D-AF3018D7162A}" srcOrd="2" destOrd="0" presId="urn:microsoft.com/office/officeart/2005/8/layout/cycle4#1"/>
    <dgm:cxn modelId="{39C0D54F-61A6-4F7C-B7E3-5D838234D6C2}" type="presParOf" srcId="{A108F070-0420-4742-824D-AF3018D7162A}" destId="{0EEE3876-F869-4AF9-BFE1-8544F9D2E27D}" srcOrd="0" destOrd="0" presId="urn:microsoft.com/office/officeart/2005/8/layout/cycle4#1"/>
    <dgm:cxn modelId="{BB87F92E-7C3F-469B-AF74-EB7442F136CA}" type="presParOf" srcId="{A108F070-0420-4742-824D-AF3018D7162A}" destId="{8BAB6F4E-5D28-426A-B07A-393D60D73A47}" srcOrd="1" destOrd="0" presId="urn:microsoft.com/office/officeart/2005/8/layout/cycle4#1"/>
    <dgm:cxn modelId="{E3E950DC-3D44-4A9B-ABF7-42D797149876}" type="presParOf" srcId="{801A47FC-B08E-497B-A8E5-58B985588263}" destId="{AD5BCD89-FB5E-4E4C-BAAA-8E4590740577}" srcOrd="3" destOrd="0" presId="urn:microsoft.com/office/officeart/2005/8/layout/cycle4#1"/>
    <dgm:cxn modelId="{3FAC16DA-8A40-4819-91AB-F83A63D6B7A6}" type="presParOf" srcId="{AD5BCD89-FB5E-4E4C-BAAA-8E4590740577}" destId="{88C07E1B-0165-4EA9-9F8C-821BD1CD1033}" srcOrd="0" destOrd="0" presId="urn:microsoft.com/office/officeart/2005/8/layout/cycle4#1"/>
    <dgm:cxn modelId="{E0974FC5-7440-452C-BE95-9CE7373BA0DF}" type="presParOf" srcId="{AD5BCD89-FB5E-4E4C-BAAA-8E4590740577}" destId="{14109C22-3A06-46E1-80AC-C5517996DC74}" srcOrd="1" destOrd="0" presId="urn:microsoft.com/office/officeart/2005/8/layout/cycle4#1"/>
    <dgm:cxn modelId="{3C383757-511A-42C1-A308-8849228FB8BC}" type="presParOf" srcId="{801A47FC-B08E-497B-A8E5-58B985588263}" destId="{E46864F9-46F8-487A-86D6-63582F0DAD51}" srcOrd="4" destOrd="0" presId="urn:microsoft.com/office/officeart/2005/8/layout/cycle4#1"/>
    <dgm:cxn modelId="{832B9104-E6B1-4410-A6F6-0C25E1081AEA}" type="presParOf" srcId="{407FB804-9D55-4177-A37E-9F4BA24F77BF}" destId="{F4AC39B0-7FDE-41FC-8A42-BB13A9C59F31}" srcOrd="1" destOrd="0" presId="urn:microsoft.com/office/officeart/2005/8/layout/cycle4#1"/>
    <dgm:cxn modelId="{07B907C4-5BEC-4527-B1A7-8300F2652A6C}" type="presParOf" srcId="{F4AC39B0-7FDE-41FC-8A42-BB13A9C59F31}" destId="{23473BC4-953E-4D8E-853A-32DA00040DCB}" srcOrd="0" destOrd="0" presId="urn:microsoft.com/office/officeart/2005/8/layout/cycle4#1"/>
    <dgm:cxn modelId="{2828443B-27F7-4AE6-B270-B27073326460}" type="presParOf" srcId="{F4AC39B0-7FDE-41FC-8A42-BB13A9C59F31}" destId="{F4083FB1-9C0A-4F76-8022-161BEAF1DAF5}" srcOrd="1" destOrd="0" presId="urn:microsoft.com/office/officeart/2005/8/layout/cycle4#1"/>
    <dgm:cxn modelId="{8C58E5A3-4661-48E3-B786-CFA06D152BE5}" type="presParOf" srcId="{F4AC39B0-7FDE-41FC-8A42-BB13A9C59F31}" destId="{D3E9BF29-6A99-4E82-A29A-98110DA20293}" srcOrd="2" destOrd="0" presId="urn:microsoft.com/office/officeart/2005/8/layout/cycle4#1"/>
    <dgm:cxn modelId="{8EDDE65C-BD3F-410C-BB7B-D720B4E54EDA}" type="presParOf" srcId="{F4AC39B0-7FDE-41FC-8A42-BB13A9C59F31}" destId="{D16EAA68-CD6D-4FB0-8FF8-1D29B24E5189}" srcOrd="3" destOrd="0" presId="urn:microsoft.com/office/officeart/2005/8/layout/cycle4#1"/>
    <dgm:cxn modelId="{879EC094-F7FA-4BEA-B35F-DD729AFAE112}" type="presParOf" srcId="{F4AC39B0-7FDE-41FC-8A42-BB13A9C59F31}" destId="{50E128F0-5B50-44BA-A74A-08AA6BA050D1}" srcOrd="4" destOrd="0" presId="urn:microsoft.com/office/officeart/2005/8/layout/cycle4#1"/>
    <dgm:cxn modelId="{761BDDC3-0178-4DC5-9525-FC4A8ABCA5DC}" type="presParOf" srcId="{407FB804-9D55-4177-A37E-9F4BA24F77BF}" destId="{DF913D87-F031-4848-8998-1EE7E3798E7E}" srcOrd="2" destOrd="0" presId="urn:microsoft.com/office/officeart/2005/8/layout/cycle4#1"/>
    <dgm:cxn modelId="{C022F8D7-4ED1-4A4D-8E89-338AF1103B83}" type="presParOf" srcId="{407FB804-9D55-4177-A37E-9F4BA24F77BF}" destId="{707EF267-5330-417E-8C05-EB7B8BB5B03C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243D49-F735-4FBB-A9A2-BAFA8BC6ED0F}" type="doc">
      <dgm:prSet loTypeId="urn:microsoft.com/office/officeart/2005/8/layout/radial6" loCatId="cycle" qsTypeId="urn:microsoft.com/office/officeart/2005/8/quickstyle/simple5" qsCatId="simple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97487CC1-C2EB-4DAC-ADE0-0251C4E56231}">
      <dgm:prSet phldrT="[텍스트]"/>
      <dgm:spPr/>
      <dgm:t>
        <a:bodyPr/>
        <a:lstStyle/>
        <a:p>
          <a:pPr latinLnBrk="1"/>
          <a:r>
            <a:rPr lang="ko-KR" altLang="en-US" b="1" dirty="0"/>
            <a:t>사례</a:t>
          </a:r>
          <a:endParaRPr lang="en-US" altLang="ko-KR" b="1" dirty="0"/>
        </a:p>
        <a:p>
          <a:pPr latinLnBrk="1"/>
          <a:r>
            <a:rPr lang="ko-KR" altLang="en-US" b="1" dirty="0"/>
            <a:t>관리</a:t>
          </a:r>
        </a:p>
      </dgm:t>
    </dgm:pt>
    <dgm:pt modelId="{880BB27E-49DD-4398-B668-D503A6FB2A23}" type="par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F3EACD3F-431F-479B-B7E0-8774E51D6DB4}" type="sib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4173012D-6425-44D2-B61C-1031ED6D37CD}">
      <dgm:prSet phldrT="[텍스트]"/>
      <dgm:spPr/>
      <dgm:t>
        <a:bodyPr/>
        <a:lstStyle/>
        <a:p>
          <a:pPr latinLnBrk="1"/>
          <a:r>
            <a:rPr lang="ko-KR" altLang="en-US" b="1" dirty="0"/>
            <a:t>평가 결과</a:t>
          </a:r>
        </a:p>
      </dgm:t>
    </dgm:pt>
    <dgm:pt modelId="{A27C62D0-87C9-499F-8E5D-6B5FE25EEB0E}" type="par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46D4906F-22ED-4C24-B9C9-6D8AA8979E5E}" type="sib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F77CF81D-BDD3-4013-A97D-B8D6C094C4D0}">
      <dgm:prSet phldrT="[텍스트]"/>
      <dgm:spPr/>
      <dgm:t>
        <a:bodyPr/>
        <a:lstStyle/>
        <a:p>
          <a:pPr latinLnBrk="1"/>
          <a:r>
            <a:rPr lang="ko-KR" altLang="en-US" b="1" dirty="0"/>
            <a:t>피드백</a:t>
          </a:r>
        </a:p>
      </dgm:t>
    </dgm:pt>
    <dgm:pt modelId="{D56D3B3A-D73E-4E07-990F-6705195655C5}" type="par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6B498DF2-C6C1-4276-A580-0BC2E6554B97}" type="sib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8CC2118D-D9BA-43A5-93B8-CF93D46ECA24}">
      <dgm:prSet phldrT="[텍스트]"/>
      <dgm:spPr/>
      <dgm:t>
        <a:bodyPr/>
        <a:lstStyle/>
        <a:p>
          <a:pPr latinLnBrk="1"/>
          <a:r>
            <a:rPr lang="ko-KR" altLang="en-US" b="1" dirty="0"/>
            <a:t>개선</a:t>
          </a:r>
        </a:p>
      </dgm:t>
    </dgm:pt>
    <dgm:pt modelId="{D7883E87-F74B-4CA1-B887-9974472F10DD}" type="par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3F8D2132-B74E-42A3-A838-A5D882333AE3}" type="sib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B81229AC-9094-4784-84F7-B61AF35A1068}">
      <dgm:prSet phldrT="[텍스트]"/>
      <dgm:spPr/>
      <dgm:t>
        <a:bodyPr/>
        <a:lstStyle/>
        <a:p>
          <a:pPr latinLnBrk="1"/>
          <a:r>
            <a:rPr lang="ko-KR" altLang="en-US" b="1" dirty="0"/>
            <a:t>실천 전환</a:t>
          </a:r>
        </a:p>
      </dgm:t>
    </dgm:pt>
    <dgm:pt modelId="{3A93AF62-7F7B-48F4-A3C3-793AA55A6CE1}" type="par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68A79F78-9F4B-41D2-8DDA-3D90C9B44AD9}" type="sib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CE83DAF8-DDAC-4782-9335-0E4AA23AE501}" type="pres">
      <dgm:prSet presAssocID="{21243D49-F735-4FBB-A9A2-BAFA8BC6ED0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0AE34C5-5FAB-4066-BF89-50FF15D401BD}" type="pres">
      <dgm:prSet presAssocID="{97487CC1-C2EB-4DAC-ADE0-0251C4E56231}" presName="centerShape" presStyleLbl="node0" presStyleIdx="0" presStyleCnt="1"/>
      <dgm:spPr/>
    </dgm:pt>
    <dgm:pt modelId="{19A5F7BC-2456-4FF6-92B8-AB68CCFDAB81}" type="pres">
      <dgm:prSet presAssocID="{4173012D-6425-44D2-B61C-1031ED6D37CD}" presName="node" presStyleLbl="node1" presStyleIdx="0" presStyleCnt="4">
        <dgm:presLayoutVars>
          <dgm:bulletEnabled val="1"/>
        </dgm:presLayoutVars>
      </dgm:prSet>
      <dgm:spPr/>
    </dgm:pt>
    <dgm:pt modelId="{37AA5ED4-BB57-47CF-A5F0-2A432381D48B}" type="pres">
      <dgm:prSet presAssocID="{4173012D-6425-44D2-B61C-1031ED6D37CD}" presName="dummy" presStyleCnt="0"/>
      <dgm:spPr/>
    </dgm:pt>
    <dgm:pt modelId="{EB0A7919-F13D-4014-9FF9-F2805A3A653C}" type="pres">
      <dgm:prSet presAssocID="{46D4906F-22ED-4C24-B9C9-6D8AA8979E5E}" presName="sibTrans" presStyleLbl="sibTrans2D1" presStyleIdx="0" presStyleCnt="4"/>
      <dgm:spPr/>
    </dgm:pt>
    <dgm:pt modelId="{0878FC07-793E-4F12-BC92-7DC4FC680C2A}" type="pres">
      <dgm:prSet presAssocID="{F77CF81D-BDD3-4013-A97D-B8D6C094C4D0}" presName="node" presStyleLbl="node1" presStyleIdx="1" presStyleCnt="4">
        <dgm:presLayoutVars>
          <dgm:bulletEnabled val="1"/>
        </dgm:presLayoutVars>
      </dgm:prSet>
      <dgm:spPr/>
    </dgm:pt>
    <dgm:pt modelId="{48A4CAC6-96F2-4520-9AF8-8BEB47AEBF8D}" type="pres">
      <dgm:prSet presAssocID="{F77CF81D-BDD3-4013-A97D-B8D6C094C4D0}" presName="dummy" presStyleCnt="0"/>
      <dgm:spPr/>
    </dgm:pt>
    <dgm:pt modelId="{E13E776D-9E83-4F95-A140-5D279A898873}" type="pres">
      <dgm:prSet presAssocID="{6B498DF2-C6C1-4276-A580-0BC2E6554B97}" presName="sibTrans" presStyleLbl="sibTrans2D1" presStyleIdx="1" presStyleCnt="4"/>
      <dgm:spPr/>
    </dgm:pt>
    <dgm:pt modelId="{646F53A3-BB63-4957-857F-6F986F6F18BC}" type="pres">
      <dgm:prSet presAssocID="{8CC2118D-D9BA-43A5-93B8-CF93D46ECA24}" presName="node" presStyleLbl="node1" presStyleIdx="2" presStyleCnt="4">
        <dgm:presLayoutVars>
          <dgm:bulletEnabled val="1"/>
        </dgm:presLayoutVars>
      </dgm:prSet>
      <dgm:spPr/>
    </dgm:pt>
    <dgm:pt modelId="{B4021FDA-630D-4BE6-9982-2A175BCED804}" type="pres">
      <dgm:prSet presAssocID="{8CC2118D-D9BA-43A5-93B8-CF93D46ECA24}" presName="dummy" presStyleCnt="0"/>
      <dgm:spPr/>
    </dgm:pt>
    <dgm:pt modelId="{65DE3436-6645-4881-BF61-7E7055B55B43}" type="pres">
      <dgm:prSet presAssocID="{3F8D2132-B74E-42A3-A838-A5D882333AE3}" presName="sibTrans" presStyleLbl="sibTrans2D1" presStyleIdx="2" presStyleCnt="4"/>
      <dgm:spPr/>
    </dgm:pt>
    <dgm:pt modelId="{4AA6FA2A-97F2-4A7F-8AF8-F2DD7DB1FAAA}" type="pres">
      <dgm:prSet presAssocID="{B81229AC-9094-4784-84F7-B61AF35A1068}" presName="node" presStyleLbl="node1" presStyleIdx="3" presStyleCnt="4">
        <dgm:presLayoutVars>
          <dgm:bulletEnabled val="1"/>
        </dgm:presLayoutVars>
      </dgm:prSet>
      <dgm:spPr/>
    </dgm:pt>
    <dgm:pt modelId="{EA08B96F-E0CA-499D-AABD-73024D739365}" type="pres">
      <dgm:prSet presAssocID="{B81229AC-9094-4784-84F7-B61AF35A1068}" presName="dummy" presStyleCnt="0"/>
      <dgm:spPr/>
    </dgm:pt>
    <dgm:pt modelId="{4327CB24-1155-4AA6-96C5-7425AB01589B}" type="pres">
      <dgm:prSet presAssocID="{68A79F78-9F4B-41D2-8DDA-3D90C9B44AD9}" presName="sibTrans" presStyleLbl="sibTrans2D1" presStyleIdx="3" presStyleCnt="4"/>
      <dgm:spPr/>
    </dgm:pt>
  </dgm:ptLst>
  <dgm:cxnLst>
    <dgm:cxn modelId="{875A6409-435B-4063-B93E-4A0CA78C7B1A}" type="presOf" srcId="{3F8D2132-B74E-42A3-A838-A5D882333AE3}" destId="{65DE3436-6645-4881-BF61-7E7055B55B43}" srcOrd="0" destOrd="0" presId="urn:microsoft.com/office/officeart/2005/8/layout/radial6"/>
    <dgm:cxn modelId="{666A5219-473D-4B97-B575-32FB8A6A8188}" srcId="{97487CC1-C2EB-4DAC-ADE0-0251C4E56231}" destId="{F77CF81D-BDD3-4013-A97D-B8D6C094C4D0}" srcOrd="1" destOrd="0" parTransId="{D56D3B3A-D73E-4E07-990F-6705195655C5}" sibTransId="{6B498DF2-C6C1-4276-A580-0BC2E6554B97}"/>
    <dgm:cxn modelId="{83E6A834-B035-4C8F-8F43-0AE541332A36}" type="presOf" srcId="{21243D49-F735-4FBB-A9A2-BAFA8BC6ED0F}" destId="{CE83DAF8-DDAC-4782-9335-0E4AA23AE501}" srcOrd="0" destOrd="0" presId="urn:microsoft.com/office/officeart/2005/8/layout/radial6"/>
    <dgm:cxn modelId="{2A54F937-947E-4763-8C79-FB2F78CC7D71}" type="presOf" srcId="{B81229AC-9094-4784-84F7-B61AF35A1068}" destId="{4AA6FA2A-97F2-4A7F-8AF8-F2DD7DB1FAAA}" srcOrd="0" destOrd="0" presId="urn:microsoft.com/office/officeart/2005/8/layout/radial6"/>
    <dgm:cxn modelId="{319BF13D-31E1-4114-8E43-05E0D3921800}" srcId="{97487CC1-C2EB-4DAC-ADE0-0251C4E56231}" destId="{8CC2118D-D9BA-43A5-93B8-CF93D46ECA24}" srcOrd="2" destOrd="0" parTransId="{D7883E87-F74B-4CA1-B887-9974472F10DD}" sibTransId="{3F8D2132-B74E-42A3-A838-A5D882333AE3}"/>
    <dgm:cxn modelId="{D078315B-2447-4EF6-83A4-C395D5B8EA92}" srcId="{97487CC1-C2EB-4DAC-ADE0-0251C4E56231}" destId="{B81229AC-9094-4784-84F7-B61AF35A1068}" srcOrd="3" destOrd="0" parTransId="{3A93AF62-7F7B-48F4-A3C3-793AA55A6CE1}" sibTransId="{68A79F78-9F4B-41D2-8DDA-3D90C9B44AD9}"/>
    <dgm:cxn modelId="{A95F7B48-9C6F-4D95-84CB-067B0DA4552F}" type="presOf" srcId="{6B498DF2-C6C1-4276-A580-0BC2E6554B97}" destId="{E13E776D-9E83-4F95-A140-5D279A898873}" srcOrd="0" destOrd="0" presId="urn:microsoft.com/office/officeart/2005/8/layout/radial6"/>
    <dgm:cxn modelId="{6EAC569B-C168-49E8-8C69-428F3E2F3CDC}" type="presOf" srcId="{8CC2118D-D9BA-43A5-93B8-CF93D46ECA24}" destId="{646F53A3-BB63-4957-857F-6F986F6F18BC}" srcOrd="0" destOrd="0" presId="urn:microsoft.com/office/officeart/2005/8/layout/radial6"/>
    <dgm:cxn modelId="{12157FBE-9D06-4728-932D-4DE8210F858E}" type="presOf" srcId="{68A79F78-9F4B-41D2-8DDA-3D90C9B44AD9}" destId="{4327CB24-1155-4AA6-96C5-7425AB01589B}" srcOrd="0" destOrd="0" presId="urn:microsoft.com/office/officeart/2005/8/layout/radial6"/>
    <dgm:cxn modelId="{CF500DC4-3219-4118-9E43-3CF331E77E77}" srcId="{97487CC1-C2EB-4DAC-ADE0-0251C4E56231}" destId="{4173012D-6425-44D2-B61C-1031ED6D37CD}" srcOrd="0" destOrd="0" parTransId="{A27C62D0-87C9-499F-8E5D-6B5FE25EEB0E}" sibTransId="{46D4906F-22ED-4C24-B9C9-6D8AA8979E5E}"/>
    <dgm:cxn modelId="{A1CBB1D0-0058-48D6-B6A3-6EF3C0F0B02D}" type="presOf" srcId="{97487CC1-C2EB-4DAC-ADE0-0251C4E56231}" destId="{30AE34C5-5FAB-4066-BF89-50FF15D401BD}" srcOrd="0" destOrd="0" presId="urn:microsoft.com/office/officeart/2005/8/layout/radial6"/>
    <dgm:cxn modelId="{007E55D2-3F31-4C05-BE7F-1C2263B6007A}" type="presOf" srcId="{46D4906F-22ED-4C24-B9C9-6D8AA8979E5E}" destId="{EB0A7919-F13D-4014-9FF9-F2805A3A653C}" srcOrd="0" destOrd="0" presId="urn:microsoft.com/office/officeart/2005/8/layout/radial6"/>
    <dgm:cxn modelId="{3E49A6E8-32CE-48D2-8481-E6DC1C882008}" type="presOf" srcId="{4173012D-6425-44D2-B61C-1031ED6D37CD}" destId="{19A5F7BC-2456-4FF6-92B8-AB68CCFDAB81}" srcOrd="0" destOrd="0" presId="urn:microsoft.com/office/officeart/2005/8/layout/radial6"/>
    <dgm:cxn modelId="{544CA8F4-A36D-4AE0-836B-BBC1EF0003E5}" type="presOf" srcId="{F77CF81D-BDD3-4013-A97D-B8D6C094C4D0}" destId="{0878FC07-793E-4F12-BC92-7DC4FC680C2A}" srcOrd="0" destOrd="0" presId="urn:microsoft.com/office/officeart/2005/8/layout/radial6"/>
    <dgm:cxn modelId="{FDF5CEF6-B488-40A5-9556-37BE1A4CD82A}" srcId="{21243D49-F735-4FBB-A9A2-BAFA8BC6ED0F}" destId="{97487CC1-C2EB-4DAC-ADE0-0251C4E56231}" srcOrd="0" destOrd="0" parTransId="{880BB27E-49DD-4398-B668-D503A6FB2A23}" sibTransId="{F3EACD3F-431F-479B-B7E0-8774E51D6DB4}"/>
    <dgm:cxn modelId="{C4D98E0C-E530-496C-A6DC-BE04CE913DAB}" type="presParOf" srcId="{CE83DAF8-DDAC-4782-9335-0E4AA23AE501}" destId="{30AE34C5-5FAB-4066-BF89-50FF15D401BD}" srcOrd="0" destOrd="0" presId="urn:microsoft.com/office/officeart/2005/8/layout/radial6"/>
    <dgm:cxn modelId="{A8C2BE19-9BFA-40B4-888E-14A6831EFC87}" type="presParOf" srcId="{CE83DAF8-DDAC-4782-9335-0E4AA23AE501}" destId="{19A5F7BC-2456-4FF6-92B8-AB68CCFDAB81}" srcOrd="1" destOrd="0" presId="urn:microsoft.com/office/officeart/2005/8/layout/radial6"/>
    <dgm:cxn modelId="{27505623-BB3D-46CD-AD8E-92EF78B08102}" type="presParOf" srcId="{CE83DAF8-DDAC-4782-9335-0E4AA23AE501}" destId="{37AA5ED4-BB57-47CF-A5F0-2A432381D48B}" srcOrd="2" destOrd="0" presId="urn:microsoft.com/office/officeart/2005/8/layout/radial6"/>
    <dgm:cxn modelId="{B2B99BFA-B73A-4775-8116-DB92DCC2C7A8}" type="presParOf" srcId="{CE83DAF8-DDAC-4782-9335-0E4AA23AE501}" destId="{EB0A7919-F13D-4014-9FF9-F2805A3A653C}" srcOrd="3" destOrd="0" presId="urn:microsoft.com/office/officeart/2005/8/layout/radial6"/>
    <dgm:cxn modelId="{60C421DD-1F30-4E29-A88D-C5081767F638}" type="presParOf" srcId="{CE83DAF8-DDAC-4782-9335-0E4AA23AE501}" destId="{0878FC07-793E-4F12-BC92-7DC4FC680C2A}" srcOrd="4" destOrd="0" presId="urn:microsoft.com/office/officeart/2005/8/layout/radial6"/>
    <dgm:cxn modelId="{3FA983AA-6612-4918-91FA-0DF35372C133}" type="presParOf" srcId="{CE83DAF8-DDAC-4782-9335-0E4AA23AE501}" destId="{48A4CAC6-96F2-4520-9AF8-8BEB47AEBF8D}" srcOrd="5" destOrd="0" presId="urn:microsoft.com/office/officeart/2005/8/layout/radial6"/>
    <dgm:cxn modelId="{A65A196F-8E69-42CE-9573-BB0A7AE70385}" type="presParOf" srcId="{CE83DAF8-DDAC-4782-9335-0E4AA23AE501}" destId="{E13E776D-9E83-4F95-A140-5D279A898873}" srcOrd="6" destOrd="0" presId="urn:microsoft.com/office/officeart/2005/8/layout/radial6"/>
    <dgm:cxn modelId="{05B0FD50-9F7A-4588-8D5E-F432DEAA5850}" type="presParOf" srcId="{CE83DAF8-DDAC-4782-9335-0E4AA23AE501}" destId="{646F53A3-BB63-4957-857F-6F986F6F18BC}" srcOrd="7" destOrd="0" presId="urn:microsoft.com/office/officeart/2005/8/layout/radial6"/>
    <dgm:cxn modelId="{3A7ADD72-3D92-429A-B536-35676A748091}" type="presParOf" srcId="{CE83DAF8-DDAC-4782-9335-0E4AA23AE501}" destId="{B4021FDA-630D-4BE6-9982-2A175BCED804}" srcOrd="8" destOrd="0" presId="urn:microsoft.com/office/officeart/2005/8/layout/radial6"/>
    <dgm:cxn modelId="{ACB0C0D7-C247-4177-938A-198DA8AD2FC7}" type="presParOf" srcId="{CE83DAF8-DDAC-4782-9335-0E4AA23AE501}" destId="{65DE3436-6645-4881-BF61-7E7055B55B43}" srcOrd="9" destOrd="0" presId="urn:microsoft.com/office/officeart/2005/8/layout/radial6"/>
    <dgm:cxn modelId="{D64ACEC1-56CD-4084-8946-0D802C8B6D4B}" type="presParOf" srcId="{CE83DAF8-DDAC-4782-9335-0E4AA23AE501}" destId="{4AA6FA2A-97F2-4A7F-8AF8-F2DD7DB1FAAA}" srcOrd="10" destOrd="0" presId="urn:microsoft.com/office/officeart/2005/8/layout/radial6"/>
    <dgm:cxn modelId="{364CD004-A56E-4A07-BE9E-3159F880713A}" type="presParOf" srcId="{CE83DAF8-DDAC-4782-9335-0E4AA23AE501}" destId="{EA08B96F-E0CA-499D-AABD-73024D739365}" srcOrd="11" destOrd="0" presId="urn:microsoft.com/office/officeart/2005/8/layout/radial6"/>
    <dgm:cxn modelId="{84C9A5C7-E866-42D6-8EBD-E2A2F8936644}" type="presParOf" srcId="{CE83DAF8-DDAC-4782-9335-0E4AA23AE501}" destId="{4327CB24-1155-4AA6-96C5-7425AB01589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0F56B-3A23-44A1-AA7F-506C55125C1E}">
      <dsp:nvSpPr>
        <dsp:cNvPr id="0" name=""/>
        <dsp:cNvSpPr/>
      </dsp:nvSpPr>
      <dsp:spPr>
        <a:xfrm>
          <a:off x="213224" y="1930"/>
          <a:ext cx="215498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욕구인식</a:t>
          </a:r>
        </a:p>
      </dsp:txBody>
      <dsp:txXfrm>
        <a:off x="258545" y="47251"/>
        <a:ext cx="2064345" cy="837754"/>
      </dsp:txXfrm>
    </dsp:sp>
    <dsp:sp modelId="{490F2670-D821-4AFE-B7C6-8A246041BF53}">
      <dsp:nvSpPr>
        <dsp:cNvPr id="0" name=""/>
        <dsp:cNvSpPr/>
      </dsp:nvSpPr>
      <dsp:spPr>
        <a:xfrm>
          <a:off x="213224" y="976747"/>
          <a:ext cx="215891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문제해결욕구</a:t>
          </a:r>
        </a:p>
      </dsp:txBody>
      <dsp:txXfrm>
        <a:off x="258545" y="1022068"/>
        <a:ext cx="2068275" cy="837754"/>
      </dsp:txXfrm>
    </dsp:sp>
    <dsp:sp modelId="{0E4CD8FD-79EB-4C9D-B69F-7600995D4644}">
      <dsp:nvSpPr>
        <dsp:cNvPr id="0" name=""/>
        <dsp:cNvSpPr/>
      </dsp:nvSpPr>
      <dsp:spPr>
        <a:xfrm>
          <a:off x="213224" y="1951563"/>
          <a:ext cx="216284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개방적인 도움 수용</a:t>
          </a:r>
        </a:p>
      </dsp:txBody>
      <dsp:txXfrm>
        <a:off x="258545" y="1996884"/>
        <a:ext cx="2072205" cy="837754"/>
      </dsp:txXfrm>
    </dsp:sp>
    <dsp:sp modelId="{453845E3-1E23-4E3D-9C5D-920570C9FC15}">
      <dsp:nvSpPr>
        <dsp:cNvPr id="0" name=""/>
        <dsp:cNvSpPr/>
      </dsp:nvSpPr>
      <dsp:spPr>
        <a:xfrm>
          <a:off x="213224" y="2926380"/>
          <a:ext cx="2166778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kern="1200" dirty="0"/>
            <a:t>문제해결을 위한          적극적인 참여</a:t>
          </a:r>
        </a:p>
      </dsp:txBody>
      <dsp:txXfrm>
        <a:off x="258545" y="2971701"/>
        <a:ext cx="2076136" cy="8377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CCF2A-6082-42E7-ABC0-4E309D7C1844}">
      <dsp:nvSpPr>
        <dsp:cNvPr id="0" name=""/>
        <dsp:cNvSpPr/>
      </dsp:nvSpPr>
      <dsp:spPr>
        <a:xfrm>
          <a:off x="3978558" y="708879"/>
          <a:ext cx="946228" cy="10080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dbl" algn="ctr">
          <a:solidFill>
            <a:schemeClr val="dk1"/>
          </a:solidFill>
          <a:prstDash val="solid"/>
        </a:ln>
        <a:effectLst>
          <a:innerShdw blurRad="63500" dist="50800">
            <a:prstClr val="black">
              <a:alpha val="50000"/>
            </a:prstClr>
          </a:innerShdw>
        </a:effectLst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사정</a:t>
          </a:r>
        </a:p>
      </dsp:txBody>
      <dsp:txXfrm>
        <a:off x="4006272" y="736593"/>
        <a:ext cx="890800" cy="952626"/>
      </dsp:txXfrm>
    </dsp:sp>
    <dsp:sp modelId="{FDC8A778-8E7C-4A82-9A7F-A9E50ABA01A7}">
      <dsp:nvSpPr>
        <dsp:cNvPr id="0" name=""/>
        <dsp:cNvSpPr/>
      </dsp:nvSpPr>
      <dsp:spPr>
        <a:xfrm rot="10796304">
          <a:off x="3600067" y="1197459"/>
          <a:ext cx="378491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378491" y="1565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3779850" y="1203648"/>
        <a:ext cx="18924" cy="18924"/>
      </dsp:txXfrm>
    </dsp:sp>
    <dsp:sp modelId="{29783442-2BF9-40E9-8B4C-9A1B92B87D52}">
      <dsp:nvSpPr>
        <dsp:cNvPr id="0" name=""/>
        <dsp:cNvSpPr/>
      </dsp:nvSpPr>
      <dsp:spPr>
        <a:xfrm>
          <a:off x="2653839" y="976757"/>
          <a:ext cx="946228" cy="4731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클라이언트관점</a:t>
          </a:r>
        </a:p>
      </dsp:txBody>
      <dsp:txXfrm>
        <a:off x="2667696" y="990614"/>
        <a:ext cx="918514" cy="445400"/>
      </dsp:txXfrm>
    </dsp:sp>
    <dsp:sp modelId="{4BBFB361-F3DE-467B-88A0-63B0EF86154B}">
      <dsp:nvSpPr>
        <dsp:cNvPr id="0" name=""/>
        <dsp:cNvSpPr/>
      </dsp:nvSpPr>
      <dsp:spPr>
        <a:xfrm rot="12942401">
          <a:off x="2231537" y="1061642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065641"/>
        <a:ext cx="23305" cy="23305"/>
      </dsp:txXfrm>
    </dsp:sp>
    <dsp:sp modelId="{8825262B-3657-4141-9EAB-F21C8C97D2FD}">
      <dsp:nvSpPr>
        <dsp:cNvPr id="0" name=""/>
        <dsp:cNvSpPr/>
      </dsp:nvSpPr>
      <dsp:spPr>
        <a:xfrm>
          <a:off x="1329120" y="704716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  지식체계</a:t>
          </a:r>
        </a:p>
      </dsp:txBody>
      <dsp:txXfrm>
        <a:off x="1342977" y="718573"/>
        <a:ext cx="918514" cy="445400"/>
      </dsp:txXfrm>
    </dsp:sp>
    <dsp:sp modelId="{BBD604B8-E42A-4E77-AD74-889248F2BABF}">
      <dsp:nvSpPr>
        <dsp:cNvPr id="0" name=""/>
        <dsp:cNvSpPr/>
      </dsp:nvSpPr>
      <dsp:spPr>
        <a:xfrm rot="8657599">
          <a:off x="2231537" y="1333683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500" b="1" kern="1200"/>
        </a:p>
      </dsp:txBody>
      <dsp:txXfrm rot="10800000">
        <a:off x="2452941" y="1337681"/>
        <a:ext cx="23305" cy="23305"/>
      </dsp:txXfrm>
    </dsp:sp>
    <dsp:sp modelId="{73E422DA-940F-4450-B0A4-1669076A25BE}">
      <dsp:nvSpPr>
        <dsp:cNvPr id="0" name=""/>
        <dsp:cNvSpPr/>
      </dsp:nvSpPr>
      <dsp:spPr>
        <a:xfrm>
          <a:off x="1329120" y="1248797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000" b="1" kern="1200" dirty="0"/>
            <a:t>사회복지         기술체계</a:t>
          </a:r>
        </a:p>
      </dsp:txBody>
      <dsp:txXfrm>
        <a:off x="1342977" y="1262654"/>
        <a:ext cx="918514" cy="445400"/>
      </dsp:txXfrm>
    </dsp:sp>
    <dsp:sp modelId="{B9CF425B-113D-4C40-B33E-DC0D2EBDF499}">
      <dsp:nvSpPr>
        <dsp:cNvPr id="0" name=""/>
        <dsp:cNvSpPr/>
      </dsp:nvSpPr>
      <dsp:spPr>
        <a:xfrm rot="12970204">
          <a:off x="905447" y="1331348"/>
          <a:ext cx="468854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8854" y="15651"/>
              </a:lnTo>
            </a:path>
          </a:pathLst>
        </a:custGeom>
        <a:noFill/>
        <a:ln w="25400" cap="flat" cmpd="thickThin" algn="ctr">
          <a:solidFill>
            <a:scrgbClr r="0" g="0" b="0"/>
          </a:solidFill>
          <a:prstDash val="solid"/>
          <a:headEnd type="triangle"/>
          <a:tailEnd type="non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b="1" kern="1200"/>
        </a:p>
      </dsp:txBody>
      <dsp:txXfrm rot="10800000">
        <a:off x="1128153" y="1335278"/>
        <a:ext cx="23442" cy="23442"/>
      </dsp:txXfrm>
    </dsp:sp>
    <dsp:sp modelId="{6C3B77C8-FD23-4183-A861-8D68B8CF16DB}">
      <dsp:nvSpPr>
        <dsp:cNvPr id="0" name=""/>
        <dsp:cNvSpPr/>
      </dsp:nvSpPr>
      <dsp:spPr>
        <a:xfrm>
          <a:off x="4401" y="678141"/>
          <a:ext cx="946228" cy="10610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b="1" kern="1200" dirty="0"/>
            <a:t>정보수집</a:t>
          </a:r>
        </a:p>
      </dsp:txBody>
      <dsp:txXfrm>
        <a:off x="32115" y="705855"/>
        <a:ext cx="890800" cy="10055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3AE14-9797-49C4-A1A0-B7108E2B000D}">
      <dsp:nvSpPr>
        <dsp:cNvPr id="0" name=""/>
        <dsp:cNvSpPr/>
      </dsp:nvSpPr>
      <dsp:spPr>
        <a:xfrm>
          <a:off x="306387" y="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클라이언트개인과 환경 정보공유</a:t>
          </a:r>
        </a:p>
      </dsp:txBody>
      <dsp:txXfrm>
        <a:off x="331681" y="25294"/>
        <a:ext cx="1622636" cy="813012"/>
      </dsp:txXfrm>
    </dsp:sp>
    <dsp:sp modelId="{37514CD8-C542-40E3-878D-4FB4B666111D}">
      <dsp:nvSpPr>
        <dsp:cNvPr id="0" name=""/>
        <dsp:cNvSpPr/>
      </dsp:nvSpPr>
      <dsp:spPr>
        <a:xfrm rot="5400000">
          <a:off x="981075" y="8851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917575"/>
        <a:ext cx="233172" cy="226695"/>
      </dsp:txXfrm>
    </dsp:sp>
    <dsp:sp modelId="{7A4FDDBF-F7A9-4501-AE35-7829FCD2AB7E}">
      <dsp:nvSpPr>
        <dsp:cNvPr id="0" name=""/>
        <dsp:cNvSpPr/>
      </dsp:nvSpPr>
      <dsp:spPr>
        <a:xfrm>
          <a:off x="306387" y="12954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신뢰</a:t>
          </a:r>
          <a:r>
            <a:rPr lang="en-US" altLang="ko-KR" sz="1300" b="1" kern="1200" dirty="0"/>
            <a:t>/</a:t>
          </a:r>
          <a:r>
            <a:rPr lang="ko-KR" altLang="en-US" sz="1300" b="1" kern="1200" dirty="0"/>
            <a:t>협력관계형성</a:t>
          </a:r>
        </a:p>
      </dsp:txBody>
      <dsp:txXfrm>
        <a:off x="331681" y="1320694"/>
        <a:ext cx="1622636" cy="813012"/>
      </dsp:txXfrm>
    </dsp:sp>
    <dsp:sp modelId="{2EE0EE2F-070E-4ED6-8FC4-3DC9DF611CF3}">
      <dsp:nvSpPr>
        <dsp:cNvPr id="0" name=""/>
        <dsp:cNvSpPr/>
      </dsp:nvSpPr>
      <dsp:spPr>
        <a:xfrm rot="5400000">
          <a:off x="981075" y="21805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1" kern="1200"/>
        </a:p>
      </dsp:txBody>
      <dsp:txXfrm rot="-5400000">
        <a:off x="1026415" y="2212975"/>
        <a:ext cx="233172" cy="226695"/>
      </dsp:txXfrm>
    </dsp:sp>
    <dsp:sp modelId="{60576DFD-33AF-4729-B5C6-F9E2CF4ECE1E}">
      <dsp:nvSpPr>
        <dsp:cNvPr id="0" name=""/>
        <dsp:cNvSpPr/>
      </dsp:nvSpPr>
      <dsp:spPr>
        <a:xfrm>
          <a:off x="306387" y="25908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300" b="1" kern="1200" dirty="0"/>
            <a:t>클라이언트 중심의 문제해결가능성확보</a:t>
          </a:r>
        </a:p>
      </dsp:txBody>
      <dsp:txXfrm>
        <a:off x="331681" y="2616094"/>
        <a:ext cx="1622636" cy="8130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F9942-CE9D-4F4D-A6DF-325B405DEB86}">
      <dsp:nvSpPr>
        <dsp:cNvPr id="0" name=""/>
        <dsp:cNvSpPr/>
      </dsp:nvSpPr>
      <dsp:spPr>
        <a:xfrm>
          <a:off x="4018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초기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면접</a:t>
          </a:r>
        </a:p>
      </dsp:txBody>
      <dsp:txXfrm>
        <a:off x="302984" y="169086"/>
        <a:ext cx="896898" cy="597931"/>
      </dsp:txXfrm>
    </dsp:sp>
    <dsp:sp modelId="{5849F0CF-3EAC-4397-BA31-10A5BC3D8F89}">
      <dsp:nvSpPr>
        <dsp:cNvPr id="0" name=""/>
        <dsp:cNvSpPr/>
      </dsp:nvSpPr>
      <dsp:spPr>
        <a:xfrm>
          <a:off x="134936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사정</a:t>
          </a:r>
        </a:p>
      </dsp:txBody>
      <dsp:txXfrm>
        <a:off x="1648331" y="169086"/>
        <a:ext cx="896898" cy="597931"/>
      </dsp:txXfrm>
    </dsp:sp>
    <dsp:sp modelId="{634EF613-D124-4067-89F4-26267ECB39BC}">
      <dsp:nvSpPr>
        <dsp:cNvPr id="0" name=""/>
        <dsp:cNvSpPr/>
      </dsp:nvSpPr>
      <dsp:spPr>
        <a:xfrm>
          <a:off x="269471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목표</a:t>
          </a:r>
          <a:endParaRPr lang="en-US" altLang="ko-KR" sz="1800" kern="1200" dirty="0"/>
        </a:p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수립</a:t>
          </a:r>
        </a:p>
      </dsp:txBody>
      <dsp:txXfrm>
        <a:off x="2993677" y="169086"/>
        <a:ext cx="896898" cy="597931"/>
      </dsp:txXfrm>
    </dsp:sp>
    <dsp:sp modelId="{199D0EEA-3A28-4651-9790-406383B1B766}">
      <dsp:nvSpPr>
        <dsp:cNvPr id="0" name=""/>
        <dsp:cNvSpPr/>
      </dsp:nvSpPr>
      <dsp:spPr>
        <a:xfrm>
          <a:off x="4040058" y="169086"/>
          <a:ext cx="1494829" cy="597931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1" kern="1200" dirty="0">
              <a:solidFill>
                <a:schemeClr val="bg1"/>
              </a:solidFill>
            </a:rPr>
            <a:t>ISP</a:t>
          </a:r>
          <a:r>
            <a:rPr lang="ko-KR" altLang="en-US" sz="1800" b="1" kern="1200" dirty="0">
              <a:solidFill>
                <a:schemeClr val="bg1"/>
              </a:solidFill>
            </a:rPr>
            <a:t>수립</a:t>
          </a:r>
        </a:p>
      </dsp:txBody>
      <dsp:txXfrm>
        <a:off x="4339024" y="169086"/>
        <a:ext cx="896898" cy="597931"/>
      </dsp:txXfrm>
    </dsp:sp>
    <dsp:sp modelId="{981CAEF9-A589-4F47-930B-AF07AA242F9D}">
      <dsp:nvSpPr>
        <dsp:cNvPr id="0" name=""/>
        <dsp:cNvSpPr/>
      </dsp:nvSpPr>
      <dsp:spPr>
        <a:xfrm>
          <a:off x="538540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수행</a:t>
          </a:r>
        </a:p>
      </dsp:txBody>
      <dsp:txXfrm>
        <a:off x="5684371" y="169086"/>
        <a:ext cx="896898" cy="597931"/>
      </dsp:txXfrm>
    </dsp:sp>
    <dsp:sp modelId="{07A8913E-4C67-4064-9D04-B4DAD7A58E88}">
      <dsp:nvSpPr>
        <dsp:cNvPr id="0" name=""/>
        <dsp:cNvSpPr/>
      </dsp:nvSpPr>
      <dsp:spPr>
        <a:xfrm>
          <a:off x="673075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평가</a:t>
          </a:r>
        </a:p>
      </dsp:txBody>
      <dsp:txXfrm>
        <a:off x="7029717" y="169086"/>
        <a:ext cx="896898" cy="5979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B9BBC-1D2C-483C-BFAC-00F45F7D085B}">
      <dsp:nvSpPr>
        <dsp:cNvPr id="0" name=""/>
        <dsp:cNvSpPr/>
      </dsp:nvSpPr>
      <dsp:spPr>
        <a:xfrm>
          <a:off x="411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사정 내용 숙고</a:t>
          </a:r>
        </a:p>
      </dsp:txBody>
      <dsp:txXfrm>
        <a:off x="310175" y="414017"/>
        <a:ext cx="918186" cy="612124"/>
      </dsp:txXfrm>
    </dsp:sp>
    <dsp:sp modelId="{ADA0A2D3-8C54-4DD4-9AB3-ADF4185D347E}">
      <dsp:nvSpPr>
        <dsp:cNvPr id="0" name=""/>
        <dsp:cNvSpPr/>
      </dsp:nvSpPr>
      <dsp:spPr>
        <a:xfrm>
          <a:off x="138139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 err="1"/>
            <a:t>우선순위정하기</a:t>
          </a:r>
          <a:endParaRPr lang="ko-KR" altLang="en-US" sz="1600" b="1" kern="1200" dirty="0"/>
        </a:p>
      </dsp:txBody>
      <dsp:txXfrm>
        <a:off x="1687455" y="414017"/>
        <a:ext cx="918186" cy="612124"/>
      </dsp:txXfrm>
    </dsp:sp>
    <dsp:sp modelId="{E07A62B3-D87E-4ED6-A370-B8A705F3B7E5}">
      <dsp:nvSpPr>
        <dsp:cNvPr id="0" name=""/>
        <dsp:cNvSpPr/>
      </dsp:nvSpPr>
      <dsp:spPr>
        <a:xfrm>
          <a:off x="275867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변화목표수립</a:t>
          </a:r>
        </a:p>
      </dsp:txBody>
      <dsp:txXfrm>
        <a:off x="3064734" y="414017"/>
        <a:ext cx="918186" cy="612124"/>
      </dsp:txXfrm>
    </dsp:sp>
    <dsp:sp modelId="{5E385EB4-8D69-42FB-88F9-69982E89FF6A}">
      <dsp:nvSpPr>
        <dsp:cNvPr id="0" name=""/>
        <dsp:cNvSpPr/>
      </dsp:nvSpPr>
      <dsp:spPr>
        <a:xfrm>
          <a:off x="413595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계획수행자 선정</a:t>
          </a:r>
        </a:p>
      </dsp:txBody>
      <dsp:txXfrm>
        <a:off x="4442014" y="414017"/>
        <a:ext cx="918186" cy="612124"/>
      </dsp:txXfrm>
    </dsp:sp>
    <dsp:sp modelId="{44B1D5B8-A39C-43BE-80E5-78A959C915E4}">
      <dsp:nvSpPr>
        <dsp:cNvPr id="0" name=""/>
        <dsp:cNvSpPr/>
      </dsp:nvSpPr>
      <dsp:spPr>
        <a:xfrm>
          <a:off x="551323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시간계획수립</a:t>
          </a:r>
        </a:p>
      </dsp:txBody>
      <dsp:txXfrm>
        <a:off x="5819294" y="414017"/>
        <a:ext cx="918186" cy="612124"/>
      </dsp:txXfrm>
    </dsp:sp>
    <dsp:sp modelId="{7C861537-17A3-4A00-A5EA-19C807C408E5}">
      <dsp:nvSpPr>
        <dsp:cNvPr id="0" name=""/>
        <dsp:cNvSpPr/>
      </dsp:nvSpPr>
      <dsp:spPr>
        <a:xfrm>
          <a:off x="6890511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계약</a:t>
          </a:r>
        </a:p>
      </dsp:txBody>
      <dsp:txXfrm>
        <a:off x="7196573" y="414017"/>
        <a:ext cx="918186" cy="6121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649A3-D794-460C-9A91-93455F842B52}">
      <dsp:nvSpPr>
        <dsp:cNvPr id="0" name=""/>
        <dsp:cNvSpPr/>
      </dsp:nvSpPr>
      <dsp:spPr>
        <a:xfrm>
          <a:off x="0" y="29226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6FD8E-EAA7-44EF-A47B-25260F8794EC}">
      <dsp:nvSpPr>
        <dsp:cNvPr id="0" name=""/>
        <dsp:cNvSpPr/>
      </dsp:nvSpPr>
      <dsp:spPr>
        <a:xfrm>
          <a:off x="221990" y="4134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장기목표</a:t>
          </a:r>
        </a:p>
      </dsp:txBody>
      <dsp:txXfrm>
        <a:off x="246488" y="65846"/>
        <a:ext cx="3058875" cy="452844"/>
      </dsp:txXfrm>
    </dsp:sp>
    <dsp:sp modelId="{0AF0254F-6721-4E20-B9C5-34AA35A49A5E}">
      <dsp:nvSpPr>
        <dsp:cNvPr id="0" name=""/>
        <dsp:cNvSpPr/>
      </dsp:nvSpPr>
      <dsp:spPr>
        <a:xfrm>
          <a:off x="0" y="106338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CB72-EBB3-4543-A13C-6EF8BF171831}">
      <dsp:nvSpPr>
        <dsp:cNvPr id="0" name=""/>
        <dsp:cNvSpPr/>
      </dsp:nvSpPr>
      <dsp:spPr>
        <a:xfrm>
          <a:off x="221990" y="81246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단기목표</a:t>
          </a:r>
        </a:p>
      </dsp:txBody>
      <dsp:txXfrm>
        <a:off x="246488" y="836966"/>
        <a:ext cx="3058875" cy="452844"/>
      </dsp:txXfrm>
    </dsp:sp>
    <dsp:sp modelId="{E9DD17CE-FC8E-4E2F-86D1-54C71361477A}">
      <dsp:nvSpPr>
        <dsp:cNvPr id="0" name=""/>
        <dsp:cNvSpPr/>
      </dsp:nvSpPr>
      <dsp:spPr>
        <a:xfrm>
          <a:off x="0" y="183450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437B0-D84E-4947-8A4D-76EBBC8FE191}">
      <dsp:nvSpPr>
        <dsp:cNvPr id="0" name=""/>
        <dsp:cNvSpPr/>
      </dsp:nvSpPr>
      <dsp:spPr>
        <a:xfrm>
          <a:off x="221990" y="1583587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marL="0" lvl="0" indent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700" kern="1200" dirty="0"/>
            <a:t>목표에 따른 구체적인 과업</a:t>
          </a:r>
        </a:p>
      </dsp:txBody>
      <dsp:txXfrm>
        <a:off x="246488" y="1608085"/>
        <a:ext cx="3058875" cy="452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E3876-F869-4AF9-BFE1-8544F9D2E27D}">
      <dsp:nvSpPr>
        <dsp:cNvPr id="0" name=""/>
        <dsp:cNvSpPr/>
      </dsp:nvSpPr>
      <dsp:spPr>
        <a:xfrm>
          <a:off x="2778342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관계자원</a:t>
          </a:r>
          <a:endParaRPr lang="ko-KR" altLang="en-US" sz="1200" kern="1200" dirty="0"/>
        </a:p>
      </dsp:txBody>
      <dsp:txXfrm>
        <a:off x="3169563" y="1933128"/>
        <a:ext cx="836080" cy="569435"/>
      </dsp:txXfrm>
    </dsp:sp>
    <dsp:sp modelId="{88C07E1B-0165-4EA9-9F8C-821BD1CD1033}">
      <dsp:nvSpPr>
        <dsp:cNvPr id="0" name=""/>
        <dsp:cNvSpPr/>
      </dsp:nvSpPr>
      <dsp:spPr>
        <a:xfrm>
          <a:off x="746996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도구적  자원</a:t>
          </a:r>
        </a:p>
      </dsp:txBody>
      <dsp:txXfrm>
        <a:off x="764712" y="1933128"/>
        <a:ext cx="836080" cy="569435"/>
      </dsp:txXfrm>
    </dsp:sp>
    <dsp:sp modelId="{51D968EB-5D30-48FD-BB9E-90194F26D468}">
      <dsp:nvSpPr>
        <dsp:cNvPr id="0" name=""/>
        <dsp:cNvSpPr/>
      </dsp:nvSpPr>
      <dsp:spPr>
        <a:xfrm>
          <a:off x="2778342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 err="1"/>
            <a:t>비제도적자원</a:t>
          </a:r>
          <a:endParaRPr lang="ko-KR" altLang="en-US" sz="1200" kern="1200" dirty="0"/>
        </a:p>
      </dsp:txBody>
      <dsp:txXfrm>
        <a:off x="3169563" y="17716"/>
        <a:ext cx="836080" cy="569435"/>
      </dsp:txXfrm>
    </dsp:sp>
    <dsp:sp modelId="{FF2DDA06-1EBB-4978-B3AC-47EC60754BE3}">
      <dsp:nvSpPr>
        <dsp:cNvPr id="0" name=""/>
        <dsp:cNvSpPr/>
      </dsp:nvSpPr>
      <dsp:spPr>
        <a:xfrm>
          <a:off x="746996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kern="1200" dirty="0"/>
            <a:t>사회</a:t>
          </a:r>
          <a:r>
            <a:rPr lang="en-US" altLang="ko-KR" sz="1200" kern="1200" dirty="0"/>
            <a:t>, </a:t>
          </a:r>
          <a:r>
            <a:rPr lang="ko-KR" altLang="en-US" sz="1200" kern="1200" dirty="0"/>
            <a:t>제도적 자원</a:t>
          </a:r>
        </a:p>
      </dsp:txBody>
      <dsp:txXfrm>
        <a:off x="764712" y="17716"/>
        <a:ext cx="836080" cy="569435"/>
      </dsp:txXfrm>
    </dsp:sp>
    <dsp:sp modelId="{23473BC4-953E-4D8E-853A-32DA00040DCB}">
      <dsp:nvSpPr>
        <dsp:cNvPr id="0" name=""/>
        <dsp:cNvSpPr/>
      </dsp:nvSpPr>
      <dsp:spPr>
        <a:xfrm>
          <a:off x="1268694" y="143655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공식   자원</a:t>
          </a:r>
        </a:p>
      </dsp:txBody>
      <dsp:txXfrm>
        <a:off x="1588323" y="463284"/>
        <a:ext cx="771652" cy="771652"/>
      </dsp:txXfrm>
    </dsp:sp>
    <dsp:sp modelId="{F4083FB1-9C0A-4F76-8022-161BEAF1DAF5}">
      <dsp:nvSpPr>
        <dsp:cNvPr id="0" name=""/>
        <dsp:cNvSpPr/>
      </dsp:nvSpPr>
      <dsp:spPr>
        <a:xfrm rot="5400000">
          <a:off x="2410381" y="143655"/>
          <a:ext cx="1091281" cy="1091281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비공식 자원</a:t>
          </a:r>
        </a:p>
      </dsp:txBody>
      <dsp:txXfrm rot="-5400000">
        <a:off x="2410381" y="463284"/>
        <a:ext cx="771652" cy="771652"/>
      </dsp:txXfrm>
    </dsp:sp>
    <dsp:sp modelId="{D3E9BF29-6A99-4E82-A29A-98110DA20293}">
      <dsp:nvSpPr>
        <dsp:cNvPr id="0" name=""/>
        <dsp:cNvSpPr/>
      </dsp:nvSpPr>
      <dsp:spPr>
        <a:xfrm rot="10800000">
          <a:off x="2410381" y="1285342"/>
          <a:ext cx="1091281" cy="1091281"/>
        </a:xfrm>
        <a:prstGeom prst="pieWedg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인적   자원</a:t>
          </a:r>
        </a:p>
      </dsp:txBody>
      <dsp:txXfrm rot="10800000">
        <a:off x="2410381" y="1285342"/>
        <a:ext cx="771652" cy="771652"/>
      </dsp:txXfrm>
    </dsp:sp>
    <dsp:sp modelId="{D16EAA68-CD6D-4FB0-8FF8-1D29B24E5189}">
      <dsp:nvSpPr>
        <dsp:cNvPr id="0" name=""/>
        <dsp:cNvSpPr/>
      </dsp:nvSpPr>
      <dsp:spPr>
        <a:xfrm rot="16200000">
          <a:off x="1268694" y="1285342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200" kern="1200" dirty="0"/>
            <a:t>물적   자원</a:t>
          </a:r>
        </a:p>
      </dsp:txBody>
      <dsp:txXfrm rot="5400000">
        <a:off x="1588323" y="1285342"/>
        <a:ext cx="771652" cy="771652"/>
      </dsp:txXfrm>
    </dsp:sp>
    <dsp:sp modelId="{DF913D87-F031-4848-8998-1EE7E3798E7E}">
      <dsp:nvSpPr>
        <dsp:cNvPr id="0" name=""/>
        <dsp:cNvSpPr/>
      </dsp:nvSpPr>
      <dsp:spPr>
        <a:xfrm>
          <a:off x="2196787" y="1033314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EF267-5330-417E-8C05-EB7B8BB5B03C}">
      <dsp:nvSpPr>
        <dsp:cNvPr id="0" name=""/>
        <dsp:cNvSpPr/>
      </dsp:nvSpPr>
      <dsp:spPr>
        <a:xfrm rot="10800000">
          <a:off x="2196787" y="1159328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7CB24-1155-4AA6-96C5-7425AB01589B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DE3436-6645-4881-BF61-7E7055B55B4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3E776D-9E83-4F95-A140-5D279A89887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0A7919-F13D-4014-9FF9-F2805A3A653C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AE34C5-5FAB-4066-BF89-50FF15D401BD}">
      <dsp:nvSpPr>
        <dsp:cNvPr id="0" name=""/>
        <dsp:cNvSpPr/>
      </dsp:nvSpPr>
      <dsp:spPr>
        <a:xfrm>
          <a:off x="1302472" y="1318248"/>
          <a:ext cx="1427502" cy="142750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사례</a:t>
          </a:r>
          <a:endParaRPr lang="en-US" altLang="ko-KR" sz="2000" b="1" kern="1200" dirty="0"/>
        </a:p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1" kern="1200" dirty="0"/>
            <a:t>관리</a:t>
          </a:r>
        </a:p>
      </dsp:txBody>
      <dsp:txXfrm>
        <a:off x="1511525" y="1527301"/>
        <a:ext cx="1009396" cy="1009396"/>
      </dsp:txXfrm>
    </dsp:sp>
    <dsp:sp modelId="{19A5F7BC-2456-4FF6-92B8-AB68CCFDAB81}">
      <dsp:nvSpPr>
        <dsp:cNvPr id="0" name=""/>
        <dsp:cNvSpPr/>
      </dsp:nvSpPr>
      <dsp:spPr>
        <a:xfrm>
          <a:off x="1516598" y="1768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평가 결과</a:t>
          </a:r>
        </a:p>
      </dsp:txBody>
      <dsp:txXfrm>
        <a:off x="1662935" y="164021"/>
        <a:ext cx="706577" cy="706577"/>
      </dsp:txXfrm>
    </dsp:sp>
    <dsp:sp modelId="{0878FC07-793E-4F12-BC92-7DC4FC680C2A}">
      <dsp:nvSpPr>
        <dsp:cNvPr id="0" name=""/>
        <dsp:cNvSpPr/>
      </dsp:nvSpPr>
      <dsp:spPr>
        <a:xfrm>
          <a:off x="303128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피드백</a:t>
          </a:r>
        </a:p>
      </dsp:txBody>
      <dsp:txXfrm>
        <a:off x="3177625" y="1678711"/>
        <a:ext cx="706577" cy="706577"/>
      </dsp:txXfrm>
    </dsp:sp>
    <dsp:sp modelId="{646F53A3-BB63-4957-857F-6F986F6F18BC}">
      <dsp:nvSpPr>
        <dsp:cNvPr id="0" name=""/>
        <dsp:cNvSpPr/>
      </dsp:nvSpPr>
      <dsp:spPr>
        <a:xfrm>
          <a:off x="1516598" y="304706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개선</a:t>
          </a:r>
        </a:p>
      </dsp:txBody>
      <dsp:txXfrm>
        <a:off x="1662935" y="3193401"/>
        <a:ext cx="706577" cy="706577"/>
      </dsp:txXfrm>
    </dsp:sp>
    <dsp:sp modelId="{4AA6FA2A-97F2-4A7F-8AF8-F2DD7DB1FAAA}">
      <dsp:nvSpPr>
        <dsp:cNvPr id="0" name=""/>
        <dsp:cNvSpPr/>
      </dsp:nvSpPr>
      <dsp:spPr>
        <a:xfrm>
          <a:off x="190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600" b="1" kern="1200" dirty="0"/>
            <a:t>실천 전환</a:t>
          </a:r>
        </a:p>
      </dsp:txBody>
      <dsp:txXfrm>
        <a:off x="148245" y="1678711"/>
        <a:ext cx="706577" cy="706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88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49ACB-2EB2-4656-A3FF-3D5754DA24F3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48213"/>
            <a:ext cx="5492750" cy="4498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88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5570E-C58C-4427-BCC8-C725EF3B0E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49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89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7630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본의 아니게 어려움에 처한 이웃의 상처를 덧나게 하는 자원봉사자를 볼 수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그런데 심각한 문제는 자신이 상처를 주었다는 사실조차 알지 못하는 자원봉사자가 더 많다는 사실이며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보다 더욱 심각한 문제는 이를 인지하지 못하는 지도자가 의외로 많다는 사실이다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600" dirty="0"/>
            </a:b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물론 자원봉사는 근본적으로 선한 것이지만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현실적으로는 사람과 사람의 상호작용 과정에서 위선이나 독선으로 변질되기도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그럼에도 여기저기 성공사례나 미담사례들이 범람하고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“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 하니까 참 좋아요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!”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미담사례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속에는 은근한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자기자랑이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있을 뿐 이웃들의 모습은 보이지 않는다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결과는 무엇인가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결국 상처 입은 이웃들은 “자원봉사자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거부선언”을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하게 될 것이다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ko-KR" altLang="en-US" sz="1600" dirty="0"/>
            </a:b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즉 그들도 이제 더 이상 상처 입기를 거부하고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더 이상 일방적인 서비스를 거부할 것이다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이미 자원봉사 현장에는 자원봉사를 거부하는 소위 ‘의식 있는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클라이언트’가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늘어나고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우리보다 한발 앞서가는 일본 역시 이러한 후유증을 경험했다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특히 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70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년대 초반 오사카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볼런티어협회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‘행동하는 장애인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응원센터’의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뉴스레터에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기고되었던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‘자원봉사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거부선언’이라는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시는 우리들에게 많은 것을 시사해 주고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자원봉사는 인간을 인간답게 만드는 참으로 소중한 일이다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오늘날 자원봉사는 미래사회의 대안이라고까지 일컬어지고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그러나 사려 깊지 못한 자원봉사는 오히려 역효과를 가져 올 수 있다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그렇다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자원봉사의 고귀한 정신을 지키려면 귀를 열어야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사려 깊지 못한 자원봉사로 상처 입은 이웃들의 ‘자원봉사 </a:t>
            </a:r>
            <a:r>
              <a:rPr lang="ko-KR" altLang="en-US" sz="16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거부선언’을</a:t>
            </a:r>
            <a:r>
              <a:rPr lang="ko-KR" altLang="en-US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들을 수 있어야 한다</a:t>
            </a:r>
            <a:r>
              <a:rPr lang="en-US" altLang="ko-K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8249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3D7A73-8D56-487B-AE47-A34CC5AA6463}" type="slidenum">
              <a:rPr lang="en-US" altLang="ko-KR" smtClean="0"/>
              <a:pPr/>
              <a:t>50</a:t>
            </a:fld>
            <a:endParaRPr lang="en-US" altLang="ko-K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0942BE-66ED-460B-AE6D-C8984FE23874}" type="slidenum">
              <a:rPr lang="en-US" altLang="ko-KR" smtClean="0"/>
              <a:pPr/>
              <a:t>55</a:t>
            </a:fld>
            <a:endParaRPr lang="en-US" altLang="ko-KR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_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3800" y="1844825"/>
            <a:ext cx="1800200" cy="1728192"/>
          </a:xfrm>
          <a:prstGeom prst="rect">
            <a:avLst/>
          </a:prstGeom>
        </p:spPr>
      </p:pic>
      <p:pic>
        <p:nvPicPr>
          <p:cNvPr id="26" name="그림 25" descr="IMG_8635-p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08104" y="1844824"/>
            <a:ext cx="2016224" cy="1717524"/>
          </a:xfrm>
          <a:prstGeom prst="rect">
            <a:avLst/>
          </a:prstGeom>
        </p:spPr>
      </p:pic>
      <p:pic>
        <p:nvPicPr>
          <p:cNvPr id="13" name="Picture 5" descr="C:\Documents and Settings\N80-46\바탕 화면\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384"/>
            <a:ext cx="9180512" cy="68961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3501008"/>
            <a:ext cx="7772400" cy="1470025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FF6600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403648" y="5301208"/>
            <a:ext cx="6400800" cy="744488"/>
          </a:xfrm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날짜</a:t>
            </a:r>
            <a:r>
              <a:rPr lang="en-US" altLang="ko-KR" dirty="0"/>
              <a:t>,</a:t>
            </a:r>
            <a:r>
              <a:rPr lang="ko-KR" altLang="en-US" dirty="0"/>
              <a:t>장소</a:t>
            </a:r>
            <a:r>
              <a:rPr lang="en-US" altLang="ko-KR" dirty="0"/>
              <a:t>,</a:t>
            </a:r>
            <a:r>
              <a:rPr lang="ko-KR" altLang="en-US" dirty="0"/>
              <a:t>이름 등을 입력해주세요</a:t>
            </a:r>
          </a:p>
        </p:txBody>
      </p:sp>
      <p:pic>
        <p:nvPicPr>
          <p:cNvPr id="14" name="그림 13" descr="로고-테두리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656184" cy="70296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  <p:pic>
        <p:nvPicPr>
          <p:cNvPr id="28" name="그림 27" descr="국내사업 가정개발센터-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844825"/>
            <a:ext cx="2309328" cy="1656184"/>
          </a:xfrm>
          <a:prstGeom prst="rect">
            <a:avLst/>
          </a:prstGeom>
        </p:spPr>
      </p:pic>
      <p:pic>
        <p:nvPicPr>
          <p:cNvPr id="25" name="그림 24" descr="D305-0050-029_95071_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2267744" y="1844825"/>
            <a:ext cx="1416296" cy="1728192"/>
          </a:xfrm>
          <a:prstGeom prst="rect">
            <a:avLst/>
          </a:prstGeom>
        </p:spPr>
      </p:pic>
      <p:sp>
        <p:nvSpPr>
          <p:cNvPr id="30" name="직사각형 29"/>
          <p:cNvSpPr/>
          <p:nvPr userDrawn="1"/>
        </p:nvSpPr>
        <p:spPr>
          <a:xfrm>
            <a:off x="0" y="1772816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5" descr="C:\Documents and Settings\user\바탕 화면\_D222-0137-04_92199.jpg"/>
          <p:cNvPicPr>
            <a:picLocks noChangeAspect="1" noChangeArrowheads="1"/>
          </p:cNvPicPr>
          <p:nvPr userDrawn="1"/>
        </p:nvPicPr>
        <p:blipFill>
          <a:blip r:embed="rId8" cstate="print"/>
          <a:srcRect l="12963" r="3704"/>
          <a:stretch>
            <a:fillRect/>
          </a:stretch>
        </p:blipFill>
        <p:spPr bwMode="auto">
          <a:xfrm flipH="1">
            <a:off x="3650692" y="1844826"/>
            <a:ext cx="2145444" cy="1691835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 userDrawn="1"/>
        </p:nvSpPr>
        <p:spPr>
          <a:xfrm>
            <a:off x="0" y="3501008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1055C-DDDD-46B1-870E-29745249D7F9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3B185-1BEC-477F-9D4F-D69ED8AB67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>
            <a:lvl1pPr algn="l">
              <a:defRPr sz="32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="1"/>
            </a:lvl1pPr>
            <a:lvl2pPr>
              <a:defRPr sz="2000" b="1"/>
            </a:lvl2pPr>
            <a:lvl3pPr>
              <a:defRPr sz="1800" b="1"/>
            </a:lvl3pPr>
            <a:lvl4pPr>
              <a:defRPr sz="1700" b="1"/>
            </a:lvl4pPr>
            <a:lvl5pPr>
              <a:defRPr sz="1600" b="1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539552" y="980728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395536" y="6309320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3707904" y="6381328"/>
            <a:ext cx="187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E811A"/>
                </a:solidFill>
                <a:latin typeface="Gill Sans MT" pitchFamily="34" charset="0"/>
              </a:rPr>
              <a:t>WV KOREA  </a:t>
            </a:r>
            <a:r>
              <a:rPr lang="en-US" altLang="ko-KR" dirty="0">
                <a:solidFill>
                  <a:schemeClr val="tx1"/>
                </a:solidFill>
                <a:latin typeface="Gill Sans MT" pitchFamily="34" charset="0"/>
              </a:rPr>
              <a:t>l </a:t>
            </a:r>
            <a:fld id="{757D5B7B-F7E8-4A45-9E81-9402DE7D6225}" type="slidenum">
              <a:rPr lang="en-US" altLang="ko-KR" smtClean="0">
                <a:solidFill>
                  <a:schemeClr val="tx1"/>
                </a:solidFill>
                <a:latin typeface="Gill Sans MT" pitchFamily="34" charset="0"/>
              </a:rPr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,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2411760" y="2428433"/>
            <a:ext cx="486998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>
                <a:latin typeface="Gill Sans MT" pitchFamily="34" charset="0"/>
              </a:rPr>
              <a:t>Thank You</a:t>
            </a:r>
            <a:br>
              <a:rPr lang="en-US" altLang="ko-KR" sz="8800" dirty="0">
                <a:latin typeface="Gill Sans MT" pitchFamily="34" charset="0"/>
              </a:rPr>
            </a:br>
            <a:endParaRPr lang="ko-KR" altLang="en-US" sz="8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883437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67544" y="2310706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pic>
        <p:nvPicPr>
          <p:cNvPr id="13" name="그림 12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623D-93D9-4701-BCC0-CBDF26CF48F1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7691-670D-4F37-8316-3C878FA5D3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5" r:id="rId2"/>
    <p:sldLayoutId id="2147483691" r:id="rId3"/>
    <p:sldLayoutId id="2147483653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5267C-7AD4-4024-948B-796D03CB5ECB}" type="datetimeFigureOut">
              <a:rPr lang="ko-KR" altLang="en-US" smtClean="0"/>
              <a:pPr/>
              <a:t>2024-04-17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16024" y="35730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dirty="0"/>
              <a:t>사례관리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403648" y="5157192"/>
            <a:ext cx="6400800" cy="74448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김양영</a:t>
            </a:r>
            <a:r>
              <a:rPr lang="ko-KR" altLang="en-US" sz="2800" dirty="0"/>
              <a:t> 과장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무진종합사회복지관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684584" y="-12844808"/>
            <a:ext cx="72008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무진종합사회복지관 개관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가정방문 이동목욕서비스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사랑의 도시락 나눔의 집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평가 최우수 기관 선정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부터 총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아동권리옹호 우수 실천사례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우수기관 선정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아동총회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광주전남지역대회 실시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매년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아동의 삶의 질 향상을 위한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지역조사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(CWBI)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실시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꿈꾸는아이들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사업 실시 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조식지원사업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아침머꼬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1620" y="1196752"/>
            <a:ext cx="68407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1991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무진종합사회복지관 개관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아동후원사업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결연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380 case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가정방문 이동목욕서비스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2000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사랑의 도시락 나눔의 집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보건복지부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아동권리옹호 우수 실천사례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우수기관 선정 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2012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대한민국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아동총회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광주전남지역대회 실시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매년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2016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아동의 삶의 질 향상을 위한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지역조사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(CWBI)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2015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아동영양교육 프로그램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&lt;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쿡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n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쑥쑥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&gt; 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2018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꿈꾸는아이들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사업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조식지원사업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[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아침머꼬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]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	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보건복지부 평가 최우수 기관 선정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현재까지 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회</a:t>
            </a:r>
            <a:r>
              <a:rPr lang="en-US" altLang="ko-KR" sz="2000" b="1" kern="0" dirty="0">
                <a:solidFill>
                  <a:srgbClr val="FF6600"/>
                </a:solidFill>
                <a:latin typeface="함초롬바탕" panose="020306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1006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사회복지관의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331640" y="1340768"/>
            <a:ext cx="662473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>
                <a:latin typeface="TTAE0DF702tCID"/>
              </a:rPr>
              <a:t>   사회복지관의 정의</a:t>
            </a:r>
            <a:endParaRPr lang="en-US" altLang="ko-KR" b="1" dirty="0">
              <a:latin typeface="TTAE0DF702tCID"/>
            </a:endParaRPr>
          </a:p>
          <a:p>
            <a:pPr algn="just"/>
            <a:r>
              <a:rPr lang="ko-KR" altLang="en-US" dirty="0">
                <a:latin typeface="TTD484DCD5tCID"/>
              </a:rPr>
              <a:t>사회복지관이란 지역사회를 기반으로 일정한 시설과 전문 인력을 갖추고 지역주민의 참여와 협력을 통하여 지역사회복지문제를 예방하고 해결하기 위하여 종합적인 복지서비스를 제공하는 시설을 말한다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pPr algn="just"/>
            <a:r>
              <a:rPr lang="ko-KR" altLang="en-US" dirty="0">
                <a:latin typeface="TTD484DCD5tCID"/>
              </a:rPr>
              <a:t>여기서 지역사회복지란 </a:t>
            </a:r>
            <a:r>
              <a:rPr lang="ko-KR" altLang="en-US" sz="2000" b="1" dirty="0">
                <a:solidFill>
                  <a:srgbClr val="FF6600"/>
                </a:solidFill>
                <a:latin typeface="TTD484DCD5tCID"/>
              </a:rPr>
              <a:t>주민의 복지증진과 삶의 질 향상을 위하여 지역사회차원에서 전개하는 사회복지를</a:t>
            </a:r>
            <a:r>
              <a:rPr lang="ko-KR" altLang="en-US" dirty="0">
                <a:latin typeface="TTD484DCD5tCID"/>
              </a:rPr>
              <a:t> 말한다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345049" y="3673644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   사회복지관의 목표</a:t>
            </a:r>
          </a:p>
          <a:p>
            <a:pPr algn="just"/>
            <a:r>
              <a:rPr lang="ko-KR" altLang="en-US" dirty="0">
                <a:latin typeface="TTD484DCD5tCID"/>
              </a:rPr>
              <a:t>사회복지관은 사회복지서비스 욕구를 가지고 있는 모든 지역사회주민을 대상으로 </a:t>
            </a:r>
            <a:r>
              <a:rPr lang="ko-KR" altLang="en-US" dirty="0" err="1">
                <a:latin typeface="TTD484DCD5tCID"/>
              </a:rPr>
              <a:t>보호서비스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재가복지서비스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자립능력 배양을 위한 교육훈련 등 그들이 필요로 하는 복지서비스를 제공하고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가족기능 강화 및 </a:t>
            </a:r>
            <a:r>
              <a:rPr lang="ko-KR" altLang="en-US" dirty="0" err="1">
                <a:latin typeface="TTD484DCD5tCID"/>
              </a:rPr>
              <a:t>주민상호간</a:t>
            </a:r>
            <a:r>
              <a:rPr lang="ko-KR" altLang="en-US" dirty="0">
                <a:latin typeface="TTD484DCD5tCID"/>
              </a:rPr>
              <a:t> 연대감 조성을 통한 각종 지역사회문제를 </a:t>
            </a:r>
            <a:r>
              <a:rPr lang="ko-KR" altLang="en-US" dirty="0" err="1">
                <a:latin typeface="TTD484DCD5tCID"/>
              </a:rPr>
              <a:t>예방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484DCD5tCID"/>
              </a:rPr>
              <a:t>치료하는</a:t>
            </a:r>
            <a:r>
              <a:rPr lang="ko-KR" altLang="en-US" dirty="0">
                <a:latin typeface="TTD484DCD5tCID"/>
              </a:rPr>
              <a:t> 종합적인 복지서비스 전달기구로서 지역사회 주민의 복지증진을 위한 중심적 역할을 수행하여야 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3953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818939" y="1559113"/>
            <a:ext cx="32496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9974692tCID"/>
              </a:rPr>
              <a:t>사회복지관 사업</a:t>
            </a:r>
            <a:r>
              <a:rPr lang="en-US" altLang="ko-KR" sz="2000" b="1" dirty="0">
                <a:latin typeface="TTD9974692tCID"/>
              </a:rPr>
              <a:t>(3</a:t>
            </a:r>
            <a:r>
              <a:rPr lang="ko-KR" altLang="en-US" sz="2000" b="1" dirty="0">
                <a:latin typeface="TTD9974692tCID"/>
              </a:rPr>
              <a:t>대 기능</a:t>
            </a:r>
            <a:r>
              <a:rPr lang="en-US" altLang="ko-KR" sz="2000" b="1" dirty="0">
                <a:latin typeface="TTD9974692tCID"/>
              </a:rPr>
              <a:t>)</a:t>
            </a:r>
            <a:endParaRPr lang="ko-KR" altLang="en-US" sz="2000" b="1" dirty="0"/>
          </a:p>
        </p:txBody>
      </p:sp>
      <p:sp>
        <p:nvSpPr>
          <p:cNvPr id="3" name="직사각형 2"/>
          <p:cNvSpPr/>
          <p:nvPr/>
        </p:nvSpPr>
        <p:spPr>
          <a:xfrm>
            <a:off x="4572000" y="1231592"/>
            <a:ext cx="23580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1.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사례관리기능</a:t>
            </a:r>
          </a:p>
          <a:p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2.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서비스제공기능</a:t>
            </a:r>
            <a:endParaRPr lang="en-US" altLang="ko-KR" dirty="0">
              <a:solidFill>
                <a:srgbClr val="4C4C4C"/>
              </a:solidFill>
              <a:latin typeface="TTD9974692tCID"/>
            </a:endParaRPr>
          </a:p>
          <a:p>
            <a:endParaRPr lang="ko-KR" altLang="en-US" dirty="0">
              <a:solidFill>
                <a:srgbClr val="4C4C4C"/>
              </a:solidFill>
              <a:latin typeface="TTD9974692tCID"/>
            </a:endParaRP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3.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지역조직화기능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2915652"/>
            <a:ext cx="29193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484DCD5tCID"/>
              </a:rPr>
              <a:t>사회복지관 사업의 대상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907704" y="3478649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TTD484DCD5tCID"/>
              </a:rPr>
              <a:t>사회복지서비스 욕구를 가지고 있는 모든 지역주민으로 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endParaRPr lang="en-US" altLang="ko-KR" dirty="0">
              <a:latin typeface="TimesNewRoman"/>
            </a:endParaRPr>
          </a:p>
          <a:p>
            <a:r>
              <a:rPr lang="en-US" altLang="ko-KR" dirty="0"/>
              <a:t>‒ </a:t>
            </a: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다음 각호의 주민을 </a:t>
            </a:r>
            <a:r>
              <a:rPr lang="ko-KR" altLang="en-US" dirty="0">
                <a:solidFill>
                  <a:srgbClr val="FF6600"/>
                </a:solidFill>
              </a:rPr>
              <a:t>우선적인 사업대상으로 하여야 한다</a:t>
            </a:r>
            <a:r>
              <a:rPr lang="en-US" altLang="ko-KR" dirty="0">
                <a:solidFill>
                  <a:srgbClr val="FF660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altLang="ko-KR" dirty="0"/>
              <a:t>｢</a:t>
            </a:r>
            <a:r>
              <a:rPr lang="ko-KR" altLang="en-US" dirty="0"/>
              <a:t>국민기초생활보장법</a:t>
            </a:r>
            <a:r>
              <a:rPr lang="en-US" altLang="ko-KR" dirty="0"/>
              <a:t>｣</a:t>
            </a:r>
            <a:r>
              <a:rPr lang="ko-KR" altLang="en-US" dirty="0"/>
              <a:t>에 따른 </a:t>
            </a:r>
            <a:r>
              <a:rPr lang="ko-KR" altLang="en-US" dirty="0" err="1"/>
              <a:t>수급자</a:t>
            </a:r>
            <a:r>
              <a:rPr lang="ko-KR" altLang="en-US" dirty="0"/>
              <a:t> 및 </a:t>
            </a:r>
            <a:r>
              <a:rPr lang="ko-KR" altLang="en-US" dirty="0" err="1"/>
              <a:t>차상위계층</a:t>
            </a:r>
            <a:endParaRPr lang="ko-KR" altLang="en-US" dirty="0"/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장애인</a:t>
            </a:r>
            <a:r>
              <a:rPr lang="en-US" altLang="ko-KR" dirty="0"/>
              <a:t>, </a:t>
            </a:r>
            <a:r>
              <a:rPr lang="ko-KR" altLang="en-US" dirty="0"/>
              <a:t>노인</a:t>
            </a:r>
            <a:r>
              <a:rPr lang="en-US" altLang="ko-KR" dirty="0"/>
              <a:t>, </a:t>
            </a:r>
            <a:r>
              <a:rPr lang="ko-KR" altLang="en-US" dirty="0" err="1"/>
              <a:t>한부모가족</a:t>
            </a:r>
            <a:r>
              <a:rPr lang="ko-KR" altLang="en-US" dirty="0"/>
              <a:t> 및 다문화가족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직업 및 취업알선이 필요한 사람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보호와 교육이 필요한 </a:t>
            </a:r>
            <a:r>
              <a:rPr lang="ko-KR" altLang="en-US" dirty="0" err="1"/>
              <a:t>유아･아동</a:t>
            </a:r>
            <a:r>
              <a:rPr lang="ko-KR" altLang="en-US" dirty="0"/>
              <a:t> 및 청소년</a:t>
            </a:r>
          </a:p>
          <a:p>
            <a:pPr marL="342900" indent="-342900">
              <a:buFont typeface="+mj-lt"/>
              <a:buAutoNum type="arabicPeriod"/>
            </a:pPr>
            <a:r>
              <a:rPr lang="ko-KR" altLang="en-US" dirty="0"/>
              <a:t>그 밖에 사회복지관의 사회복지서비스를 우선 제공할 필요가 있다고 인정되는 사람</a:t>
            </a:r>
            <a:endParaRPr lang="en-US" altLang="ko-KR" dirty="0">
              <a:latin typeface="TimesNewRoman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사업</a:t>
            </a:r>
          </a:p>
        </p:txBody>
      </p:sp>
    </p:spTree>
    <p:extLst>
      <p:ext uri="{BB962C8B-B14F-4D97-AF65-F5344CB8AC3E}">
        <p14:creationId xmlns:p14="http://schemas.microsoft.com/office/powerpoint/2010/main" val="421387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solidFill>
            <a:srgbClr val="8A7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334269" y="980728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34269" y="1772816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4269" y="2564904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34269" y="3356992"/>
            <a:ext cx="7270180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32040" y="5373216"/>
            <a:ext cx="35283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b="1" dirty="0">
                <a:solidFill>
                  <a:schemeClr val="bg1"/>
                </a:solidFill>
              </a:rPr>
              <a:t>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980728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why?</a:t>
            </a:r>
            <a:endParaRPr lang="ko-KR" altLang="en-US" sz="2200" b="1" dirty="0"/>
          </a:p>
        </p:txBody>
      </p:sp>
      <p:sp>
        <p:nvSpPr>
          <p:cNvPr id="27" name="직사각형 26"/>
          <p:cNvSpPr/>
          <p:nvPr/>
        </p:nvSpPr>
        <p:spPr>
          <a:xfrm>
            <a:off x="-2604" y="1764691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what?</a:t>
            </a:r>
            <a:endParaRPr lang="ko-KR" altLang="en-US" sz="2200" b="1" dirty="0"/>
          </a:p>
        </p:txBody>
      </p:sp>
      <p:sp>
        <p:nvSpPr>
          <p:cNvPr id="28" name="직사각형 27"/>
          <p:cNvSpPr/>
          <p:nvPr/>
        </p:nvSpPr>
        <p:spPr>
          <a:xfrm>
            <a:off x="-2604" y="2544079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how?</a:t>
            </a:r>
            <a:endParaRPr lang="ko-KR" altLang="en-US" sz="2200" b="1" dirty="0"/>
          </a:p>
        </p:txBody>
      </p:sp>
      <p:sp>
        <p:nvSpPr>
          <p:cNvPr id="29" name="직사각형 28"/>
          <p:cNvSpPr/>
          <p:nvPr/>
        </p:nvSpPr>
        <p:spPr>
          <a:xfrm>
            <a:off x="0" y="3325242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 if?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142819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함께 생각해 보기</a:t>
            </a:r>
          </a:p>
        </p:txBody>
      </p:sp>
      <p:sp>
        <p:nvSpPr>
          <p:cNvPr id="5" name="Oval 22"/>
          <p:cNvSpPr>
            <a:spLocks noChangeArrowheads="1"/>
          </p:cNvSpPr>
          <p:nvPr/>
        </p:nvSpPr>
        <p:spPr bwMode="auto">
          <a:xfrm>
            <a:off x="827141" y="1930400"/>
            <a:ext cx="7516580" cy="4176713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7" name="Oval 24"/>
          <p:cNvSpPr>
            <a:spLocks noChangeArrowheads="1"/>
          </p:cNvSpPr>
          <p:nvPr/>
        </p:nvSpPr>
        <p:spPr bwMode="auto">
          <a:xfrm>
            <a:off x="1176885" y="2328085"/>
            <a:ext cx="2953041" cy="111464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사례관리자란 어떤 일을 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하는 사람 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??</a:t>
            </a:r>
            <a:endParaRPr lang="ko-KR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5106539" y="1420115"/>
            <a:ext cx="2698209" cy="120432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사례관리란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무엇일까요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5940152" y="3219104"/>
            <a:ext cx="2227135" cy="114667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 </a:t>
            </a: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과정은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4427984" y="3833570"/>
            <a:ext cx="970455" cy="1062496"/>
            <a:chOff x="1214" y="1598"/>
            <a:chExt cx="264" cy="4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232" y="161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000000"/>
            </a:solidFill>
            <a:ln w="25400" cap="rnd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Rectangle 35"/>
            <p:cNvSpPr>
              <a:spLocks noChangeArrowheads="1"/>
            </p:cNvSpPr>
            <p:nvPr/>
          </p:nvSpPr>
          <p:spPr bwMode="auto">
            <a:xfrm>
              <a:off x="1325" y="1957"/>
              <a:ext cx="59" cy="61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>
              <a:off x="1214" y="159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919191"/>
            </a:solidFill>
            <a:ln w="25400" cap="rnd">
              <a:solidFill>
                <a:srgbClr val="919191"/>
              </a:solidFill>
              <a:round/>
              <a:headEnd/>
              <a:tailEnd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307" y="1937"/>
              <a:ext cx="59" cy="61"/>
            </a:xfrm>
            <a:prstGeom prst="rect">
              <a:avLst/>
            </a:prstGeom>
            <a:solidFill>
              <a:srgbClr val="919191"/>
            </a:solidFill>
            <a:ln w="25400">
              <a:solidFill>
                <a:srgbClr val="91919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Oval 39"/>
          <p:cNvSpPr>
            <a:spLocks noChangeArrowheads="1"/>
          </p:cNvSpPr>
          <p:nvPr/>
        </p:nvSpPr>
        <p:spPr bwMode="auto">
          <a:xfrm>
            <a:off x="1580961" y="4366875"/>
            <a:ext cx="2230615" cy="1144539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현실은 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394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755576" y="188640"/>
            <a:ext cx="7931224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3200" b="1" dirty="0" err="1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사례관리</a:t>
            </a:r>
            <a:r>
              <a:rPr lang="en-US" altLang="ko-KR" sz="3200" b="1" dirty="0">
                <a:latin typeface="나눔바른고딕" panose="020B0603020101020101" pitchFamily="50" charset="-127"/>
                <a:ea typeface="나눔바른고딕" panose="020B0603020101020101" pitchFamily="50" charset="-127"/>
                <a:cs typeface="+mj-cs"/>
              </a:rPr>
              <a:t> 란?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1600201"/>
            <a:ext cx="7344816" cy="434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전달체계의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요소들을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연결하고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것을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개인의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보호를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충족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시킬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(comprehensive program)을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확실히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제공할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있도록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하기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하나의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기제이다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 mechanism; NASW, 1984)’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결과적으로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사례관리는</a:t>
            </a: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복합적인</a:t>
            </a:r>
            <a:r>
              <a:rPr kumimoji="0" lang="en-US" altLang="ko-KR" sz="28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800" b="1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가진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클라이언트의 욕구를 사정한 후 적절한 서비스나 기회 또는 급여를 확인하고 </a:t>
            </a:r>
            <a:r>
              <a:rPr kumimoji="0" lang="ko-KR" altLang="en-US" sz="2400" b="1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 서비스 </a:t>
            </a:r>
            <a:r>
              <a:rPr kumimoji="0" lang="ko-KR" altLang="en-US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계획을 개발하며 효과적인 전달을 점검하고 평가하는 활동이다</a:t>
            </a:r>
            <a:r>
              <a:rPr kumimoji="0" lang="en-US" altLang="ko-KR" sz="2000" u="sng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2811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사례관리자의 역할 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 err="1"/>
              <a:t>클라이이언트의</a:t>
            </a:r>
            <a:r>
              <a:rPr lang="ko-KR" altLang="en-US" dirty="0"/>
              <a:t> </a:t>
            </a:r>
            <a:r>
              <a:rPr lang="ko-KR" altLang="en-US" dirty="0" err="1"/>
              <a:t>기능화와</a:t>
            </a:r>
            <a:r>
              <a:rPr lang="ko-KR" altLang="en-US" dirty="0"/>
              <a:t> 복지를 위해 </a:t>
            </a:r>
            <a:endParaRPr lang="en-US" altLang="ko-KR" dirty="0"/>
          </a:p>
          <a:p>
            <a:r>
              <a:rPr lang="ko-KR" altLang="en-US" b="0" dirty="0"/>
              <a:t>공식적 자원 </a:t>
            </a:r>
            <a:r>
              <a:rPr lang="en-US" altLang="ko-KR" b="0" dirty="0"/>
              <a:t>/ </a:t>
            </a:r>
            <a:r>
              <a:rPr lang="ko-KR" altLang="en-US" b="0" dirty="0"/>
              <a:t>비공식적 자원 의 네트워크를 조직</a:t>
            </a:r>
            <a:r>
              <a:rPr lang="en-US" altLang="ko-KR" b="0" dirty="0"/>
              <a:t>, </a:t>
            </a:r>
            <a:r>
              <a:rPr lang="ko-KR" altLang="en-US" b="0" dirty="0"/>
              <a:t>조정</a:t>
            </a:r>
            <a:r>
              <a:rPr lang="en-US" altLang="ko-KR" b="0" dirty="0"/>
              <a:t>, </a:t>
            </a:r>
            <a:r>
              <a:rPr lang="ko-KR" altLang="en-US" b="0" dirty="0"/>
              <a:t>유지</a:t>
            </a:r>
            <a:endParaRPr lang="en-US" altLang="ko-KR" b="0" dirty="0"/>
          </a:p>
          <a:p>
            <a:r>
              <a:rPr lang="ko-KR" altLang="en-US" b="0" dirty="0"/>
              <a:t>직접적 개입 </a:t>
            </a:r>
            <a:r>
              <a:rPr lang="en-US" altLang="ko-KR" b="0" dirty="0"/>
              <a:t>/ </a:t>
            </a:r>
            <a:r>
              <a:rPr lang="ko-KR" altLang="en-US" b="0" dirty="0"/>
              <a:t>간접적 개입</a:t>
            </a:r>
            <a:endParaRPr lang="en-US" altLang="ko-KR" b="0" dirty="0"/>
          </a:p>
          <a:p>
            <a:r>
              <a:rPr lang="ko-KR" altLang="en-US" b="0" dirty="0"/>
              <a:t>개인 개입 </a:t>
            </a:r>
            <a:r>
              <a:rPr lang="en-US" altLang="ko-KR" b="0" dirty="0"/>
              <a:t>/ </a:t>
            </a:r>
            <a:r>
              <a:rPr lang="ko-KR" altLang="en-US" b="0" dirty="0"/>
              <a:t>환경적 개입</a:t>
            </a:r>
            <a:endParaRPr lang="en-US" altLang="ko-KR" b="0" dirty="0"/>
          </a:p>
          <a:p>
            <a:r>
              <a:rPr lang="ko-KR" altLang="en-US" b="0" dirty="0"/>
              <a:t>서비스에 대한 클라이언트의 접근이 용이하도록 한다</a:t>
            </a:r>
            <a:r>
              <a:rPr lang="en-US" altLang="ko-KR" b="0" dirty="0"/>
              <a:t>.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사례관리의 전반적인 목표는</a:t>
            </a:r>
            <a:endParaRPr lang="en-US" altLang="ko-KR" dirty="0"/>
          </a:p>
          <a:p>
            <a:r>
              <a:rPr lang="ko-KR" altLang="en-US" b="0" dirty="0"/>
              <a:t>개인의 </a:t>
            </a:r>
            <a:r>
              <a:rPr lang="ko-KR" altLang="en-US" sz="2800" dirty="0"/>
              <a:t>기능회복 및 증진</a:t>
            </a:r>
            <a:r>
              <a:rPr lang="ko-KR" altLang="en-US" b="0" dirty="0"/>
              <a:t>을 위해 개인과 주변환경을 변화시키는데 지속적이고 통합적으로 개입한다</a:t>
            </a:r>
            <a:r>
              <a:rPr lang="en-US" altLang="ko-KR" b="0" dirty="0"/>
              <a:t>.</a:t>
            </a:r>
            <a:endParaRPr lang="ko-KR" altLang="en-US" b="0" dirty="0"/>
          </a:p>
        </p:txBody>
      </p:sp>
    </p:spTree>
    <p:extLst>
      <p:ext uri="{BB962C8B-B14F-4D97-AF65-F5344CB8AC3E}">
        <p14:creationId xmlns:p14="http://schemas.microsoft.com/office/powerpoint/2010/main" val="4086942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/>
          <a:lstStyle/>
          <a:p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사례관리자란 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344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 자원을 </a:t>
            </a:r>
            <a:r>
              <a:rPr lang="ko-KR" altLang="en-US" sz="2400" b="1" dirty="0">
                <a:solidFill>
                  <a:srgbClr val="FF66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클라이언트가 활용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욕구를 충족해 갈 수 있도록 촉진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조정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연결 시켜 나감으로써 클라이언트 자신의 능력을 향상시키고 서비스 공급주체들의 능력 또한 발전시키는 중요한 역할을 맡는다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315125" y="4725144"/>
            <a:ext cx="680178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</a:pP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사례관리자는 복합적 욕구를 지닌 사람의 복지와 </a:t>
            </a:r>
            <a:r>
              <a:rPr lang="ko-KR" altLang="en-US" b="1" kern="0" dirty="0" err="1">
                <a:solidFill>
                  <a:schemeClr val="bg1">
                    <a:lumMod val="50000"/>
                  </a:schemeClr>
                </a:solidFill>
                <a:ea typeface="한양신명조"/>
              </a:rPr>
              <a:t>기능화를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 최대화하기 위해 고안된 활동들과 공식적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비공식적 지지들의 망을 조직하고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조정하며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, </a:t>
            </a:r>
            <a:r>
              <a:rPr lang="ko-KR" altLang="en-US" b="1" kern="0" dirty="0">
                <a:solidFill>
                  <a:schemeClr val="bg1">
                    <a:lumMod val="50000"/>
                  </a:schemeClr>
                </a:solidFill>
                <a:ea typeface="한양신명조"/>
              </a:rPr>
              <a:t>유지하는 것이다</a:t>
            </a:r>
            <a:r>
              <a:rPr lang="en-US" altLang="ko-KR" b="1" kern="0" dirty="0">
                <a:solidFill>
                  <a:schemeClr val="bg1">
                    <a:lumMod val="50000"/>
                  </a:schemeClr>
                </a:solidFill>
                <a:latin typeface="한양신명조"/>
              </a:rPr>
              <a:t>.</a:t>
            </a:r>
            <a:endParaRPr lang="ko-KR" altLang="en-US" sz="1200" b="1" kern="0" spc="0" dirty="0">
              <a:solidFill>
                <a:schemeClr val="bg1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4989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/>
          <a:lstStyle/>
          <a:p>
            <a:r>
              <a: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</a:t>
            </a:r>
            <a:r>
              <a:rPr lang="ko-KR" altLang="en-US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이용자란</a:t>
            </a:r>
            <a:r>
              <a:rPr lang="en-US" altLang="ko-KR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1412776"/>
            <a:ext cx="70567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사례관리는 장기적인 개입을 필요로 하는 대상에게 실시한다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사례관리 대상자는 복합적인 욕구를 가지고 있어 하나 이상의 사회 자원을 필요로 하지만 </a:t>
            </a:r>
            <a:r>
              <a:rPr lang="ko-KR" altLang="en-US" sz="28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자원의 소재와 이용방법을 잘 모르는 사람</a:t>
            </a:r>
            <a:r>
              <a:rPr lang="ko-KR" altLang="en-US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말한다</a:t>
            </a:r>
            <a:r>
              <a:rPr lang="en-US" altLang="ko-KR" sz="2400" b="1" dirty="0">
                <a:solidFill>
                  <a:schemeClr val="bg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116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5" y="1628800"/>
            <a:ext cx="7632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복합적인 상황에서 도움을 필요로 하는 주민들을 대상으로 전문성을 기반으로 한 체계적인 </a:t>
            </a:r>
            <a:r>
              <a:rPr lang="ko-KR" altLang="en-US" dirty="0" err="1"/>
              <a:t>욕구사정과</a:t>
            </a:r>
            <a:r>
              <a:rPr lang="ko-KR" altLang="en-US" dirty="0"/>
              <a:t> 지역사회자원 연계를 통해 </a:t>
            </a:r>
            <a:r>
              <a:rPr lang="ko-KR" altLang="en-US" dirty="0" err="1"/>
              <a:t>사례주민과</a:t>
            </a:r>
            <a:r>
              <a:rPr lang="ko-KR" altLang="en-US" dirty="0"/>
              <a:t> 그 가족의 </a:t>
            </a:r>
            <a:r>
              <a:rPr lang="ko-KR" altLang="en-US" sz="2400" b="1" dirty="0">
                <a:solidFill>
                  <a:srgbClr val="FF6600"/>
                </a:solidFill>
              </a:rPr>
              <a:t>사회적 기능을 </a:t>
            </a:r>
            <a:r>
              <a:rPr lang="ko-KR" altLang="en-US" sz="2400" b="1" dirty="0" err="1">
                <a:solidFill>
                  <a:srgbClr val="FF6600"/>
                </a:solidFill>
              </a:rPr>
              <a:t>강화･유지한다</a:t>
            </a:r>
            <a:r>
              <a:rPr lang="en-US" altLang="ko-KR" sz="2400" b="1" dirty="0">
                <a:solidFill>
                  <a:srgbClr val="FF6600"/>
                </a:solidFill>
              </a:rPr>
              <a:t>.</a:t>
            </a:r>
            <a:endParaRPr lang="ko-KR" altLang="en-US" sz="2400" b="1" dirty="0">
              <a:solidFill>
                <a:srgbClr val="FF6600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23677" y="404664"/>
            <a:ext cx="4650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>
                <a:latin typeface="+mj-lt"/>
                <a:ea typeface="+mj-ea"/>
                <a:cs typeface="+mj-cs"/>
              </a:rPr>
              <a:t>사례관리의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목적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및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55575" y="3252492"/>
            <a:ext cx="727280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욕구를 정확히 분석하여 개인에게 적합한 서비스를 </a:t>
            </a:r>
            <a:r>
              <a:rPr lang="ko-KR" altLang="en-US" dirty="0" err="1">
                <a:latin typeface="TTD8A97B99tCID"/>
              </a:rPr>
              <a:t>제공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연계하고</a:t>
            </a:r>
            <a:r>
              <a:rPr lang="en-US" altLang="ko-KR" dirty="0">
                <a:latin typeface="TTD8A97B99tCID"/>
              </a:rPr>
              <a:t>, </a:t>
            </a:r>
            <a:r>
              <a:rPr lang="ko-KR" altLang="en-US" dirty="0">
                <a:latin typeface="TTD8A97B99tCID"/>
              </a:rPr>
              <a:t>강점을 강화할 수 있는 실천 활동을 통해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문제해결 역량을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비공식 자원 및 지역사회 지지체계 형성을 지원하여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사회적 관계망을 확장한다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>
                <a:latin typeface="TTD8A97B99tCID"/>
              </a:rPr>
              <a:t>지역 내 다양한 서비스와 자원을 </a:t>
            </a:r>
            <a:r>
              <a:rPr lang="ko-KR" altLang="en-US" dirty="0" err="1">
                <a:latin typeface="TTD8A97B99tCID"/>
              </a:rPr>
              <a:t>연계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활용하기</a:t>
            </a:r>
            <a:r>
              <a:rPr lang="ko-KR" altLang="en-US" dirty="0">
                <a:latin typeface="TTD8A97B99tCID"/>
              </a:rPr>
              <a:t> 위한 </a:t>
            </a:r>
            <a:r>
              <a:rPr lang="ko-KR" altLang="en-US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통합사례관리 네트워크를 강화한다</a:t>
            </a:r>
            <a:r>
              <a:rPr lang="en-US" altLang="ko-KR" sz="2000" b="1" dirty="0">
                <a:solidFill>
                  <a:schemeClr val="bg1">
                    <a:lumMod val="50000"/>
                  </a:schemeClr>
                </a:solidFill>
                <a:latin typeface="TTD8A97B99tCID"/>
              </a:rPr>
              <a:t>.</a:t>
            </a:r>
            <a:endParaRPr lang="ko-KR" altLang="en-US" sz="2000" b="1" dirty="0">
              <a:solidFill>
                <a:schemeClr val="bg1">
                  <a:lumMod val="50000"/>
                </a:schemeClr>
              </a:solidFill>
              <a:latin typeface="TTD8A97B99tCID"/>
            </a:endParaRPr>
          </a:p>
        </p:txBody>
      </p:sp>
    </p:spTree>
    <p:extLst>
      <p:ext uri="{BB962C8B-B14F-4D97-AF65-F5344CB8AC3E}">
        <p14:creationId xmlns:p14="http://schemas.microsoft.com/office/powerpoint/2010/main" val="2327989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86"/>
          <p:cNvSpPr>
            <a:spLocks noChangeArrowheads="1"/>
          </p:cNvSpPr>
          <p:nvPr/>
        </p:nvSpPr>
        <p:spPr bwMode="auto">
          <a:xfrm>
            <a:off x="1331640" y="1681040"/>
            <a:ext cx="1458689" cy="792163"/>
          </a:xfrm>
          <a:prstGeom prst="roundRect">
            <a:avLst>
              <a:gd name="adj" fmla="val 16667"/>
            </a:avLst>
          </a:prstGeom>
          <a:solidFill>
            <a:srgbClr val="8A7C75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문제 중심</a:t>
            </a: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164869" y="1392600"/>
            <a:ext cx="51845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문제의 정확한 진단과 사정이 중요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사례관리자는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문제의 해결 전문가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사례관리자의 </a:t>
            </a:r>
            <a:r>
              <a:rPr kumimoji="0" lang="ko-KR" altLang="en-US" sz="2000" dirty="0" err="1">
                <a:latin typeface="+mn-lt"/>
                <a:ea typeface="+mn-ea"/>
              </a:rPr>
              <a:t>준거틀</a:t>
            </a:r>
            <a:r>
              <a:rPr kumimoji="0" lang="ko-KR" altLang="en-US" sz="2000" dirty="0">
                <a:latin typeface="+mn-lt"/>
                <a:ea typeface="+mn-ea"/>
              </a:rPr>
              <a:t> 중시 </a:t>
            </a:r>
            <a:endParaRPr kumimoji="0" lang="en-US" altLang="ko-KR" sz="2000" dirty="0">
              <a:latin typeface="+mn-lt"/>
              <a:ea typeface="+mn-ea"/>
            </a:endParaRPr>
          </a:p>
        </p:txBody>
      </p:sp>
      <p:sp>
        <p:nvSpPr>
          <p:cNvPr id="17" name="AutoShape 86"/>
          <p:cNvSpPr>
            <a:spLocks noChangeArrowheads="1"/>
          </p:cNvSpPr>
          <p:nvPr/>
        </p:nvSpPr>
        <p:spPr bwMode="auto">
          <a:xfrm>
            <a:off x="1331640" y="3579476"/>
            <a:ext cx="1582192" cy="792163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해결 중심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3164869" y="3356992"/>
            <a:ext cx="496855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클라이언트의 욕구의 초점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0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강점</a:t>
            </a:r>
            <a:r>
              <a:rPr kumimoji="0" lang="en-US" altLang="ko-KR" sz="2000" dirty="0">
                <a:latin typeface="+mn-lt"/>
                <a:ea typeface="+mn-ea"/>
              </a:rPr>
              <a:t>,</a:t>
            </a:r>
            <a:r>
              <a:rPr kumimoji="0" lang="ko-KR" altLang="en-US" sz="2000" dirty="0" err="1">
                <a:latin typeface="+mn-lt"/>
                <a:ea typeface="+mn-ea"/>
              </a:rPr>
              <a:t>예외상황</a:t>
            </a:r>
            <a:r>
              <a:rPr kumimoji="0" lang="en-US" altLang="ko-KR" sz="2000" dirty="0">
                <a:latin typeface="+mn-lt"/>
                <a:ea typeface="+mn-ea"/>
              </a:rPr>
              <a:t>(</a:t>
            </a:r>
            <a:r>
              <a:rPr kumimoji="0" lang="ko-KR" altLang="en-US" sz="2000" dirty="0">
                <a:latin typeface="+mn-lt"/>
                <a:ea typeface="+mn-ea"/>
              </a:rPr>
              <a:t>해결능력</a:t>
            </a:r>
            <a:r>
              <a:rPr kumimoji="0" lang="en-US" altLang="ko-KR" sz="2000" dirty="0">
                <a:latin typeface="+mn-lt"/>
                <a:ea typeface="+mn-ea"/>
              </a:rPr>
              <a:t>)</a:t>
            </a: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FF6600"/>
                </a:solidFill>
                <a:latin typeface="+mn-lt"/>
                <a:ea typeface="+mn-ea"/>
              </a:rPr>
              <a:t>클라이언트가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자신의 문제에 관한 전문가</a:t>
            </a:r>
            <a:r>
              <a:rPr kumimoji="0" lang="ko-KR" altLang="en-US" sz="2400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dirty="0">
              <a:solidFill>
                <a:srgbClr val="0079AB"/>
              </a:solidFill>
              <a:latin typeface="+mn-lt"/>
              <a:ea typeface="+mn-ea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패러다임의 전환</a:t>
            </a:r>
          </a:p>
        </p:txBody>
      </p:sp>
    </p:spTree>
    <p:extLst>
      <p:ext uri="{BB962C8B-B14F-4D97-AF65-F5344CB8AC3E}">
        <p14:creationId xmlns:p14="http://schemas.microsoft.com/office/powerpoint/2010/main" val="2472150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63688" y="2204864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accent1"/>
                </a:solidFill>
              </a:rPr>
              <a:t>대상자</a:t>
            </a:r>
            <a:r>
              <a:rPr lang="ko-KR" altLang="en-US" sz="2000" b="1" dirty="0"/>
              <a:t>가 복지자원으로</a:t>
            </a:r>
            <a:endParaRPr lang="en-US" altLang="ko-KR" sz="2000" b="1" dirty="0"/>
          </a:p>
          <a:p>
            <a:pPr lvl="0"/>
            <a:r>
              <a:rPr lang="en-US" altLang="ko-KR" sz="2000" b="1" dirty="0"/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욕구</a:t>
            </a:r>
            <a:r>
              <a:rPr lang="ko-KR" altLang="en-US" sz="2000" b="1" dirty="0"/>
              <a:t>를 해결하도록 </a:t>
            </a:r>
            <a:r>
              <a:rPr lang="ko-KR" altLang="en-US" sz="2800" b="1" dirty="0">
                <a:solidFill>
                  <a:srgbClr val="FF6600"/>
                </a:solidFill>
              </a:rPr>
              <a:t>돕는다</a:t>
            </a:r>
            <a:r>
              <a:rPr lang="en-US" altLang="ko-KR" sz="2000" b="1" dirty="0"/>
              <a:t>.</a:t>
            </a:r>
          </a:p>
          <a:p>
            <a:pPr lvl="0"/>
            <a:endParaRPr lang="en-US" altLang="ko-KR" sz="2000" b="1" dirty="0"/>
          </a:p>
          <a:p>
            <a:pPr lvl="0"/>
            <a:r>
              <a:rPr lang="ko-KR" altLang="en-US" dirty="0"/>
              <a:t>욕구를 해결해주는 일이 아니다</a:t>
            </a:r>
            <a:r>
              <a:rPr lang="en-US" altLang="ko-KR" dirty="0"/>
              <a:t>.</a:t>
            </a:r>
          </a:p>
          <a:p>
            <a:pPr lvl="0"/>
            <a:r>
              <a:rPr lang="ko-KR" altLang="en-US" dirty="0"/>
              <a:t>    자기 삶을 선택하고 통제하도록 돕는 실천이다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854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160381" y="1654912"/>
            <a:ext cx="2190913" cy="2886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모든 아동에게 존엄성과 정의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평화와 희망으로 가득 찬 풍성한 삶을 누리게 하기 위해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월드비전이 사업을 실시하는 지역에서 가정과 지역사회와 협력하여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아동의 삶의 질 향상에 기여한다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71800" y="1335727"/>
            <a:ext cx="2736024" cy="3204216"/>
            <a:chOff x="3114052" y="1628800"/>
            <a:chExt cx="2736024" cy="3204216"/>
          </a:xfrm>
        </p:grpSpPr>
        <p:sp>
          <p:nvSpPr>
            <p:cNvPr id="17" name="타원 16"/>
            <p:cNvSpPr/>
            <p:nvPr/>
          </p:nvSpPr>
          <p:spPr>
            <a:xfrm>
              <a:off x="4590076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관계성의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회복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3114052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아동과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가족의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복지향상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3852000" y="1628800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능력강화</a:t>
              </a: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3365940" y="3573016"/>
              <a:ext cx="2375984" cy="1260000"/>
              <a:chOff x="3077908" y="3717032"/>
              <a:chExt cx="2375984" cy="126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3077908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사회제도와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구조의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변화</a:t>
                </a:r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4193892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상호의존적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지역사회의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역량강화</a:t>
                </a: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4122128" y="3068960"/>
              <a:ext cx="759229" cy="56604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/>
                <a:t>사업</a:t>
              </a:r>
              <a:endParaRPr lang="en-US" altLang="ko-KR" sz="1600" b="1" dirty="0"/>
            </a:p>
            <a:p>
              <a:pPr algn="ctr"/>
              <a:r>
                <a:rPr lang="ko-KR" altLang="en-US" sz="1600" b="1" dirty="0"/>
                <a:t>목표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10397" y="5565675"/>
            <a:ext cx="7560841" cy="671637"/>
            <a:chOff x="395536" y="5500512"/>
            <a:chExt cx="7477674" cy="671637"/>
          </a:xfrm>
          <a:solidFill>
            <a:srgbClr val="0079AB"/>
          </a:solidFill>
        </p:grpSpPr>
        <p:sp>
          <p:nvSpPr>
            <p:cNvPr id="26" name="모서리가 둥근 직사각형 25"/>
            <p:cNvSpPr/>
            <p:nvPr/>
          </p:nvSpPr>
          <p:spPr>
            <a:xfrm>
              <a:off x="395536" y="551723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아동중심의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660780" y="550724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통전적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29116" y="5507241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지역사회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187502" y="551050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강점관점의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52746" y="550051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옹호적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1082" y="550051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반영적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</p:grpSp>
      <p:sp>
        <p:nvSpPr>
          <p:cNvPr id="32" name="위쪽 화살표 31"/>
          <p:cNvSpPr/>
          <p:nvPr/>
        </p:nvSpPr>
        <p:spPr>
          <a:xfrm>
            <a:off x="3686210" y="4628849"/>
            <a:ext cx="1079070" cy="744367"/>
          </a:xfrm>
          <a:prstGeom prst="upArrow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실천원칙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월드비전 사례관리의 기본방향</a:t>
            </a:r>
          </a:p>
        </p:txBody>
      </p:sp>
    </p:spTree>
    <p:extLst>
      <p:ext uri="{BB962C8B-B14F-4D97-AF65-F5344CB8AC3E}">
        <p14:creationId xmlns:p14="http://schemas.microsoft.com/office/powerpoint/2010/main" val="1185819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1187624" y="764704"/>
            <a:ext cx="1540665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아동중심의 실천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187624" y="3140968"/>
            <a:ext cx="1612673" cy="380041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통전적 실천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691680" y="1124744"/>
            <a:ext cx="6531899" cy="1877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아동과 가족의 욕구에</a:t>
            </a:r>
            <a:r>
              <a:rPr lang="ko-KR" altLang="en-US" sz="1600" dirty="0">
                <a:solidFill>
                  <a:schemeClr val="tx1"/>
                </a:solidFill>
              </a:rPr>
              <a:t> 맞추어 사례관리자와 </a:t>
            </a:r>
            <a:r>
              <a:rPr lang="ko-KR" altLang="en-US" sz="1600" dirty="0" err="1">
                <a:solidFill>
                  <a:schemeClr val="tx1"/>
                </a:solidFill>
              </a:rPr>
              <a:t>사례관리팀이</a:t>
            </a:r>
            <a:r>
              <a:rPr lang="ko-KR" altLang="en-US" sz="1600" dirty="0">
                <a:solidFill>
                  <a:schemeClr val="tx1"/>
                </a:solidFill>
              </a:rPr>
              <a:t> 필요한 자원과 서비스를 계획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개발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동원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연계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전달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아동의 권리에 대한 지지를 바탕으로 한 보호</a:t>
            </a:r>
            <a:r>
              <a:rPr lang="en-US" altLang="ko-KR" sz="1600" dirty="0" err="1">
                <a:solidFill>
                  <a:schemeClr val="tx1"/>
                </a:solidFill>
              </a:rPr>
              <a:t>protction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서비스의 제공</a:t>
            </a:r>
            <a:r>
              <a:rPr lang="en-US" altLang="ko-KR" sz="1600" dirty="0">
                <a:solidFill>
                  <a:schemeClr val="tx1"/>
                </a:solidFill>
              </a:rPr>
              <a:t>provision, </a:t>
            </a:r>
            <a:r>
              <a:rPr lang="ko-KR" altLang="en-US" sz="1600" dirty="0">
                <a:solidFill>
                  <a:schemeClr val="tx1"/>
                </a:solidFill>
              </a:rPr>
              <a:t>주체적 참여</a:t>
            </a:r>
            <a:r>
              <a:rPr lang="en-US" altLang="ko-KR" sz="1600" dirty="0">
                <a:solidFill>
                  <a:schemeClr val="tx1"/>
                </a:solidFill>
              </a:rPr>
              <a:t>participation</a:t>
            </a:r>
            <a:r>
              <a:rPr lang="ko-KR" altLang="en-US" sz="1600" dirty="0">
                <a:solidFill>
                  <a:schemeClr val="tx1"/>
                </a:solidFill>
              </a:rPr>
              <a:t>과 같은 가치를 이용자 중심으로 구현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1691680" y="3501008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인간의 삶과 관련되어 있는 모든 영역 </a:t>
            </a:r>
            <a:r>
              <a:rPr lang="ko-KR" altLang="en-US" sz="1600" dirty="0">
                <a:solidFill>
                  <a:schemeClr val="tx1"/>
                </a:solidFill>
              </a:rPr>
              <a:t>곧 신체적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물질적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사회적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심리적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영적 영역 등의 변화를 통합하는 실천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아동을 통합된 전체로 바라보는 시각에서 출발</a:t>
            </a:r>
          </a:p>
        </p:txBody>
      </p:sp>
      <p:sp>
        <p:nvSpPr>
          <p:cNvPr id="37" name="모서리가 둥근 직사각형 27"/>
          <p:cNvSpPr/>
          <p:nvPr/>
        </p:nvSpPr>
        <p:spPr>
          <a:xfrm>
            <a:off x="1187624" y="4869160"/>
            <a:ext cx="1972714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지역사회 중심의 실천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835696" y="5231126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지역사회가 아동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가족과 </a:t>
            </a:r>
            <a:r>
              <a:rPr lang="ko-KR" altLang="en-US" sz="1600" b="1" dirty="0">
                <a:solidFill>
                  <a:schemeClr val="accent1"/>
                </a:solidFill>
              </a:rPr>
              <a:t>분리되지 않고 함께 성장</a:t>
            </a:r>
            <a:r>
              <a:rPr lang="en-US" altLang="ko-KR" sz="1600" b="1" dirty="0">
                <a:solidFill>
                  <a:schemeClr val="accent1"/>
                </a:solidFill>
              </a:rPr>
              <a:t>, </a:t>
            </a:r>
            <a:r>
              <a:rPr lang="ko-KR" altLang="en-US" sz="1600" b="1" dirty="0">
                <a:solidFill>
                  <a:schemeClr val="accent1"/>
                </a:solidFill>
              </a:rPr>
              <a:t>변화</a:t>
            </a:r>
            <a:endParaRPr lang="en-US" altLang="ko-KR" sz="1600" b="1" dirty="0">
              <a:solidFill>
                <a:schemeClr val="accent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지역사회에 기반을 둔 적극적 접근 서비스</a:t>
            </a:r>
          </a:p>
        </p:txBody>
      </p:sp>
    </p:spTree>
    <p:extLst>
      <p:ext uri="{BB962C8B-B14F-4D97-AF65-F5344CB8AC3E}">
        <p14:creationId xmlns:p14="http://schemas.microsoft.com/office/powerpoint/2010/main" val="2106671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모서리가 둥근 직사각형 28"/>
          <p:cNvSpPr/>
          <p:nvPr/>
        </p:nvSpPr>
        <p:spPr>
          <a:xfrm>
            <a:off x="1216121" y="548681"/>
            <a:ext cx="1800200" cy="360040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강점관점의 실천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187624" y="2636912"/>
            <a:ext cx="1324641" cy="370856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옹호적 실천</a:t>
            </a: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187624" y="4435891"/>
            <a:ext cx="1324641" cy="433269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반영적 실천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92185" y="908721"/>
            <a:ext cx="6531899" cy="1643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클라이언트에게 중요한 것이어야 한다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서비스 이용자와 지역사회에 </a:t>
            </a:r>
            <a:r>
              <a:rPr lang="ko-KR" altLang="en-US" sz="1600" b="1" dirty="0">
                <a:solidFill>
                  <a:schemeClr val="accent1"/>
                </a:solidFill>
              </a:rPr>
              <a:t>내재된 능력과 잠재력을 믿고 </a:t>
            </a:r>
            <a:r>
              <a:rPr lang="ko-KR" altLang="en-US" sz="1600" dirty="0">
                <a:solidFill>
                  <a:schemeClr val="tx1"/>
                </a:solidFill>
              </a:rPr>
              <a:t>이를 중심으로 성공 경험을 쌓아가는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강점과 자원을 활용하여 삶을 변화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92185" y="2996952"/>
            <a:ext cx="6531899" cy="1321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아동과 가족을 둘러싼 환경에 대한 옹호적 활동을 통해 </a:t>
            </a:r>
            <a:r>
              <a:rPr lang="ko-KR" altLang="en-US" sz="1600" b="1" dirty="0">
                <a:solidFill>
                  <a:schemeClr val="accent1"/>
                </a:solidFill>
              </a:rPr>
              <a:t>아동의 존엄과 권리가 더 온전히 보호될 </a:t>
            </a:r>
            <a:r>
              <a:rPr lang="ko-KR" altLang="en-US" sz="1600" dirty="0">
                <a:solidFill>
                  <a:schemeClr val="tx1"/>
                </a:solidFill>
              </a:rPr>
              <a:t>수 있도록 사회정책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제도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체계와 구조를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720177" y="4869160"/>
            <a:ext cx="6531899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실천의 과정과 성과에 대해 지속적으로 돌아보고 성찰하는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개별 사례관리자의 기술과 전문적 판단 </a:t>
            </a:r>
            <a:r>
              <a:rPr lang="en-US" altLang="ko-KR" sz="1600" dirty="0">
                <a:solidFill>
                  <a:schemeClr val="tx1"/>
                </a:solidFill>
              </a:rPr>
              <a:t>+</a:t>
            </a:r>
            <a:r>
              <a:rPr lang="ko-KR" altLang="en-US" sz="1600" dirty="0">
                <a:solidFill>
                  <a:schemeClr val="tx1"/>
                </a:solidFill>
              </a:rPr>
              <a:t> 팀원들의 의견과 </a:t>
            </a:r>
            <a:r>
              <a:rPr lang="ko-KR" altLang="en-US" sz="1600" dirty="0" err="1">
                <a:solidFill>
                  <a:schemeClr val="tx1"/>
                </a:solidFill>
              </a:rPr>
              <a:t>수퍼비전</a:t>
            </a:r>
            <a:r>
              <a:rPr lang="en-US" altLang="ko-KR" sz="1600" dirty="0">
                <a:solidFill>
                  <a:schemeClr val="tx1"/>
                </a:solidFill>
              </a:rPr>
              <a:t>, +</a:t>
            </a:r>
            <a:r>
              <a:rPr lang="ko-KR" altLang="en-US" sz="1600" dirty="0">
                <a:solidFill>
                  <a:schemeClr val="tx1"/>
                </a:solidFill>
              </a:rPr>
              <a:t> 외부 교육훈련의 </a:t>
            </a:r>
            <a:r>
              <a:rPr lang="ko-KR" altLang="en-US" sz="1600" dirty="0" err="1">
                <a:solidFill>
                  <a:schemeClr val="tx1"/>
                </a:solidFill>
              </a:rPr>
              <a:t>자원망을</a:t>
            </a:r>
            <a:r>
              <a:rPr lang="ko-KR" altLang="en-US" sz="1600" dirty="0">
                <a:solidFill>
                  <a:schemeClr val="tx1"/>
                </a:solidFill>
              </a:rPr>
              <a:t> 놓치지 않고 실천의 과정에 반영</a:t>
            </a:r>
          </a:p>
        </p:txBody>
      </p:sp>
    </p:spTree>
    <p:extLst>
      <p:ext uri="{BB962C8B-B14F-4D97-AF65-F5344CB8AC3E}">
        <p14:creationId xmlns:p14="http://schemas.microsoft.com/office/powerpoint/2010/main" val="2071069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219491"/>
              </p:ext>
            </p:extLst>
          </p:nvPr>
        </p:nvGraphicFramePr>
        <p:xfrm>
          <a:off x="3203848" y="1772816"/>
          <a:ext cx="2593227" cy="3856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오른쪽으로 구부러진 화살표 3"/>
          <p:cNvSpPr/>
          <p:nvPr/>
        </p:nvSpPr>
        <p:spPr>
          <a:xfrm>
            <a:off x="1203610" y="2084008"/>
            <a:ext cx="1887094" cy="3591567"/>
          </a:xfrm>
          <a:prstGeom prst="curv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 empowering process</a:t>
            </a: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위로 구부러진 화살표 4"/>
          <p:cNvSpPr/>
          <p:nvPr/>
        </p:nvSpPr>
        <p:spPr>
          <a:xfrm rot="16200000">
            <a:off x="5209111" y="2539293"/>
            <a:ext cx="3652442" cy="2334370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Self-empowerment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Self-monitoring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Self-determination</a:t>
            </a: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2800" dirty="0"/>
              <a:t>사례관리 목적과 클라이언트 역량강화</a:t>
            </a:r>
          </a:p>
        </p:txBody>
      </p:sp>
    </p:spTree>
    <p:extLst>
      <p:ext uri="{BB962C8B-B14F-4D97-AF65-F5344CB8AC3E}">
        <p14:creationId xmlns:p14="http://schemas.microsoft.com/office/powerpoint/2010/main" val="1213011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83768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내부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사례회의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유형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779685"/>
              </p:ext>
            </p:extLst>
          </p:nvPr>
        </p:nvGraphicFramePr>
        <p:xfrm>
          <a:off x="827584" y="794447"/>
          <a:ext cx="7488833" cy="545477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64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2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85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내부 </a:t>
                      </a:r>
                      <a:r>
                        <a:rPr lang="ko-KR" altLang="en-US" sz="1600" b="1" spc="0" dirty="0" err="1">
                          <a:solidFill>
                            <a:schemeClr val="bg1"/>
                          </a:solidFill>
                        </a:rPr>
                        <a:t>사례회의</a:t>
                      </a: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 유형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8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일일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주간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월간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13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목적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대상자의 응급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및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문제상황에 대한 긴급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의사결정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요청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 지원 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사례리뷰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전체사례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내부 정기점검을 통한  사례관리 업무 점검 및 사례관리 활성화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발생한 신규사례 선정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적절성 및 개입 방안에 대한 사례관리파트의 직간접 지원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발생할 종결사례에 대한 종결 적절성 및 사후관리계획에 대한 사례관리파트의 직간접 지원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 참여자중 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내부협력 및 조정이 필요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한 사례에 대해 내부지원체계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사례관리파트와 프로그램파트간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  상호 직간접 지원계획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수립 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95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참석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범위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프로그램파트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담당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기관장  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06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운영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주기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매일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4445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5334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내외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332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11760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외부 운영체계 주요 특성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604017"/>
              </p:ext>
            </p:extLst>
          </p:nvPr>
        </p:nvGraphicFramePr>
        <p:xfrm>
          <a:off x="827584" y="980728"/>
          <a:ext cx="7416824" cy="506287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628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외부운영체계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통합사례회의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솔루션위원회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535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주요기능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사례관리참여자에 대한 정보공유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기관의 자원공유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b="1" i="0" kern="120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+mn-ea"/>
                        <a:cs typeface="+mn-cs"/>
                      </a:endParaRPr>
                    </a:p>
                    <a:p>
                      <a:pPr marL="177800" marR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전문가집단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특성에 따른 다각적 접근방식을 통해 보다 창의적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효과적 개입방법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통합사례회의를 통한 실무적 협의 및 조정을 통해서는 근본적인 문제해결이 어렵거나 실제적으로 자원을 확보하기 어려운 사안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경우</a:t>
                      </a: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 내 주요 서비스제공조직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좀 더 책임 있는 인력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 전문가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들이 조직의 서비스정책 및 전달체계에 대한 조정 및 개선을 위한 실제적인 방안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571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운영방안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사례중심의 상정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사례관리의 결과보고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특정사례중심이 아닌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지역사회 내 서비스정책 및 전달체계 개선을 위한 </a:t>
                      </a:r>
                      <a:r>
                        <a:rPr lang="ko-KR" alt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 이슈중심의 상정</a:t>
                      </a:r>
                      <a:endParaRPr lang="en-US" altLang="ko-KR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통해 개선된 내용 및 지역복지계획에의 반영 안 마련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08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운영</a:t>
                      </a:r>
                      <a:endParaRPr lang="en-US" altLang="ko-KR" sz="1800" b="1" spc="0" dirty="0"/>
                    </a:p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주기</a:t>
                      </a:r>
                      <a:endParaRPr lang="ko-KR" altLang="en-US" sz="1800" b="1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6</a:t>
                      </a:r>
                      <a:r>
                        <a:rPr lang="ko-KR" altLang="en-US" sz="1400" spc="0" dirty="0"/>
                        <a:t>회 정기운영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2</a:t>
                      </a:r>
                      <a:r>
                        <a:rPr lang="ko-KR" altLang="en-US" sz="1400" spc="0" dirty="0"/>
                        <a:t>회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625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내용 개체 틀 2"/>
          <p:cNvSpPr>
            <a:spLocks noGrp="1"/>
          </p:cNvSpPr>
          <p:nvPr>
            <p:ph idx="1"/>
          </p:nvPr>
        </p:nvSpPr>
        <p:spPr>
          <a:xfrm>
            <a:off x="714375" y="1285875"/>
            <a:ext cx="7772400" cy="4807421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endParaRPr lang="en-US" altLang="ko-KR" sz="1000" dirty="0"/>
          </a:p>
          <a:p>
            <a:pPr eaLnBrk="1" hangingPunct="1">
              <a:buFont typeface="+mj-lt"/>
              <a:buAutoNum type="arabicPeriod"/>
            </a:pPr>
            <a:r>
              <a:rPr lang="ko-KR" altLang="en-US" sz="2000" b="1" dirty="0"/>
              <a:t>생태체계적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관점</a:t>
            </a:r>
            <a:r>
              <a:rPr lang="en-US" altLang="ko-KR" sz="2000" b="1" dirty="0"/>
              <a:t>: </a:t>
            </a:r>
          </a:p>
          <a:p>
            <a:pPr marL="400050" lvl="1" indent="0">
              <a:buNone/>
            </a:pP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 개인의 문제상황에 중점을 두고  개인을 둘러싼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환경내의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다양한 관계망과 상호작용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사회적 변화 등에 강조</a:t>
            </a:r>
            <a:endParaRPr lang="en-US" altLang="ko-KR" sz="1700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dirty="0"/>
              <a:t>2</a:t>
            </a:r>
            <a:r>
              <a:rPr lang="en-US" altLang="ko-KR" sz="2000" b="1" dirty="0"/>
              <a:t>. </a:t>
            </a:r>
            <a:r>
              <a:rPr lang="ko-KR" altLang="en-US" sz="2000" b="1" dirty="0"/>
              <a:t>옹호적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서비스 이용자의 권리보호와 환경변화에 필수적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3. </a:t>
            </a:r>
            <a:r>
              <a:rPr lang="ko-KR" altLang="en-US" sz="2000" b="1" dirty="0" err="1"/>
              <a:t>임파워먼트</a:t>
            </a:r>
            <a:r>
              <a:rPr lang="ko-KR" altLang="en-US" sz="2000" b="1" dirty="0"/>
              <a:t>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개인이든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지역사회든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어느 체계나 이미 잠재적인 힘과 가능성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기회들을 지니고 있다고 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4. </a:t>
            </a:r>
            <a:r>
              <a:rPr lang="ko-KR" altLang="en-US" sz="2000" b="1" dirty="0"/>
              <a:t>강점 관점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‘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클라이언트의 장점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능력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재능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자원과 열망에 대한 깊은 이해와 존경을 통해 우선적으로 끌려야 된다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</a:rPr>
              <a:t>’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2000" b="1" dirty="0"/>
              <a:t>5. </a:t>
            </a:r>
            <a:r>
              <a:rPr lang="ko-KR" altLang="en-US" sz="2000" b="1" dirty="0"/>
              <a:t>네트워크 이론</a:t>
            </a:r>
            <a:r>
              <a:rPr lang="en-US" altLang="ko-KR" sz="2000" b="1" dirty="0"/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ko-KR" sz="1700" dirty="0"/>
              <a:t>	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클라이언트에게 적절하고 포괄적이며 지속적인 서비스를 제공하기 위해 지역사회내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자원망을</a:t>
            </a:r>
            <a:r>
              <a:rPr lang="ko-KR" altLang="en-US" sz="1700" b="1" dirty="0">
                <a:solidFill>
                  <a:schemeClr val="bg1">
                    <a:lumMod val="50000"/>
                  </a:schemeClr>
                </a:solidFill>
              </a:rPr>
              <a:t> 연계하여 보호의 연속성과 서비스의 책임성을 </a:t>
            </a:r>
            <a:r>
              <a:rPr lang="ko-KR" altLang="en-US" sz="1700" b="1" dirty="0" err="1">
                <a:solidFill>
                  <a:schemeClr val="bg1">
                    <a:lumMod val="50000"/>
                  </a:schemeClr>
                </a:solidFill>
              </a:rPr>
              <a:t>제고한다는것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 bwMode="auto">
          <a:xfrm>
            <a:off x="457200" y="248261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742950" indent="-742950" algn="l">
              <a:lnSpc>
                <a:spcPct val="100000"/>
              </a:lnSpc>
              <a:spcBef>
                <a:spcPct val="0"/>
              </a:spcBef>
              <a:buClrTx/>
              <a:buSzTx/>
              <a:buFont typeface="+mj-lt"/>
              <a:buNone/>
              <a:defRPr/>
            </a:pPr>
            <a:r>
              <a:rPr kumimoji="0" lang="ko-KR" altLang="en-US" sz="3000" b="1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사례관리의 배경이론</a:t>
            </a:r>
          </a:p>
        </p:txBody>
      </p:sp>
    </p:spTree>
    <p:extLst>
      <p:ext uri="{BB962C8B-B14F-4D97-AF65-F5344CB8AC3E}">
        <p14:creationId xmlns:p14="http://schemas.microsoft.com/office/powerpoint/2010/main" val="36676309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75657" y="2497471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왜</a:t>
            </a:r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월드비전 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75657" y="3289559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75657" y="4081647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75657" y="4873735"/>
            <a:ext cx="7128792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12" y="-1141017"/>
            <a:ext cx="6854895" cy="913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3635896" y="2519363"/>
            <a:ext cx="4752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이론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생태체계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강점관점</a:t>
            </a:r>
            <a:endParaRPr lang="ko-KR" altLang="en-US" sz="36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임파워먼트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36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옹호관점</a:t>
            </a:r>
            <a:endParaRPr lang="ko-KR" altLang="en-US" sz="36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3600" b="1" dirty="0">
                <a:latin typeface="돋움" panose="020B0600000101010101" pitchFamily="50" charset="-127"/>
                <a:ea typeface="돋움" panose="020B0600000101010101" pitchFamily="50" charset="-127"/>
              </a:rPr>
              <a:t>네트워크이론</a:t>
            </a:r>
            <a:endParaRPr lang="ko-KR" altLang="en-US" sz="3600" b="1" i="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501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683568" y="1844824"/>
            <a:ext cx="7788399" cy="381642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>
                <a:latin typeface="+mn-lt"/>
                <a:ea typeface="+mn-ea"/>
              </a:rPr>
              <a:t> </a:t>
            </a:r>
            <a:r>
              <a:rPr lang="ko-KR" altLang="en-US" sz="2000" dirty="0"/>
              <a:t>각 </a:t>
            </a:r>
            <a:r>
              <a:rPr lang="en-US" altLang="ko-KR" sz="2000" dirty="0"/>
              <a:t>CT </a:t>
            </a:r>
            <a:r>
              <a:rPr lang="ko-KR" altLang="en-US" sz="2000" dirty="0"/>
              <a:t>그룹 특성 및 지역사회</a:t>
            </a:r>
            <a:r>
              <a:rPr lang="en-US" altLang="ko-KR" sz="2000" dirty="0"/>
              <a:t>, </a:t>
            </a:r>
            <a:r>
              <a:rPr lang="ko-KR" altLang="en-US" sz="2000" dirty="0"/>
              <a:t>자원에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000" dirty="0"/>
              <a:t> 지역사회 혹은 집단의 문화</a:t>
            </a:r>
            <a:r>
              <a:rPr lang="en-US" altLang="ko-KR" sz="2000" dirty="0"/>
              <a:t>, </a:t>
            </a:r>
            <a:r>
              <a:rPr lang="ko-KR" altLang="en-US" sz="2000" dirty="0"/>
              <a:t>가치</a:t>
            </a:r>
            <a:r>
              <a:rPr lang="en-US" altLang="ko-KR" sz="2000" dirty="0"/>
              <a:t>, </a:t>
            </a:r>
            <a:r>
              <a:rPr lang="ko-KR" altLang="en-US" sz="2000" dirty="0"/>
              <a:t>사고방식 </a:t>
            </a:r>
            <a:r>
              <a:rPr lang="en-US" altLang="ko-KR" sz="2000" dirty="0"/>
              <a:t>, </a:t>
            </a:r>
            <a:r>
              <a:rPr lang="ko-KR" altLang="en-US" sz="2000" dirty="0"/>
              <a:t>행정력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</a:t>
            </a:r>
            <a:r>
              <a:rPr lang="en-US" altLang="ko-KR" sz="2000" dirty="0"/>
              <a:t>ct </a:t>
            </a:r>
            <a:r>
              <a:rPr lang="ko-KR" altLang="en-US" sz="2000" dirty="0"/>
              <a:t>및 환경집단의 행동  및 의사소통 특성에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잘 훈련된 관찰 및 의사소통 기술</a:t>
            </a:r>
            <a:endParaRPr lang="en-US" altLang="ko-KR" sz="2000" dirty="0"/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/>
              <a:t> </a:t>
            </a:r>
            <a:r>
              <a:rPr lang="ko-KR" altLang="en-US" sz="2000" dirty="0"/>
              <a:t>행정적 협력</a:t>
            </a:r>
            <a:r>
              <a:rPr lang="en-US" altLang="ko-KR" sz="2000" dirty="0"/>
              <a:t>, </a:t>
            </a:r>
            <a:r>
              <a:rPr lang="ko-KR" altLang="en-US" sz="2000" dirty="0"/>
              <a:t>조정</a:t>
            </a:r>
            <a:r>
              <a:rPr lang="en-US" altLang="ko-KR" sz="2000" dirty="0"/>
              <a:t>, </a:t>
            </a:r>
            <a:r>
              <a:rPr lang="ko-KR" altLang="en-US" sz="2000" dirty="0"/>
              <a:t>평가능력 </a:t>
            </a:r>
          </a:p>
        </p:txBody>
      </p:sp>
      <p:sp>
        <p:nvSpPr>
          <p:cNvPr id="3" name="Text Box 31"/>
          <p:cNvSpPr txBox="1">
            <a:spLocks noChangeArrowheads="1"/>
          </p:cNvSpPr>
          <p:nvPr/>
        </p:nvSpPr>
        <p:spPr bwMode="auto">
          <a:xfrm>
            <a:off x="1763688" y="764704"/>
            <a:ext cx="5481017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400" b="1" dirty="0">
                <a:latin typeface="Rockwell" pitchFamily="18" charset="0"/>
                <a:ea typeface="바탕" pitchFamily="18" charset="-127"/>
              </a:rPr>
              <a:t>Knowledge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35696" y="126132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91EAE1BFtCID"/>
              </a:rPr>
              <a:t>사례발견</a:t>
            </a:r>
            <a:r>
              <a:rPr lang="ko-KR" altLang="en-US" dirty="0">
                <a:latin typeface="TT91EAE1BFtCID"/>
              </a:rPr>
              <a:t> 및 접수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835696" y="2195572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인테이크</a:t>
            </a:r>
            <a:r>
              <a:rPr lang="ko-KR" altLang="en-US" dirty="0">
                <a:latin typeface="TT91EAE1BFtCID"/>
              </a:rPr>
              <a:t> 및 사정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45275" y="30596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개입계획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45275" y="399763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서비스 실행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25531" y="4931876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모니터링 및 평가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45275" y="572396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사례관리 종결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4355976" y="57378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사후관리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078072" y="1826240"/>
            <a:ext cx="48144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TTD8A97B99tCID"/>
              </a:rPr>
              <a:t>사례관리 동의 및 계약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대상자와 가족의 의견을 기초로 </a:t>
            </a:r>
            <a:r>
              <a:rPr lang="ko-KR" altLang="en-US" sz="1400" dirty="0" err="1">
                <a:latin typeface="TTD8A97B99tCID"/>
              </a:rPr>
              <a:t>면접상담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가정방문</a:t>
            </a:r>
            <a:r>
              <a:rPr lang="en-US" altLang="ko-KR" sz="1400" dirty="0">
                <a:latin typeface="TTD8A97B99tCID"/>
              </a:rPr>
              <a:t>)</a:t>
            </a:r>
            <a:r>
              <a:rPr lang="ko-KR" altLang="en-US" sz="1400" dirty="0">
                <a:latin typeface="TTD8A97B99tCID"/>
              </a:rPr>
              <a:t>진행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사례선정회의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긴급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집중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일반</a:t>
            </a:r>
            <a:r>
              <a:rPr lang="en-US" altLang="ko-KR" sz="1400" dirty="0">
                <a:latin typeface="TTD8A97B99tCID"/>
              </a:rPr>
              <a:t>)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499992" y="2842986"/>
            <a:ext cx="4222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목표 만들기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우선순위정하기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과업설정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연계방안</a:t>
            </a:r>
            <a:r>
              <a:rPr lang="en-US" altLang="ko-KR" sz="1400" dirty="0">
                <a:latin typeface="TTD8A97B99tCID"/>
              </a:rPr>
              <a:t>) </a:t>
            </a: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정보공유 및 서비스 </a:t>
            </a:r>
            <a:r>
              <a:rPr lang="ko-KR" altLang="en-US" sz="1400" dirty="0" err="1">
                <a:latin typeface="TTD8A97B99tCID"/>
              </a:rPr>
              <a:t>연계조정</a:t>
            </a:r>
            <a:r>
              <a:rPr lang="ko-KR" altLang="en-US" sz="1400" dirty="0">
                <a:latin typeface="TTD8A97B99tCID"/>
              </a:rPr>
              <a:t>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욕구 기반 자원 발굴 및 개발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331619" y="3827355"/>
            <a:ext cx="100002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latin typeface="TT91EAE1BFtCID"/>
              </a:rPr>
              <a:t>서비스</a:t>
            </a:r>
          </a:p>
          <a:p>
            <a:r>
              <a:rPr lang="ko-KR" altLang="en-US" dirty="0">
                <a:latin typeface="TT91EAE1BFtCID"/>
              </a:rPr>
              <a:t>조정</a:t>
            </a:r>
            <a:endParaRPr lang="ko-KR" altLang="en-US" dirty="0"/>
          </a:p>
        </p:txBody>
      </p:sp>
      <p:sp>
        <p:nvSpPr>
          <p:cNvPr id="12" name="아래쪽 화살표 11"/>
          <p:cNvSpPr/>
          <p:nvPr/>
        </p:nvSpPr>
        <p:spPr>
          <a:xfrm>
            <a:off x="2279187" y="16380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2279187" y="25741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2279187" y="34382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2279187" y="43743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2279187" y="5382508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430000" y="5821319"/>
            <a:ext cx="648072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꺾인 연결선 21"/>
          <p:cNvCxnSpPr>
            <a:stCxn id="11" idx="2"/>
            <a:endCxn id="6" idx="1"/>
          </p:cNvCxnSpPr>
          <p:nvPr/>
        </p:nvCxnSpPr>
        <p:spPr>
          <a:xfrm rot="16200000" flipH="1">
            <a:off x="1007152" y="4298163"/>
            <a:ext cx="642856" cy="993901"/>
          </a:xfrm>
          <a:prstGeom prst="bentConnector2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 rot="5400000" flipH="1" flipV="1">
            <a:off x="781773" y="3151706"/>
            <a:ext cx="564914" cy="473291"/>
          </a:xfrm>
          <a:prstGeom prst="bentConnector2">
            <a:avLst/>
          </a:prstGeom>
          <a:ln w="25400">
            <a:solidFill>
              <a:schemeClr val="tx1"/>
            </a:solidFill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066212" y="3952789"/>
            <a:ext cx="4250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목표별</a:t>
            </a:r>
            <a:r>
              <a:rPr lang="ko-KR" altLang="en-US" sz="1400" dirty="0">
                <a:latin typeface="TTD8A97B99tCID"/>
              </a:rPr>
              <a:t> 서비스 실행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사례회의팀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통합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수퍼비전</a:t>
            </a:r>
            <a:r>
              <a:rPr lang="ko-KR" altLang="en-US" sz="1400" dirty="0">
                <a:latin typeface="TTD8A97B99tCID"/>
              </a:rPr>
              <a:t> 회의 등 실시</a:t>
            </a:r>
            <a:endParaRPr lang="ko-KR" altLang="en-US" sz="1400" dirty="0"/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91EAE1BFtCID"/>
              </a:rPr>
              <a:t>사례관리 진행과정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1162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과정</a:t>
            </a:r>
            <a:r>
              <a:rPr lang="en-US" altLang="ko-KR" dirty="0"/>
              <a:t>(</a:t>
            </a:r>
            <a:r>
              <a:rPr lang="ko-KR" altLang="en-US" dirty="0" err="1"/>
              <a:t>수집자료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475656" y="1340768"/>
            <a:ext cx="7211144" cy="47853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rgbClr val="FF6600"/>
                </a:solidFill>
              </a:rPr>
              <a:t>초기 </a:t>
            </a:r>
            <a:r>
              <a:rPr lang="en-US" altLang="ko-KR" dirty="0">
                <a:solidFill>
                  <a:srgbClr val="FF6600"/>
                </a:solidFill>
              </a:rPr>
              <a:t>:</a:t>
            </a:r>
            <a:r>
              <a:rPr lang="en-US" altLang="ko-KR" dirty="0"/>
              <a:t> </a:t>
            </a:r>
            <a:r>
              <a:rPr lang="ko-KR" altLang="en-US" dirty="0"/>
              <a:t>클라이언트 확인</a:t>
            </a:r>
            <a:r>
              <a:rPr lang="en-US" altLang="ko-KR" dirty="0"/>
              <a:t>, </a:t>
            </a:r>
            <a:r>
              <a:rPr lang="ko-KR" altLang="en-US" dirty="0"/>
              <a:t>심사</a:t>
            </a:r>
            <a:r>
              <a:rPr lang="en-US" altLang="ko-KR" dirty="0"/>
              <a:t>, </a:t>
            </a:r>
            <a:r>
              <a:rPr lang="ko-KR" altLang="en-US" dirty="0"/>
              <a:t>접수</a:t>
            </a:r>
            <a:r>
              <a:rPr lang="en-US" altLang="ko-KR" dirty="0"/>
              <a:t>. </a:t>
            </a:r>
            <a:r>
              <a:rPr lang="ko-KR" altLang="en-US" dirty="0"/>
              <a:t>등록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 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초기면접지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동의서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사정 </a:t>
            </a:r>
            <a:r>
              <a:rPr lang="en-US" altLang="ko-KR" dirty="0"/>
              <a:t>: </a:t>
            </a:r>
            <a:r>
              <a:rPr lang="ko-KR" altLang="en-US" dirty="0" err="1"/>
              <a:t>욕구파악</a:t>
            </a:r>
            <a:r>
              <a:rPr lang="en-US" altLang="ko-KR" dirty="0"/>
              <a:t>, </a:t>
            </a:r>
            <a:r>
              <a:rPr lang="ko-KR" altLang="en-US" dirty="0" err="1"/>
              <a:t>자원검토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/>
              <a:t>        </a:t>
            </a:r>
            <a:r>
              <a:rPr lang="ko-KR" altLang="en-US" dirty="0" err="1"/>
              <a:t>욕구사정</a:t>
            </a:r>
            <a:r>
              <a:rPr lang="en-US" altLang="ko-KR" dirty="0"/>
              <a:t>, </a:t>
            </a:r>
            <a:r>
              <a:rPr lang="ko-KR" altLang="en-US" dirty="0" err="1"/>
              <a:t>장애물사정</a:t>
            </a:r>
            <a:r>
              <a:rPr lang="en-US" altLang="ko-KR" dirty="0"/>
              <a:t>, </a:t>
            </a:r>
            <a:r>
              <a:rPr lang="ko-KR" altLang="en-US" dirty="0" err="1"/>
              <a:t>자원사정</a:t>
            </a:r>
            <a:endParaRPr lang="ko-KR" altLang="en-US" dirty="0"/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사정표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계획 </a:t>
            </a:r>
            <a:r>
              <a:rPr lang="en-US" altLang="ko-KR" dirty="0"/>
              <a:t>: </a:t>
            </a:r>
            <a:r>
              <a:rPr lang="ko-KR" altLang="en-US" dirty="0" err="1"/>
              <a:t>서비수유형</a:t>
            </a:r>
            <a:r>
              <a:rPr lang="en-US" altLang="ko-KR" dirty="0"/>
              <a:t>, </a:t>
            </a:r>
            <a:r>
              <a:rPr lang="ko-KR" altLang="en-US" dirty="0"/>
              <a:t>서비스 시간</a:t>
            </a:r>
            <a:r>
              <a:rPr lang="en-US" altLang="ko-KR" dirty="0"/>
              <a:t>, </a:t>
            </a:r>
            <a:r>
              <a:rPr lang="ko-KR" altLang="en-US" dirty="0"/>
              <a:t>계획수립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계획 및 평가표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실행 </a:t>
            </a:r>
            <a:r>
              <a:rPr lang="en-US" altLang="ko-KR" dirty="0"/>
              <a:t>: </a:t>
            </a:r>
            <a:r>
              <a:rPr lang="ko-KR" altLang="en-US" dirty="0"/>
              <a:t>서비스제공</a:t>
            </a:r>
            <a:r>
              <a:rPr lang="en-US" altLang="ko-KR" dirty="0"/>
              <a:t>, </a:t>
            </a:r>
            <a:r>
              <a:rPr lang="ko-KR" altLang="en-US" dirty="0"/>
              <a:t>자원개발</a:t>
            </a:r>
            <a:r>
              <a:rPr lang="en-US" altLang="ko-KR" dirty="0"/>
              <a:t>, </a:t>
            </a:r>
            <a:r>
              <a:rPr lang="ko-KR" altLang="en-US" dirty="0"/>
              <a:t>연계</a:t>
            </a:r>
            <a:r>
              <a:rPr lang="en-US" altLang="ko-KR" dirty="0"/>
              <a:t>, </a:t>
            </a:r>
            <a:r>
              <a:rPr lang="ko-KR" altLang="en-US" dirty="0"/>
              <a:t>조정과 점검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과정기록지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서비스의뢰서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슈퍼비전 일지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평가 및 종결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6600"/>
                </a:solidFill>
              </a:rPr>
              <a:t>        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사례관리 </a:t>
            </a:r>
            <a:r>
              <a:rPr lang="ko-KR" altLang="en-US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종결보고서</a:t>
            </a:r>
            <a:r>
              <a:rPr lang="en-US" altLang="ko-KR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123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91680" y="1412776"/>
            <a:ext cx="588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개인정보동의서</a:t>
            </a:r>
            <a:r>
              <a:rPr lang="en-US" altLang="ko-KR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400" dirty="0"/>
              <a:t>사례관리동의서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비밀유지서약서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사례회의</a:t>
            </a:r>
            <a:r>
              <a:rPr lang="ko-KR" altLang="en-US" sz="2400" dirty="0"/>
              <a:t> </a:t>
            </a:r>
            <a:r>
              <a:rPr lang="en-US" altLang="ko-KR" sz="2400" dirty="0"/>
              <a:t>/ </a:t>
            </a:r>
            <a:r>
              <a:rPr lang="ko-KR" altLang="en-US" sz="2400" dirty="0"/>
              <a:t>안전장치</a:t>
            </a:r>
            <a:r>
              <a:rPr lang="en-US" altLang="ko-KR" sz="2400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b="1" dirty="0"/>
              <a:t>대상자의 욕구</a:t>
            </a:r>
            <a:r>
              <a:rPr lang="ko-KR" altLang="en-US" sz="2400" dirty="0"/>
              <a:t> </a:t>
            </a:r>
            <a:r>
              <a:rPr lang="en-US" altLang="ko-KR" sz="2400" dirty="0"/>
              <a:t>	</a:t>
            </a:r>
            <a:r>
              <a:rPr lang="ko-KR" altLang="en-US" sz="2400" b="1" dirty="0">
                <a:solidFill>
                  <a:srgbClr val="FF6600"/>
                </a:solidFill>
              </a:rPr>
              <a:t>대상자의 언어를 사용</a:t>
            </a:r>
            <a:endParaRPr lang="en-US" altLang="ko-KR" sz="2400" b="1" dirty="0">
              <a:solidFill>
                <a:srgbClr val="FF66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/>
              <a:t>합의된 욕구 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음슴체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목표는 </a:t>
            </a:r>
            <a:r>
              <a:rPr lang="en-US" altLang="ko-KR" sz="2400" dirty="0"/>
              <a:t>		</a:t>
            </a:r>
            <a:r>
              <a:rPr lang="ko-KR" altLang="en-US" sz="2400" dirty="0"/>
              <a:t>문어체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ko-KR" altLang="en-US" sz="2400" dirty="0"/>
              <a:t>평가는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이야기체</a:t>
            </a:r>
            <a:endParaRPr lang="en-US" altLang="ko-KR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Intake 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초기면접</a:t>
            </a:r>
            <a:endParaRPr lang="en-US" altLang="ko-KR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7544" y="1268760"/>
            <a:ext cx="8229600" cy="792087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marL="509588" indent="-509588" algn="ctr" eaLnBrk="1" latinLnBrk="1" hangingPunct="1">
              <a:lnSpc>
                <a:spcPct val="130000"/>
              </a:lnSpc>
              <a:buFont typeface="Times New Roman" pitchFamily="16" charset="0"/>
              <a:buNone/>
              <a:tabLst>
                <a:tab pos="509588" algn="l"/>
                <a:tab pos="957263" algn="l"/>
                <a:tab pos="1406525" algn="l"/>
                <a:tab pos="1855788" algn="l"/>
                <a:tab pos="2305050" algn="l"/>
                <a:tab pos="2754313" algn="l"/>
                <a:tab pos="3203575" algn="l"/>
                <a:tab pos="3652838" algn="l"/>
                <a:tab pos="4102100" algn="l"/>
                <a:tab pos="4551363" algn="l"/>
                <a:tab pos="5000625" algn="l"/>
                <a:tab pos="5449888" algn="l"/>
                <a:tab pos="5899150" algn="l"/>
                <a:tab pos="6348413" algn="l"/>
                <a:tab pos="6797675" algn="l"/>
                <a:tab pos="7246938" algn="l"/>
                <a:tab pos="7696200" algn="l"/>
                <a:tab pos="8145463" algn="l"/>
                <a:tab pos="8594725" algn="l"/>
                <a:tab pos="9043988" algn="l"/>
                <a:tab pos="9493250" algn="l"/>
              </a:tabLst>
              <a:defRPr/>
            </a:pP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욕구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(needs)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인적사항 </a:t>
            </a:r>
            <a:r>
              <a:rPr lang="en-US" altLang="ko-KR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/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개인력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가족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력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환경 </a:t>
            </a:r>
            <a:endParaRPr lang="en-US" sz="2400" dirty="0">
              <a:solidFill>
                <a:srgbClr val="000000"/>
              </a:solidFill>
              <a:latin typeface="맑은 고딕" pitchFamily="48" charset="-127"/>
              <a:ea typeface="맑은 고딕" pitchFamily="4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31640" y="2420888"/>
            <a:ext cx="64807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accent1"/>
                </a:solidFill>
              </a:rPr>
              <a:t>대상자을</a:t>
            </a:r>
            <a:r>
              <a:rPr lang="ko-KR" altLang="en-US" sz="2400" b="1" dirty="0">
                <a:solidFill>
                  <a:schemeClr val="accent1"/>
                </a:solidFill>
              </a:rPr>
              <a:t> 처음 만나 욕구에 대해 나누는 일 </a:t>
            </a:r>
            <a:endParaRPr lang="en-US" altLang="ko-KR" sz="2400" b="1" dirty="0">
              <a:solidFill>
                <a:schemeClr val="accent1"/>
              </a:solidFill>
            </a:endParaRPr>
          </a:p>
          <a:p>
            <a:pPr algn="ctr"/>
            <a:r>
              <a:rPr lang="en-US" altLang="ko-KR" sz="2000" b="1" dirty="0"/>
              <a:t>(</a:t>
            </a:r>
            <a:r>
              <a:rPr lang="ko-KR" altLang="en-US" sz="2000" b="1" dirty="0"/>
              <a:t>공감하고 이해</a:t>
            </a:r>
            <a:r>
              <a:rPr lang="en-US" altLang="ko-KR" sz="2000" b="1" dirty="0"/>
              <a:t>)</a:t>
            </a:r>
          </a:p>
          <a:p>
            <a:pPr algn="ctr"/>
            <a:r>
              <a:rPr lang="ko-KR" altLang="en-US" sz="2000" b="1" dirty="0">
                <a:solidFill>
                  <a:schemeClr val="accent2"/>
                </a:solidFill>
              </a:rPr>
              <a:t>신뢰를 쌓는 첫 단추입니다</a:t>
            </a:r>
            <a:r>
              <a:rPr lang="en-US" altLang="ko-KR" sz="2000" b="1" dirty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US" altLang="ko-KR" sz="2000" b="1" dirty="0"/>
          </a:p>
          <a:p>
            <a:pPr algn="ctr"/>
            <a:r>
              <a:rPr lang="ko-KR" altLang="en-US" sz="1600" dirty="0"/>
              <a:t>누군가 나를 분석하는 일은 유쾌하지 않습니다</a:t>
            </a:r>
            <a:r>
              <a:rPr lang="en-US" altLang="ko-KR" sz="1600" dirty="0"/>
              <a:t>.</a:t>
            </a:r>
          </a:p>
          <a:p>
            <a:pPr algn="ctr"/>
            <a:r>
              <a:rPr lang="ko-KR" altLang="en-US" sz="1600" dirty="0"/>
              <a:t>지나치게 문제를 확대하거나 단정하면서</a:t>
            </a:r>
            <a:endParaRPr lang="en-US" altLang="ko-KR" sz="1600" dirty="0"/>
          </a:p>
          <a:p>
            <a:pPr algn="ctr"/>
            <a:r>
              <a:rPr lang="ko-KR" altLang="en-US" sz="1600" dirty="0"/>
              <a:t>가족관계나 어린 시절 여러 일을 추적하여 지금의 상황을 분석하려 한다면 </a:t>
            </a:r>
            <a:r>
              <a:rPr lang="en-US" altLang="ko-KR" sz="1600" dirty="0"/>
              <a:t>…</a:t>
            </a:r>
          </a:p>
          <a:p>
            <a:pPr algn="ctr"/>
            <a:r>
              <a:rPr lang="ko-KR" altLang="en-US" sz="1600" dirty="0"/>
              <a:t>도와달라고 부탁 했는데 조사 당하는 기분이라면</a:t>
            </a:r>
            <a:endParaRPr lang="en-US" altLang="ko-KR" sz="1600" dirty="0"/>
          </a:p>
          <a:p>
            <a:pPr algn="ctr"/>
            <a:endParaRPr lang="en-US" altLang="ko-KR" sz="2000" b="1" dirty="0">
              <a:solidFill>
                <a:srgbClr val="C00000"/>
              </a:solidFill>
            </a:endParaRPr>
          </a:p>
          <a:p>
            <a:pPr algn="ctr"/>
            <a:r>
              <a:rPr lang="ko-KR" altLang="en-US" sz="2000" b="1" dirty="0">
                <a:solidFill>
                  <a:srgbClr val="C00000"/>
                </a:solidFill>
              </a:rPr>
              <a:t>처음에는 저항하겠지만</a:t>
            </a:r>
            <a:r>
              <a:rPr lang="en-US" altLang="ko-KR" sz="2000" b="1" dirty="0">
                <a:solidFill>
                  <a:srgbClr val="C00000"/>
                </a:solidFill>
              </a:rPr>
              <a:t>, </a:t>
            </a:r>
            <a:r>
              <a:rPr lang="ko-KR" altLang="en-US" sz="2000" b="1" dirty="0">
                <a:solidFill>
                  <a:srgbClr val="C00000"/>
                </a:solidFill>
              </a:rPr>
              <a:t>곧 순응하고 길들 것입니다</a:t>
            </a:r>
            <a:r>
              <a:rPr lang="en-US" altLang="ko-KR" sz="2000" b="1" dirty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자원봉사자 </a:t>
            </a:r>
            <a:r>
              <a:rPr lang="ko-KR" altLang="en-US" dirty="0" err="1"/>
              <a:t>거부선언</a:t>
            </a:r>
            <a:r>
              <a:rPr lang="ko-KR" altLang="en-US" dirty="0"/>
              <a:t> 중에서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192" cy="4929411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그것을 말한다면 끝장이다 하고 하기 전에 </a:t>
            </a:r>
          </a:p>
          <a:p>
            <a:pPr marL="0" indent="0" fontAlgn="base">
              <a:buNone/>
            </a:pPr>
            <a:r>
              <a:rPr lang="ko-KR" altLang="en-US" dirty="0"/>
              <a:t>도대체 나에게 무엇이 시작되었다는 말인가</a:t>
            </a:r>
          </a:p>
          <a:p>
            <a:pPr marL="0" indent="0" fontAlgn="base">
              <a:buNone/>
            </a:pPr>
            <a:r>
              <a:rPr lang="ko-KR" altLang="en-US" dirty="0"/>
              <a:t>언제부터인지 저 끝을 향해 갈 뿐 내겐 시작은 없다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그 쪽으로 휠체어를 타고 간다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자원봉사자는 나의 적 나는 자원봉사자 </a:t>
            </a:r>
            <a:r>
              <a:rPr lang="ko-KR" altLang="en-US" dirty="0" err="1"/>
              <a:t>그놈들을</a:t>
            </a:r>
            <a:r>
              <a:rPr lang="ko-KR" altLang="en-US" dirty="0"/>
              <a:t> 거부한다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교묘하게 </a:t>
            </a:r>
            <a:r>
              <a:rPr lang="ko-KR" altLang="en-US" dirty="0" err="1"/>
              <a:t>자멸시킨다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능숙하게 응석부리도록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바라지도 않은 것을 해 주려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겨우 남아 있는 </a:t>
            </a:r>
            <a:r>
              <a:rPr lang="ko-KR" altLang="en-US" dirty="0" err="1"/>
              <a:t>힘마저도</a:t>
            </a:r>
            <a:r>
              <a:rPr lang="ko-KR" altLang="en-US" dirty="0"/>
              <a:t> 약화시킨다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</a:t>
            </a:r>
            <a:r>
              <a:rPr lang="ko-KR" altLang="en-US" dirty="0" err="1"/>
              <a:t>엑세서리로</a:t>
            </a:r>
            <a:r>
              <a:rPr lang="ko-KR" altLang="en-US" dirty="0"/>
              <a:t> 만들어 거리를 활보한다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휠체어의 덕을 톡톡히 보고 있다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멋진 젊은이들이 결혼식을 장식하는 가련한 도구로 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나를 여름 휴가의 과제로 여긴다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그들의 자녀들에게 관찰 일기를 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내 </a:t>
            </a:r>
            <a:r>
              <a:rPr lang="ko-KR" altLang="en-US" dirty="0" err="1"/>
              <a:t>방자함과</a:t>
            </a:r>
            <a:r>
              <a:rPr lang="ko-KR" altLang="en-US" dirty="0"/>
              <a:t> 완고함을 확실한 권리라고 우기게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오만과 무지를 가장 소중한 개성이라고 믿게 만든다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</a:t>
            </a:r>
            <a:r>
              <a:rPr lang="ko-KR" altLang="en-US" dirty="0" err="1"/>
              <a:t>비협조와</a:t>
            </a:r>
            <a:r>
              <a:rPr lang="ko-KR" altLang="en-US" dirty="0"/>
              <a:t> 몰상식을 늠름한 행동이라고 부추긴다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고급주택가 한복판에 자립의 깃발을 꽂아 사람들을 모이게 한다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자원봉사자 </a:t>
            </a:r>
            <a:r>
              <a:rPr lang="ko-KR" altLang="en-US" dirty="0" err="1"/>
              <a:t>그놈들은</a:t>
            </a:r>
            <a:r>
              <a:rPr lang="ko-KR" altLang="en-US" dirty="0"/>
              <a:t> 사회 속에 환상의 섬을 만들어 나를 그 속에 고립시킨다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6516216" y="1124744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/>
            <a:r>
              <a:rPr lang="ko-KR" altLang="en-US" dirty="0"/>
              <a:t>하나다 </a:t>
            </a:r>
            <a:r>
              <a:rPr lang="ko-KR" altLang="en-US" dirty="0" err="1"/>
              <a:t>에구보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9190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87874" y="1484784"/>
            <a:ext cx="7283152" cy="4525963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ko-KR" altLang="en-US" dirty="0"/>
              <a:t>나는 </a:t>
            </a:r>
            <a:r>
              <a:rPr lang="ko-KR" altLang="en-US" dirty="0" err="1"/>
              <a:t>그놈들에게</a:t>
            </a:r>
            <a:r>
              <a:rPr lang="ko-KR" altLang="en-US" dirty="0"/>
              <a:t> 꼬리를 쳤다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 err="1"/>
              <a:t>그놈들은</a:t>
            </a:r>
            <a:r>
              <a:rPr lang="ko-KR" altLang="en-US" dirty="0"/>
              <a:t> 교묘하고 능숙하게 나를 사육하여 길들였고</a:t>
            </a:r>
            <a:r>
              <a:rPr lang="en-US" altLang="ko-KR" dirty="0"/>
              <a:t>,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더러운 손으로 나의 턱을 어루만졌다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나는 더 이상 </a:t>
            </a:r>
            <a:r>
              <a:rPr lang="ko-KR" altLang="en-US" dirty="0" err="1"/>
              <a:t>그놈들의</a:t>
            </a:r>
            <a:r>
              <a:rPr lang="ko-KR" altLang="en-US" dirty="0"/>
              <a:t> 기분을 맞추어 주지 않을 것이다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또 나는 </a:t>
            </a:r>
            <a:r>
              <a:rPr lang="ko-KR" altLang="en-US" dirty="0" err="1"/>
              <a:t>그놈들의</a:t>
            </a:r>
            <a:r>
              <a:rPr lang="ko-KR" altLang="en-US" dirty="0"/>
              <a:t> 손이 뻗쳐오면 </a:t>
            </a:r>
          </a:p>
          <a:p>
            <a:pPr marL="0" indent="0" fontAlgn="base">
              <a:buNone/>
            </a:pPr>
            <a:r>
              <a:rPr lang="ko-KR" altLang="en-US" dirty="0"/>
              <a:t>나는 반드시 그 놈들의 손을 깨물어 버릴 것이다</a:t>
            </a:r>
            <a:r>
              <a:rPr lang="en-US" altLang="ko-KR" dirty="0"/>
              <a:t>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용서하게</a:t>
            </a:r>
            <a:r>
              <a:rPr lang="en-US" altLang="ko-KR" dirty="0"/>
              <a:t>...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내 마음속의 불쌍한 </a:t>
            </a:r>
            <a:r>
              <a:rPr lang="ko-KR" altLang="en-US" dirty="0" err="1"/>
              <a:t>이리여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잠시 나는 너를 잊어 버렸다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지금 나는 너를 다시 찾는다</a:t>
            </a:r>
            <a:r>
              <a:rPr lang="en-US" altLang="ko-KR" dirty="0"/>
              <a:t>.</a:t>
            </a: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오만한 이리의 얼굴로</a:t>
            </a:r>
            <a:r>
              <a:rPr lang="en-US" altLang="ko-KR" dirty="0"/>
              <a:t>......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ko-KR" altLang="en-US" dirty="0"/>
              <a:t>저 끝을 향하여 휠체어를 타고 간다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90149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인테이크</a:t>
            </a:r>
            <a:r>
              <a:rPr lang="ko-KR" altLang="en-US" dirty="0"/>
              <a:t> 사례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600200"/>
            <a:ext cx="7128792" cy="442108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 err="1"/>
              <a:t>초등자녀를</a:t>
            </a:r>
            <a:r>
              <a:rPr lang="ko-KR" altLang="en-US" b="0" dirty="0"/>
              <a:t> 양육하는 모자가정이 경제적 활동을 안하고있다</a:t>
            </a:r>
            <a:r>
              <a:rPr lang="en-US" altLang="ko-KR" b="0" dirty="0"/>
              <a:t>.  </a:t>
            </a:r>
            <a:r>
              <a:rPr lang="ko-KR" altLang="en-US" b="0" dirty="0"/>
              <a:t>모는 </a:t>
            </a:r>
            <a:r>
              <a:rPr lang="en-US" altLang="ko-KR" b="0" dirty="0"/>
              <a:t>“</a:t>
            </a:r>
            <a:r>
              <a:rPr lang="ko-KR" altLang="en-US" b="0" dirty="0"/>
              <a:t>경제활동이 없고</a:t>
            </a:r>
            <a:r>
              <a:rPr lang="en-US" altLang="ko-KR" b="0" dirty="0"/>
              <a:t>, </a:t>
            </a:r>
            <a:r>
              <a:rPr lang="ko-KR" altLang="en-US" b="0" dirty="0"/>
              <a:t>추운 겨울에 난방을 하지 못하고 굉장히 힘들게 지낸다고 한다</a:t>
            </a:r>
            <a:r>
              <a:rPr lang="en-US" altLang="ko-KR" b="0" dirty="0"/>
              <a:t>.” </a:t>
            </a:r>
            <a:r>
              <a:rPr lang="ko-KR" altLang="en-US" b="0" dirty="0" err="1"/>
              <a:t>초등자녀</a:t>
            </a:r>
            <a:r>
              <a:rPr lang="ko-KR" altLang="en-US" b="0" dirty="0"/>
              <a:t> 딸은 학교방과후에 학원비가 없어서 방임되는 경우가 많았다</a:t>
            </a:r>
            <a:r>
              <a:rPr lang="en-US" altLang="ko-KR" b="0" dirty="0"/>
              <a:t>. </a:t>
            </a:r>
            <a:r>
              <a:rPr lang="ko-KR" altLang="en-US" b="0" dirty="0"/>
              <a:t>그리고 식사 문제도 소유하고 있다</a:t>
            </a:r>
            <a:r>
              <a:rPr lang="en-US" altLang="ko-KR" b="0" dirty="0"/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altLang="ko-KR" b="0" dirty="0"/>
          </a:p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/>
              <a:t>사례 서비스 계획 연습</a:t>
            </a:r>
            <a:r>
              <a:rPr lang="en-US" altLang="ko-KR" b="0" dirty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31878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 err="1"/>
              <a:t>문제중심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경제적 지원이 뭐가 있을까</a:t>
            </a:r>
            <a:r>
              <a:rPr lang="en-US" altLang="ko-KR" b="0" dirty="0"/>
              <a:t>? </a:t>
            </a:r>
          </a:p>
          <a:p>
            <a:r>
              <a:rPr lang="ko-KR" altLang="en-US" b="0" dirty="0"/>
              <a:t>식사 문제가 있으니 쌀을 지원한다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후원자를 연결해 주어야 겠다</a:t>
            </a:r>
            <a:r>
              <a:rPr lang="en-US" altLang="ko-KR" b="0" dirty="0"/>
              <a:t>, </a:t>
            </a:r>
          </a:p>
          <a:p>
            <a:r>
              <a:rPr lang="ko-KR" altLang="en-US" b="0" dirty="0"/>
              <a:t>다른 </a:t>
            </a:r>
            <a:r>
              <a:rPr lang="ko-KR" altLang="en-US" b="0" dirty="0" err="1"/>
              <a:t>후원물품이</a:t>
            </a:r>
            <a:r>
              <a:rPr lang="ko-KR" altLang="en-US" b="0" dirty="0"/>
              <a:t> 오면 제공해 주어야 겠다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방과후 </a:t>
            </a:r>
            <a:r>
              <a:rPr lang="ko-KR" altLang="en-US" b="0" dirty="0" err="1"/>
              <a:t>갈데가</a:t>
            </a:r>
            <a:r>
              <a:rPr lang="ko-KR" altLang="en-US" b="0" dirty="0"/>
              <a:t> 없으니 복지관 프로그램을 연결해 주어야 겠다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즉 복지관에 진행하고 있는 서비스를 제공 또는 </a:t>
            </a:r>
            <a:endParaRPr lang="en-US" altLang="ko-KR" b="0" dirty="0"/>
          </a:p>
          <a:p>
            <a:r>
              <a:rPr lang="ko-KR" altLang="en-US" b="0" dirty="0"/>
              <a:t>대상자가 맞는 복지관 프로그램에 참여하는 형태이다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>
                <a:solidFill>
                  <a:schemeClr val="accent1"/>
                </a:solidFill>
              </a:rPr>
              <a:t>	</a:t>
            </a:r>
            <a:r>
              <a:rPr lang="ko-KR" altLang="en-US" b="0" dirty="0">
                <a:solidFill>
                  <a:schemeClr val="accent1"/>
                </a:solidFill>
              </a:rPr>
              <a:t>문제의 중심에는 </a:t>
            </a:r>
            <a:r>
              <a:rPr lang="en-US" altLang="ko-KR" b="0" dirty="0" err="1">
                <a:solidFill>
                  <a:schemeClr val="accent1"/>
                </a:solidFill>
              </a:rPr>
              <a:t>C‘t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>
                <a:solidFill>
                  <a:schemeClr val="accent1"/>
                </a:solidFill>
              </a:rPr>
              <a:t>보다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 err="1">
                <a:solidFill>
                  <a:schemeClr val="accent1"/>
                </a:solidFill>
              </a:rPr>
              <a:t>사회복지사에게</a:t>
            </a:r>
            <a:r>
              <a:rPr lang="ko-KR" altLang="en-US" b="0" dirty="0">
                <a:solidFill>
                  <a:schemeClr val="accent1"/>
                </a:solidFill>
              </a:rPr>
              <a:t> 있었다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939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b="0" dirty="0"/>
              <a:t>욕구를 기준으로 제공한다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보호자인 모는 일하지 않는다고 했는데 왜</a:t>
            </a:r>
            <a:r>
              <a:rPr lang="en-US" altLang="ko-KR" b="0" dirty="0"/>
              <a:t>?</a:t>
            </a:r>
            <a:r>
              <a:rPr lang="ko-KR" altLang="en-US" b="0" dirty="0"/>
              <a:t> 경제활동을 하지않는가</a:t>
            </a:r>
            <a:r>
              <a:rPr lang="en-US" altLang="ko-KR" b="0" dirty="0"/>
              <a:t>? </a:t>
            </a:r>
            <a:r>
              <a:rPr lang="ko-KR" altLang="en-US" b="0" dirty="0"/>
              <a:t>를 파악</a:t>
            </a:r>
            <a:r>
              <a:rPr lang="en-US" altLang="ko-KR" b="0" dirty="0"/>
              <a:t>(</a:t>
            </a:r>
            <a:r>
              <a:rPr lang="ko-KR" altLang="en-US" b="0" dirty="0"/>
              <a:t>일하지 않는 이유는 많을 수 있는데</a:t>
            </a:r>
            <a:r>
              <a:rPr lang="en-US" altLang="ko-KR" b="0" dirty="0"/>
              <a:t>)</a:t>
            </a:r>
            <a:endParaRPr lang="ko-KR" altLang="en-US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회사운영 어려움으로 실직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 err="1"/>
              <a:t>모의지병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/>
              <a:t>모의 갑작스러운 사고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직장 상사와의 관계악화 등 여러가지 경의 수가 있다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r>
              <a:rPr lang="ko-KR" altLang="en-US" b="0" dirty="0"/>
              <a:t>주안점 은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왜 어머니께서 일을 못 하시는 건가</a:t>
            </a:r>
            <a:r>
              <a:rPr lang="en-US" altLang="ko-KR" b="0" dirty="0"/>
              <a:t>? </a:t>
            </a:r>
            <a:r>
              <a:rPr lang="ko-KR" altLang="en-US" b="0" dirty="0"/>
              <a:t>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적성에 맞지 않아서 이면</a:t>
            </a:r>
            <a:r>
              <a:rPr lang="en-US" altLang="ko-KR" b="0" dirty="0"/>
              <a:t>-&gt; </a:t>
            </a:r>
            <a:r>
              <a:rPr lang="ko-KR" altLang="en-US" b="0" dirty="0" err="1"/>
              <a:t>적성찾기를</a:t>
            </a:r>
            <a:r>
              <a:rPr lang="ko-KR" altLang="en-US" b="0" dirty="0"/>
              <a:t> 통해 구직활동</a:t>
            </a:r>
            <a:br>
              <a:rPr lang="ko-KR" altLang="en-US" b="0" dirty="0"/>
            </a:br>
            <a:r>
              <a:rPr lang="en-US" altLang="ko-KR" b="0" dirty="0"/>
              <a:t>	</a:t>
            </a:r>
            <a:r>
              <a:rPr lang="ko-KR" altLang="en-US" b="0" dirty="0"/>
              <a:t>지병 또는 사고 라면 </a:t>
            </a:r>
            <a:r>
              <a:rPr lang="en-US" altLang="ko-KR" b="0" dirty="0"/>
              <a:t>-&gt; </a:t>
            </a:r>
            <a:r>
              <a:rPr lang="ko-KR" altLang="en-US" b="0" dirty="0"/>
              <a:t>긴급지원찾기</a:t>
            </a:r>
            <a:endParaRPr lang="en-US" altLang="ko-KR" b="0" dirty="0"/>
          </a:p>
          <a:p>
            <a:pPr marL="0" indent="0">
              <a:buNone/>
            </a:pPr>
            <a:endParaRPr lang="ko-KR" altLang="en-US" b="0" dirty="0"/>
          </a:p>
          <a:p>
            <a:r>
              <a:rPr lang="ko-KR" altLang="en-US" b="0" dirty="0"/>
              <a:t>홀로 있는 아이</a:t>
            </a:r>
            <a:r>
              <a:rPr lang="en-US" altLang="ko-KR" b="0" dirty="0"/>
              <a:t>-&gt; </a:t>
            </a:r>
            <a:r>
              <a:rPr lang="ko-KR" altLang="en-US" b="0" dirty="0"/>
              <a:t>아이가 갈 </a:t>
            </a:r>
            <a:r>
              <a:rPr lang="ko-KR" altLang="en-US" b="0" dirty="0" err="1"/>
              <a:t>수있는</a:t>
            </a:r>
            <a:r>
              <a:rPr lang="ko-KR" altLang="en-US" b="0" dirty="0"/>
              <a:t> 곳 찾기</a:t>
            </a:r>
          </a:p>
          <a:p>
            <a:r>
              <a:rPr lang="ko-KR" altLang="en-US" b="0" dirty="0"/>
              <a:t>추위</a:t>
            </a:r>
            <a:r>
              <a:rPr lang="en-US" altLang="ko-KR" b="0" dirty="0"/>
              <a:t>-&gt; </a:t>
            </a:r>
            <a:r>
              <a:rPr lang="ko-KR" altLang="en-US" b="0" dirty="0"/>
              <a:t>도시가스 지원방법을 찾는다</a:t>
            </a:r>
          </a:p>
        </p:txBody>
      </p:sp>
    </p:spTree>
    <p:extLst>
      <p:ext uri="{BB962C8B-B14F-4D97-AF65-F5344CB8AC3E}">
        <p14:creationId xmlns:p14="http://schemas.microsoft.com/office/powerpoint/2010/main" val="426006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/>
              <a:t>사례관리는 대상자의 참여와 협력이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자기결정의 원칙 </a:t>
            </a:r>
            <a:r>
              <a:rPr lang="en-US" altLang="ko-KR" b="0" dirty="0"/>
              <a:t>- </a:t>
            </a:r>
          </a:p>
          <a:p>
            <a:pPr marL="0" indent="0">
              <a:buNone/>
            </a:pPr>
            <a:r>
              <a:rPr lang="ko-KR" altLang="en-US" b="0" dirty="0"/>
              <a:t>   대상자가 필요하다고 생각하는 것을 스스로 결정권한을 주는 것이다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    ~~</a:t>
            </a:r>
            <a:r>
              <a:rPr lang="ko-KR" altLang="en-US" b="0" dirty="0"/>
              <a:t>하세요 하는 것 보다</a:t>
            </a:r>
            <a:r>
              <a:rPr lang="en-US" altLang="ko-KR" b="0" dirty="0"/>
              <a:t>, </a:t>
            </a:r>
          </a:p>
          <a:p>
            <a:pPr marL="0" indent="0">
              <a:buNone/>
            </a:pPr>
            <a:r>
              <a:rPr lang="en-US" altLang="ko-KR" b="0" dirty="0"/>
              <a:t>   </a:t>
            </a:r>
            <a:r>
              <a:rPr lang="ko-KR" altLang="en-US" b="0" dirty="0"/>
              <a:t>대상자에게 선택의 권한을 주는 것이 중요하다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지금의 사례관리는</a:t>
            </a:r>
          </a:p>
          <a:p>
            <a:r>
              <a:rPr lang="ko-KR" altLang="en-US" b="0" dirty="0"/>
              <a:t>대상자가 문제로 삼고 있는 것을 도와드리는 것이다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대상자의 욕구와 수요가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과거에는 복지관에서 개발한 프로그램을 참여했지만</a:t>
            </a:r>
            <a:endParaRPr lang="en-US" altLang="ko-KR" b="0" dirty="0"/>
          </a:p>
          <a:p>
            <a:endParaRPr lang="ko-KR" altLang="en-US" b="0" dirty="0"/>
          </a:p>
          <a:p>
            <a:r>
              <a:rPr lang="ko-KR" altLang="en-US" b="0" dirty="0">
                <a:solidFill>
                  <a:schemeClr val="accent1"/>
                </a:solidFill>
              </a:rPr>
              <a:t>대상자에게 맞추어서 필요하는 서비스를 개발한다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64730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물고기 잡는 법을 </a:t>
            </a:r>
            <a:r>
              <a:rPr lang="ko-KR" altLang="en-US" dirty="0" err="1"/>
              <a:t>가르킨다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b="0" dirty="0"/>
              <a:t>EX)</a:t>
            </a:r>
            <a:r>
              <a:rPr lang="ko-KR" altLang="en-US" b="0" dirty="0"/>
              <a:t> 결식우려아동에게 도시락서비스</a:t>
            </a:r>
            <a:r>
              <a:rPr lang="en-US" altLang="ko-KR" b="0" dirty="0"/>
              <a:t>, </a:t>
            </a:r>
            <a:r>
              <a:rPr lang="ko-KR" altLang="en-US" b="0" dirty="0"/>
              <a:t>밑반찬서비스를 일방적으로 제공하는 것에 머물렀지만</a:t>
            </a:r>
            <a:endParaRPr lang="en-US" altLang="ko-KR" b="0" dirty="0"/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-&gt; </a:t>
            </a:r>
            <a:r>
              <a:rPr lang="ko-KR" altLang="en-US" b="0" dirty="0"/>
              <a:t>지금은 제공에서 끝나는 것이 아니라 초등학생 요리프로그램을 만들어서 간단하게 만들어서 먹을 수 있는 프로그램을 제공한다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ko-KR" altLang="en-US" b="0" dirty="0"/>
              <a:t>이렇게 진행하다 보니 대상자의 참여와 협력은 필수가 됐다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(</a:t>
            </a:r>
            <a:r>
              <a:rPr lang="ko-KR" altLang="en-US" b="0" dirty="0"/>
              <a:t>예전에 비해 서비스 진행 속도가 느려질 수 있다</a:t>
            </a:r>
            <a:r>
              <a:rPr lang="en-US" altLang="ko-KR" b="0" dirty="0"/>
              <a:t>. </a:t>
            </a:r>
            <a:r>
              <a:rPr lang="ko-KR" altLang="en-US" b="0" dirty="0"/>
              <a:t>왜냐하면 대상자에 맞추어서 진행하기 때문이다</a:t>
            </a:r>
            <a:r>
              <a:rPr lang="en-US" altLang="ko-KR" b="0" dirty="0"/>
              <a:t>.)</a:t>
            </a:r>
            <a:br>
              <a:rPr lang="en-US" altLang="ko-KR" b="0" dirty="0"/>
            </a:b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42401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장점과 잠재력을 키워주어야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276490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ko-KR" altLang="en-US" b="0" dirty="0"/>
              <a:t>정형화된서비스</a:t>
            </a:r>
          </a:p>
          <a:p>
            <a:r>
              <a:rPr lang="ko-KR" altLang="en-US" b="0" dirty="0" err="1"/>
              <a:t>빠른제공</a:t>
            </a:r>
            <a:endParaRPr lang="ko-KR" altLang="en-US" b="0" dirty="0"/>
          </a:p>
          <a:p>
            <a:r>
              <a:rPr lang="ko-KR" altLang="en-US" b="0" dirty="0"/>
              <a:t>대상자의 참여 불필요</a:t>
            </a:r>
            <a:r>
              <a:rPr lang="en-US" altLang="ko-KR" b="0" dirty="0"/>
              <a:t>.</a:t>
            </a:r>
          </a:p>
          <a:p>
            <a:r>
              <a:rPr lang="ko-KR" altLang="en-US" b="0" dirty="0" err="1"/>
              <a:t>공급내용과</a:t>
            </a:r>
            <a:r>
              <a:rPr lang="ko-KR" altLang="en-US" b="0" dirty="0"/>
              <a:t> </a:t>
            </a:r>
            <a:r>
              <a:rPr lang="ko-KR" altLang="en-US" b="0" dirty="0" err="1"/>
              <a:t>양의존</a:t>
            </a:r>
            <a:endParaRPr lang="ko-KR" altLang="en-US" b="0" dirty="0"/>
          </a:p>
          <a:p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b="0" dirty="0"/>
              <a:t>(</a:t>
            </a:r>
            <a:r>
              <a:rPr lang="ko-KR" altLang="en-US" b="0" dirty="0"/>
              <a:t>복지관이 무엇을 주느냐</a:t>
            </a:r>
            <a:r>
              <a:rPr lang="en-US" altLang="ko-KR" b="0" dirty="0"/>
              <a:t>?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accent1"/>
                </a:solidFill>
              </a:rPr>
              <a:t>WHAT</a:t>
            </a:r>
            <a:r>
              <a:rPr lang="en-US" altLang="ko-KR" b="0" dirty="0"/>
              <a:t> </a:t>
            </a:r>
            <a:r>
              <a:rPr lang="ko-KR" altLang="en-US" b="0" dirty="0"/>
              <a:t>이 중요했다</a:t>
            </a:r>
            <a:r>
              <a:rPr lang="en-US" altLang="ko-KR" b="0" dirty="0"/>
              <a:t>)</a:t>
            </a:r>
            <a:endParaRPr lang="ko-KR" altLang="en-US" b="0" dirty="0"/>
          </a:p>
          <a:p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88732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688732" y="1600201"/>
            <a:ext cx="3610744" cy="27649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0" dirty="0"/>
              <a:t>맞춤서비스</a:t>
            </a:r>
          </a:p>
          <a:p>
            <a:r>
              <a:rPr lang="ko-KR" altLang="en-US" b="0" dirty="0"/>
              <a:t>욕구에 맞는 탄력적서비스</a:t>
            </a:r>
          </a:p>
          <a:p>
            <a:r>
              <a:rPr lang="ko-KR" altLang="en-US" b="0" dirty="0"/>
              <a:t>대상자의 참여 필수</a:t>
            </a:r>
          </a:p>
          <a:p>
            <a:r>
              <a:rPr lang="ko-KR" altLang="en-US" b="0" dirty="0"/>
              <a:t>수요에 따른 </a:t>
            </a:r>
            <a:r>
              <a:rPr lang="en-US" altLang="ko-KR" b="0" dirty="0"/>
              <a:t>(</a:t>
            </a:r>
            <a:r>
              <a:rPr lang="ko-KR" altLang="en-US" b="0" dirty="0"/>
              <a:t>자원</a:t>
            </a:r>
            <a:r>
              <a:rPr lang="en-US" altLang="ko-KR" b="0" dirty="0"/>
              <a:t>) </a:t>
            </a:r>
            <a:r>
              <a:rPr lang="ko-KR" altLang="en-US" b="0" dirty="0" err="1"/>
              <a:t>공급방법</a:t>
            </a:r>
            <a:r>
              <a:rPr lang="ko-KR" altLang="en-US" b="0" dirty="0"/>
              <a:t> </a:t>
            </a:r>
            <a:r>
              <a:rPr lang="ko-KR" altLang="en-US" b="0" dirty="0" err="1"/>
              <a:t>개발필요</a:t>
            </a:r>
            <a:endParaRPr lang="en-US" altLang="ko-KR" b="0" dirty="0"/>
          </a:p>
          <a:p>
            <a:endParaRPr lang="en-US" altLang="ko-KR" b="0" dirty="0"/>
          </a:p>
          <a:p>
            <a:r>
              <a:rPr lang="ko-KR" altLang="en-US" b="0" dirty="0"/>
              <a:t>지금은 어떻게 주냐</a:t>
            </a:r>
            <a:r>
              <a:rPr lang="en-US" altLang="ko-KR" b="0" dirty="0"/>
              <a:t>?</a:t>
            </a:r>
          </a:p>
          <a:p>
            <a:r>
              <a:rPr lang="en-US" altLang="ko-KR" dirty="0">
                <a:solidFill>
                  <a:schemeClr val="accent1"/>
                </a:solidFill>
              </a:rPr>
              <a:t>HOW</a:t>
            </a:r>
            <a:r>
              <a:rPr lang="en-US" altLang="ko-KR" b="0" dirty="0"/>
              <a:t> </a:t>
            </a:r>
            <a:r>
              <a:rPr lang="ko-KR" altLang="en-US" b="0" dirty="0"/>
              <a:t>가 중요하게 되었다</a:t>
            </a:r>
            <a:r>
              <a:rPr lang="en-US" altLang="ko-KR" b="0" dirty="0"/>
              <a:t>.</a:t>
            </a:r>
          </a:p>
        </p:txBody>
      </p:sp>
      <p:sp>
        <p:nvSpPr>
          <p:cNvPr id="6" name="오른쪽 화살표 5"/>
          <p:cNvSpPr/>
          <p:nvPr/>
        </p:nvSpPr>
        <p:spPr>
          <a:xfrm>
            <a:off x="3707904" y="2996952"/>
            <a:ext cx="720080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6334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824028" y="1268760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984268" y="1268760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58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36096" y="306933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35795" y="2348881"/>
            <a:ext cx="3636405" cy="352839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63888" y="4437113"/>
            <a:ext cx="504056" cy="475084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294076" y="4408910"/>
            <a:ext cx="504056" cy="475084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04048" y="4437113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>
            <a:stCxn id="15" idx="0"/>
          </p:cNvCxnSpPr>
          <p:nvPr/>
        </p:nvCxnSpPr>
        <p:spPr>
          <a:xfrm flipV="1">
            <a:off x="3815916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5076056" y="1761031"/>
            <a:ext cx="2160240" cy="288117"/>
            <a:chOff x="575556" y="3184004"/>
            <a:chExt cx="3528392" cy="317004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575556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75556" y="3501008"/>
              <a:ext cx="352839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4103948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5" name="그룹 94"/>
          <p:cNvGrpSpPr/>
          <p:nvPr/>
        </p:nvGrpSpPr>
        <p:grpSpPr>
          <a:xfrm>
            <a:off x="1955005" y="2420888"/>
            <a:ext cx="504056" cy="1368153"/>
            <a:chOff x="1979712" y="2420888"/>
            <a:chExt cx="504056" cy="1368153"/>
          </a:xfrm>
        </p:grpSpPr>
        <p:sp>
          <p:nvSpPr>
            <p:cNvPr id="11" name="직사각형 10"/>
            <p:cNvSpPr/>
            <p:nvPr/>
          </p:nvSpPr>
          <p:spPr>
            <a:xfrm>
              <a:off x="1979712" y="2420888"/>
              <a:ext cx="504056" cy="4750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?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2231740" y="2895972"/>
              <a:ext cx="0" cy="89306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" name="직선 연결선 39"/>
          <p:cNvCxnSpPr/>
          <p:nvPr/>
        </p:nvCxnSpPr>
        <p:spPr>
          <a:xfrm>
            <a:off x="2195735" y="3789041"/>
            <a:ext cx="34923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88124" y="3532573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4535997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225703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>
            <a:stCxn id="12" idx="0"/>
          </p:cNvCxnSpPr>
          <p:nvPr/>
        </p:nvCxnSpPr>
        <p:spPr>
          <a:xfrm flipH="1" flipV="1">
            <a:off x="5688123" y="2049148"/>
            <a:ext cx="1" cy="10201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64750" y="346306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m 2008    d 2016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1610" y="224293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경북 청도군 거주</a:t>
            </a:r>
            <a:endParaRPr lang="en-US" altLang="ko-KR" sz="1200" dirty="0"/>
          </a:p>
          <a:p>
            <a:r>
              <a:rPr lang="ko-KR" altLang="en-US" sz="1200" dirty="0" err="1"/>
              <a:t>알콜릭</a:t>
            </a:r>
            <a:endParaRPr lang="en-US" altLang="ko-KR" sz="1200" dirty="0"/>
          </a:p>
          <a:p>
            <a:r>
              <a:rPr lang="ko-KR" altLang="en-US" sz="1200" dirty="0"/>
              <a:t>가정폭력</a:t>
            </a:r>
            <a:endParaRPr lang="en-US" altLang="ko-KR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5323498" y="1260986"/>
            <a:ext cx="1048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베트남 거주</a:t>
            </a:r>
            <a:endParaRPr lang="en-US" altLang="ko-KR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735796" y="128531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父의 가정폭력을 피해 광주로 도피</a:t>
            </a:r>
          </a:p>
        </p:txBody>
      </p:sp>
      <p:cxnSp>
        <p:nvCxnSpPr>
          <p:cNvPr id="61" name="꺾인 연결선 60"/>
          <p:cNvCxnSpPr/>
          <p:nvPr/>
        </p:nvCxnSpPr>
        <p:spPr>
          <a:xfrm>
            <a:off x="3617895" y="1700811"/>
            <a:ext cx="396043" cy="720081"/>
          </a:xfrm>
          <a:prstGeom prst="bentConnector2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4016225" y="3659511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824028" y="1268760"/>
            <a:ext cx="499470" cy="4750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H="1">
            <a:off x="4824028" y="1260986"/>
            <a:ext cx="499470" cy="48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>
            <a:off x="6462210" y="2049148"/>
            <a:ext cx="252027" cy="551760"/>
            <a:chOff x="6462210" y="2049148"/>
            <a:chExt cx="252027" cy="551760"/>
          </a:xfrm>
        </p:grpSpPr>
        <p:sp>
          <p:nvSpPr>
            <p:cNvPr id="71" name="타원 7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그룹 77"/>
          <p:cNvGrpSpPr/>
          <p:nvPr/>
        </p:nvGrpSpPr>
        <p:grpSpPr>
          <a:xfrm>
            <a:off x="6876256" y="2049148"/>
            <a:ext cx="216024" cy="515756"/>
            <a:chOff x="6876256" y="2049148"/>
            <a:chExt cx="216024" cy="515756"/>
          </a:xfrm>
        </p:grpSpPr>
        <p:sp>
          <p:nvSpPr>
            <p:cNvPr id="70" name="직사각형 69"/>
            <p:cNvSpPr/>
            <p:nvPr/>
          </p:nvSpPr>
          <p:spPr>
            <a:xfrm>
              <a:off x="6876256" y="2348881"/>
              <a:ext cx="216024" cy="21602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/>
            <p:cNvCxnSpPr/>
            <p:nvPr/>
          </p:nvCxnSpPr>
          <p:spPr>
            <a:xfrm flipV="1">
              <a:off x="6984268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/>
          <p:cNvGrpSpPr/>
          <p:nvPr/>
        </p:nvGrpSpPr>
        <p:grpSpPr>
          <a:xfrm>
            <a:off x="6066166" y="2049148"/>
            <a:ext cx="252027" cy="551760"/>
            <a:chOff x="6462210" y="2049148"/>
            <a:chExt cx="252027" cy="551760"/>
          </a:xfrm>
        </p:grpSpPr>
        <p:sp>
          <p:nvSpPr>
            <p:cNvPr id="81" name="타원 8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2" name="직선 연결선 81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6624227" y="288821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베트남에서 초등학교 교사</a:t>
            </a:r>
            <a:endParaRPr lang="en-US" altLang="ko-KR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1727684" y="4685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선택적 </a:t>
            </a:r>
            <a:r>
              <a:rPr lang="ko-KR" altLang="en-US" sz="1200" dirty="0" err="1"/>
              <a:t>함구증</a:t>
            </a:r>
            <a:endParaRPr lang="en-US" altLang="ko-KR" sz="1200" dirty="0"/>
          </a:p>
        </p:txBody>
      </p:sp>
      <p:cxnSp>
        <p:nvCxnSpPr>
          <p:cNvPr id="87" name="직선 연결선 86"/>
          <p:cNvCxnSpPr/>
          <p:nvPr/>
        </p:nvCxnSpPr>
        <p:spPr>
          <a:xfrm flipV="1">
            <a:off x="2555776" y="4674655"/>
            <a:ext cx="972108" cy="241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>
            <a:stCxn id="12" idx="6"/>
            <a:endCxn id="84" idx="1"/>
          </p:cNvCxnSpPr>
          <p:nvPr/>
        </p:nvCxnSpPr>
        <p:spPr>
          <a:xfrm flipV="1">
            <a:off x="5940152" y="3211381"/>
            <a:ext cx="684075" cy="9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96"/>
          <p:cNvSpPr/>
          <p:nvPr/>
        </p:nvSpPr>
        <p:spPr>
          <a:xfrm rot="12694741">
            <a:off x="2408943" y="2602361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6" name="그룹 105"/>
          <p:cNvGrpSpPr/>
          <p:nvPr/>
        </p:nvGrpSpPr>
        <p:grpSpPr>
          <a:xfrm rot="2974704">
            <a:off x="2072334" y="3614569"/>
            <a:ext cx="1746195" cy="144016"/>
            <a:chOff x="6714236" y="5373216"/>
            <a:chExt cx="1746195" cy="144016"/>
          </a:xfrm>
        </p:grpSpPr>
        <p:cxnSp>
          <p:nvCxnSpPr>
            <p:cNvPr id="103" name="직선 연결선 102"/>
            <p:cNvCxnSpPr/>
            <p:nvPr/>
          </p:nvCxnSpPr>
          <p:spPr>
            <a:xfrm>
              <a:off x="6714236" y="5373216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>
            <a:xfrm>
              <a:off x="6714236" y="5445224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/>
          </p:nvCxnSpPr>
          <p:spPr>
            <a:xfrm>
              <a:off x="6714236" y="5517232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74803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 이해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가족 </a:t>
            </a:r>
            <a:r>
              <a:rPr lang="ko-KR" altLang="en-US" b="0" dirty="0" err="1"/>
              <a:t>관계이해</a:t>
            </a:r>
            <a:r>
              <a:rPr lang="ko-KR" altLang="en-US" b="0" dirty="0"/>
              <a:t> 하는데 빠르다</a:t>
            </a:r>
            <a:r>
              <a:rPr lang="en-US" altLang="ko-KR" b="0" dirty="0"/>
              <a:t>.</a:t>
            </a:r>
          </a:p>
          <a:p>
            <a:pPr marL="0" indent="0" algn="ctr">
              <a:buNone/>
            </a:pPr>
            <a:r>
              <a:rPr lang="en-US" altLang="ko-KR" b="0" dirty="0"/>
              <a:t>(</a:t>
            </a:r>
            <a:r>
              <a:rPr lang="ko-KR" altLang="en-US" b="0" dirty="0" err="1"/>
              <a:t>가족정보</a:t>
            </a:r>
            <a:r>
              <a:rPr lang="en-US" altLang="ko-KR" b="0" dirty="0"/>
              <a:t>, </a:t>
            </a:r>
            <a:r>
              <a:rPr lang="ko-KR" altLang="en-US" b="0" dirty="0"/>
              <a:t>가족구성</a:t>
            </a:r>
            <a:r>
              <a:rPr lang="en-US" altLang="ko-KR" b="0" dirty="0"/>
              <a:t>, </a:t>
            </a:r>
            <a:r>
              <a:rPr lang="ko-KR" altLang="en-US" b="0" dirty="0"/>
              <a:t>가족의 </a:t>
            </a:r>
            <a:r>
              <a:rPr lang="ko-KR" altLang="en-US" b="0" dirty="0" err="1"/>
              <a:t>큰사건</a:t>
            </a:r>
            <a:r>
              <a:rPr lang="en-US" altLang="ko-KR" b="0" dirty="0"/>
              <a:t>, </a:t>
            </a:r>
            <a:r>
              <a:rPr lang="ko-KR" altLang="en-US" b="0" dirty="0"/>
              <a:t>가족관계 등</a:t>
            </a:r>
            <a:r>
              <a:rPr lang="en-US" altLang="ko-KR" b="0" dirty="0"/>
              <a:t>)</a:t>
            </a:r>
          </a:p>
          <a:p>
            <a:r>
              <a:rPr lang="ko-KR" altLang="en-US" b="0" dirty="0"/>
              <a:t>자기발견의 도구로 사용되기도 한다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가정의 과거 현재 미래 </a:t>
            </a:r>
            <a:r>
              <a:rPr lang="ko-KR" altLang="en-US" b="0" dirty="0" err="1"/>
              <a:t>를</a:t>
            </a:r>
            <a:r>
              <a:rPr lang="ko-KR" altLang="en-US" b="0" dirty="0"/>
              <a:t> 파악할 수도 있다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성</a:t>
            </a:r>
            <a:r>
              <a:rPr lang="en-US" altLang="ko-KR" b="0" dirty="0"/>
              <a:t>, </a:t>
            </a:r>
            <a:r>
              <a:rPr lang="ko-KR" altLang="en-US" b="0" dirty="0"/>
              <a:t>출생</a:t>
            </a:r>
            <a:r>
              <a:rPr lang="en-US" altLang="ko-KR" b="0" dirty="0"/>
              <a:t>, </a:t>
            </a:r>
            <a:r>
              <a:rPr lang="ko-KR" altLang="en-US" b="0" dirty="0"/>
              <a:t>사망</a:t>
            </a:r>
            <a:r>
              <a:rPr lang="en-US" altLang="ko-KR" b="0" dirty="0"/>
              <a:t>, </a:t>
            </a:r>
            <a:r>
              <a:rPr lang="ko-KR" altLang="en-US" b="0" dirty="0"/>
              <a:t>나이</a:t>
            </a:r>
            <a:r>
              <a:rPr lang="en-US" altLang="ko-KR" b="0" dirty="0"/>
              <a:t>, </a:t>
            </a:r>
            <a:r>
              <a:rPr lang="ko-KR" altLang="en-US" b="0" dirty="0"/>
              <a:t>결혼</a:t>
            </a:r>
            <a:r>
              <a:rPr lang="en-US" altLang="ko-KR" b="0" dirty="0"/>
              <a:t>, </a:t>
            </a:r>
            <a:r>
              <a:rPr lang="ko-KR" altLang="en-US" b="0" dirty="0"/>
              <a:t>이혼</a:t>
            </a:r>
            <a:r>
              <a:rPr lang="en-US" altLang="ko-KR" b="0" dirty="0"/>
              <a:t>, </a:t>
            </a:r>
            <a:r>
              <a:rPr lang="ko-KR" altLang="en-US" b="0" dirty="0"/>
              <a:t>직업</a:t>
            </a:r>
            <a:r>
              <a:rPr lang="en-US" altLang="ko-KR" b="0" dirty="0"/>
              <a:t>, </a:t>
            </a:r>
            <a:r>
              <a:rPr lang="ko-KR" altLang="en-US" b="0" dirty="0"/>
              <a:t>병력</a:t>
            </a:r>
            <a:r>
              <a:rPr lang="en-US" altLang="ko-KR" b="0" dirty="0"/>
              <a:t>, </a:t>
            </a:r>
            <a:r>
              <a:rPr lang="ko-KR" altLang="en-US" b="0" dirty="0" err="1"/>
              <a:t>개인력</a:t>
            </a:r>
            <a:endParaRPr lang="en-US" altLang="ko-KR" b="0" dirty="0"/>
          </a:p>
          <a:p>
            <a:r>
              <a:rPr lang="ko-KR" altLang="en-US" b="0" dirty="0"/>
              <a:t>가족관계표시</a:t>
            </a:r>
            <a:r>
              <a:rPr lang="en-US" altLang="ko-KR" b="0" dirty="0"/>
              <a:t>(</a:t>
            </a:r>
            <a:r>
              <a:rPr lang="ko-KR" altLang="en-US" b="0" dirty="0"/>
              <a:t>두줄</a:t>
            </a:r>
            <a:r>
              <a:rPr lang="en-US" altLang="ko-KR" b="0" dirty="0"/>
              <a:t>, </a:t>
            </a:r>
            <a:r>
              <a:rPr lang="ko-KR" altLang="en-US" b="0" dirty="0"/>
              <a:t>세줄</a:t>
            </a:r>
            <a:r>
              <a:rPr lang="en-US" altLang="ko-KR" b="0" dirty="0"/>
              <a:t>, </a:t>
            </a:r>
            <a:r>
              <a:rPr lang="ko-KR" altLang="en-US" b="0" dirty="0"/>
              <a:t>점선</a:t>
            </a:r>
            <a:r>
              <a:rPr lang="en-US" altLang="ko-KR" b="0" dirty="0"/>
              <a:t>, </a:t>
            </a:r>
            <a:r>
              <a:rPr lang="ko-KR" altLang="en-US" b="0" dirty="0"/>
              <a:t>갈등</a:t>
            </a:r>
            <a:r>
              <a:rPr lang="en-US" altLang="ko-KR" b="0" dirty="0"/>
              <a:t>, </a:t>
            </a:r>
            <a:r>
              <a:rPr lang="ko-KR" altLang="en-US" b="0" dirty="0"/>
              <a:t>필요한 사람</a:t>
            </a:r>
            <a:r>
              <a:rPr lang="en-US" altLang="ko-KR" b="0" dirty="0"/>
              <a:t>)</a:t>
            </a:r>
          </a:p>
          <a:p>
            <a:endParaRPr lang="en-US" altLang="ko-KR" b="0" dirty="0"/>
          </a:p>
          <a:p>
            <a:r>
              <a:rPr lang="ko-KR" altLang="en-US" b="0" dirty="0"/>
              <a:t>가계도는 문제점을  먼저 생각하게 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27271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</a:t>
            </a:r>
          </a:p>
        </p:txBody>
      </p:sp>
      <p:sp>
        <p:nvSpPr>
          <p:cNvPr id="12" name="타원 11"/>
          <p:cNvSpPr/>
          <p:nvPr/>
        </p:nvSpPr>
        <p:spPr>
          <a:xfrm>
            <a:off x="5436096" y="278931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653898" y="2229991"/>
            <a:ext cx="2628292" cy="256716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47390" y="3905437"/>
            <a:ext cx="257300" cy="242511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16816" y="3905435"/>
            <a:ext cx="257300" cy="242511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1068" y="3905436"/>
            <a:ext cx="257300" cy="2425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4362906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779912" y="3564262"/>
            <a:ext cx="1919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99422" y="3307794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9604" y="3458902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55447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295618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723343" y="1967195"/>
            <a:ext cx="953139" cy="95774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다문화가족지원센터</a:t>
            </a:r>
          </a:p>
        </p:txBody>
      </p:sp>
      <p:sp>
        <p:nvSpPr>
          <p:cNvPr id="60" name="타원 59"/>
          <p:cNvSpPr/>
          <p:nvPr/>
        </p:nvSpPr>
        <p:spPr>
          <a:xfrm>
            <a:off x="5925698" y="1160026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월드비전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552608" y="4094992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행정복지센터</a:t>
            </a:r>
          </a:p>
        </p:txBody>
      </p:sp>
      <p:sp>
        <p:nvSpPr>
          <p:cNvPr id="68" name="타원 67"/>
          <p:cNvSpPr/>
          <p:nvPr/>
        </p:nvSpPr>
        <p:spPr>
          <a:xfrm>
            <a:off x="3089421" y="135748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교회</a:t>
            </a:r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봉사단</a:t>
            </a:r>
          </a:p>
        </p:txBody>
      </p:sp>
      <p:sp>
        <p:nvSpPr>
          <p:cNvPr id="69" name="타원 68"/>
          <p:cNvSpPr/>
          <p:nvPr/>
        </p:nvSpPr>
        <p:spPr>
          <a:xfrm>
            <a:off x="3534202" y="5537251"/>
            <a:ext cx="554968" cy="5462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멘토</a:t>
            </a:r>
          </a:p>
        </p:txBody>
      </p:sp>
      <p:sp>
        <p:nvSpPr>
          <p:cNvPr id="72" name="타원 71"/>
          <p:cNvSpPr/>
          <p:nvPr/>
        </p:nvSpPr>
        <p:spPr>
          <a:xfrm>
            <a:off x="5506130" y="5429239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지역아동센터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2493786" y="4617640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상담센터</a:t>
            </a:r>
          </a:p>
        </p:txBody>
      </p:sp>
      <p:cxnSp>
        <p:nvCxnSpPr>
          <p:cNvPr id="20" name="직선 연결선 19"/>
          <p:cNvCxnSpPr/>
          <p:nvPr/>
        </p:nvCxnSpPr>
        <p:spPr>
          <a:xfrm flipH="1">
            <a:off x="3952759" y="4224532"/>
            <a:ext cx="412136" cy="1282881"/>
          </a:xfrm>
          <a:prstGeom prst="line">
            <a:avLst/>
          </a:prstGeom>
          <a:ln w="15875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3289306" y="4362091"/>
            <a:ext cx="543176" cy="386319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66" idx="1"/>
          </p:cNvCxnSpPr>
          <p:nvPr/>
        </p:nvCxnSpPr>
        <p:spPr>
          <a:xfrm flipH="1" flipV="1">
            <a:off x="6272303" y="4005064"/>
            <a:ext cx="449030" cy="25865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 flipV="1">
            <a:off x="4504690" y="4263718"/>
            <a:ext cx="1158392" cy="1092755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 flipV="1">
            <a:off x="4992140" y="4318283"/>
            <a:ext cx="670942" cy="10381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 flipH="1">
            <a:off x="5940152" y="2229991"/>
            <a:ext cx="216024" cy="3363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타원 85"/>
          <p:cNvSpPr/>
          <p:nvPr/>
        </p:nvSpPr>
        <p:spPr>
          <a:xfrm>
            <a:off x="7668344" y="2348880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신세계</a:t>
            </a:r>
          </a:p>
        </p:txBody>
      </p:sp>
      <p:cxnSp>
        <p:nvCxnSpPr>
          <p:cNvPr id="76" name="직선 화살표 연결선 75"/>
          <p:cNvCxnSpPr>
            <a:stCxn id="12" idx="2"/>
          </p:cNvCxnSpPr>
          <p:nvPr/>
        </p:nvCxnSpPr>
        <p:spPr>
          <a:xfrm flipH="1" flipV="1">
            <a:off x="2858263" y="2339856"/>
            <a:ext cx="2577833" cy="686998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68" idx="5"/>
          </p:cNvCxnSpPr>
          <p:nvPr/>
        </p:nvCxnSpPr>
        <p:spPr>
          <a:xfrm>
            <a:off x="3652680" y="1920746"/>
            <a:ext cx="401360" cy="54738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endCxn id="86" idx="2"/>
          </p:cNvCxnSpPr>
          <p:nvPr/>
        </p:nvCxnSpPr>
        <p:spPr>
          <a:xfrm flipV="1">
            <a:off x="6156176" y="2644815"/>
            <a:ext cx="1512168" cy="35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60479" y="1681273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취업연계 및 상담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39670" y="1052736"/>
            <a:ext cx="1107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생필품</a:t>
            </a:r>
            <a:endParaRPr lang="en-US" altLang="ko-KR" sz="1200" dirty="0"/>
          </a:p>
          <a:p>
            <a:r>
              <a:rPr lang="ko-KR" altLang="en-US" sz="1200" dirty="0" err="1"/>
              <a:t>정서지원</a:t>
            </a:r>
            <a:endParaRPr lang="en-US" altLang="ko-KR" sz="1200" dirty="0"/>
          </a:p>
          <a:p>
            <a:r>
              <a:rPr lang="ko-KR" altLang="en-US" sz="1200" dirty="0" err="1"/>
              <a:t>반찬서비스</a:t>
            </a:r>
            <a:endParaRPr lang="en-US" altLang="ko-KR" sz="1200" dirty="0"/>
          </a:p>
          <a:p>
            <a:r>
              <a:rPr lang="ko-KR" altLang="en-US" sz="1200" dirty="0"/>
              <a:t>물품후원</a:t>
            </a:r>
            <a:endParaRPr lang="en-US" altLang="ko-KR" sz="1200" dirty="0"/>
          </a:p>
          <a:p>
            <a:r>
              <a:rPr lang="ko-KR" altLang="en-US" sz="1200" dirty="0"/>
              <a:t>주거환경개선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149260" y="1354008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사례관리</a:t>
            </a:r>
            <a:endParaRPr lang="en-US" altLang="ko-KR" sz="1400" dirty="0"/>
          </a:p>
          <a:p>
            <a:r>
              <a:rPr lang="ko-KR" altLang="en-US" sz="1400" dirty="0" err="1"/>
              <a:t>후원연결</a:t>
            </a:r>
            <a:endParaRPr lang="en-US" altLang="ko-KR" sz="1400" dirty="0"/>
          </a:p>
          <a:p>
            <a:r>
              <a:rPr lang="ko-KR" altLang="en-US" sz="1400" dirty="0"/>
              <a:t>자원개발</a:t>
            </a:r>
            <a:endParaRPr lang="en-US" altLang="ko-KR" sz="1400" dirty="0"/>
          </a:p>
          <a:p>
            <a:r>
              <a:rPr lang="ko-KR" altLang="en-US" sz="1400" dirty="0" err="1"/>
              <a:t>위기지원</a:t>
            </a:r>
            <a:endParaRPr lang="ko-KR" altLang="en-US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081691" y="5325570"/>
            <a:ext cx="12618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기초수급지원</a:t>
            </a:r>
            <a:endParaRPr lang="en-US" altLang="ko-KR" sz="1400" dirty="0"/>
          </a:p>
          <a:p>
            <a:r>
              <a:rPr lang="en-US" altLang="ko-KR" sz="1400" dirty="0"/>
              <a:t>(</a:t>
            </a:r>
            <a:r>
              <a:rPr lang="ko-KR" altLang="en-US" sz="1400" dirty="0"/>
              <a:t>생계</a:t>
            </a:r>
            <a:r>
              <a:rPr lang="en-US" altLang="ko-KR" sz="1400" dirty="0"/>
              <a:t>, </a:t>
            </a:r>
            <a:r>
              <a:rPr lang="ko-KR" altLang="en-US" sz="1400" dirty="0"/>
              <a:t>주거</a:t>
            </a:r>
            <a:r>
              <a:rPr lang="en-US" altLang="ko-KR" sz="1400" dirty="0"/>
              <a:t>, </a:t>
            </a:r>
          </a:p>
          <a:p>
            <a:r>
              <a:rPr lang="ko-KR" altLang="en-US" sz="1400" dirty="0"/>
              <a:t>의료</a:t>
            </a:r>
            <a:r>
              <a:rPr lang="en-US" altLang="ko-KR" sz="1400" dirty="0"/>
              <a:t>, </a:t>
            </a:r>
            <a:r>
              <a:rPr lang="ko-KR" altLang="en-US" sz="1400" dirty="0"/>
              <a:t>교육</a:t>
            </a:r>
            <a:r>
              <a:rPr lang="en-US" altLang="ko-KR" sz="1400" dirty="0"/>
              <a:t>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367360" y="3034331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교육 및 </a:t>
            </a:r>
            <a:r>
              <a:rPr lang="ko-KR" altLang="en-US" sz="1400" dirty="0" err="1"/>
              <a:t>정서지원</a:t>
            </a:r>
            <a:endParaRPr lang="en-US" altLang="ko-KR" sz="1400" dirty="0"/>
          </a:p>
          <a:p>
            <a:r>
              <a:rPr lang="ko-KR" altLang="en-US" sz="1400" dirty="0"/>
              <a:t>아동발달검사</a:t>
            </a:r>
            <a:endParaRPr lang="en-US" altLang="ko-KR" sz="1400" dirty="0"/>
          </a:p>
        </p:txBody>
      </p:sp>
      <p:cxnSp>
        <p:nvCxnSpPr>
          <p:cNvPr id="110" name="직선 화살표 연결선 109"/>
          <p:cNvCxnSpPr/>
          <p:nvPr/>
        </p:nvCxnSpPr>
        <p:spPr>
          <a:xfrm>
            <a:off x="2676482" y="2566348"/>
            <a:ext cx="1014054" cy="436602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1481466" y="52604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가족치료상담</a:t>
            </a:r>
          </a:p>
        </p:txBody>
      </p:sp>
      <p:sp>
        <p:nvSpPr>
          <p:cNvPr id="112" name="타원 111"/>
          <p:cNvSpPr/>
          <p:nvPr/>
        </p:nvSpPr>
        <p:spPr>
          <a:xfrm>
            <a:off x="7744946" y="3046584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우체국</a:t>
            </a:r>
          </a:p>
        </p:txBody>
      </p:sp>
      <p:cxnSp>
        <p:nvCxnSpPr>
          <p:cNvPr id="113" name="직선 연결선 112"/>
          <p:cNvCxnSpPr>
            <a:endCxn id="112" idx="2"/>
          </p:cNvCxnSpPr>
          <p:nvPr/>
        </p:nvCxnSpPr>
        <p:spPr>
          <a:xfrm>
            <a:off x="6272303" y="3307794"/>
            <a:ext cx="1472643" cy="34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28768" y="5694902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학습 및 정서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24109" y="292812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후원연결</a:t>
            </a:r>
            <a:endParaRPr lang="ko-KR" altLang="en-US" sz="1200" dirty="0"/>
          </a:p>
        </p:txBody>
      </p:sp>
      <p:sp>
        <p:nvSpPr>
          <p:cNvPr id="52" name="타원 51"/>
          <p:cNvSpPr/>
          <p:nvPr/>
        </p:nvSpPr>
        <p:spPr>
          <a:xfrm>
            <a:off x="2195167" y="385680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父</a:t>
            </a:r>
          </a:p>
        </p:txBody>
      </p:sp>
      <p:sp>
        <p:nvSpPr>
          <p:cNvPr id="57" name="자유형 56"/>
          <p:cNvSpPr/>
          <p:nvPr/>
        </p:nvSpPr>
        <p:spPr>
          <a:xfrm rot="9031655">
            <a:off x="2880869" y="3748004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037414" y="405681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부와 </a:t>
            </a:r>
            <a:r>
              <a:rPr lang="ko-KR" altLang="en-US" sz="1200" dirty="0" err="1"/>
              <a:t>단절희망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0919264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700808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가계도를 원안에 두고 원밖에 원으로 관계를 그린다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원의 크기와 거리로 중요도와 영향력을 표시한다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화살표 방향은 에너지 흐름이다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ko-KR" altLang="en-US" dirty="0"/>
              <a:t>두께 </a:t>
            </a:r>
            <a:r>
              <a:rPr lang="ko-KR" altLang="en-US" dirty="0" err="1"/>
              <a:t>밀접정도</a:t>
            </a:r>
            <a:r>
              <a:rPr lang="en-US" altLang="ko-KR" dirty="0"/>
              <a:t>, </a:t>
            </a:r>
            <a:r>
              <a:rPr lang="ko-KR" altLang="en-US" dirty="0"/>
              <a:t>갈등</a:t>
            </a:r>
            <a:r>
              <a:rPr lang="en-US" altLang="ko-KR" dirty="0"/>
              <a:t>)</a:t>
            </a:r>
            <a:endParaRPr lang="ko-KR" altLang="en-US" dirty="0"/>
          </a:p>
          <a:p>
            <a:br>
              <a:rPr lang="ko-KR" altLang="en-US" dirty="0"/>
            </a:br>
            <a:endParaRPr lang="ko-KR" altLang="en-US" dirty="0"/>
          </a:p>
          <a:p>
            <a:r>
              <a:rPr lang="ko-KR" altLang="en-US" dirty="0"/>
              <a:t>자원이 어떻게 있는지 파악하고 생각해 볼 수 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개입 전과 개입 후</a:t>
            </a:r>
          </a:p>
          <a:p>
            <a:r>
              <a:rPr lang="ko-KR" altLang="en-US" dirty="0"/>
              <a:t>새롭게 관계 </a:t>
            </a:r>
            <a:r>
              <a:rPr lang="ko-KR" altLang="en-US" dirty="0" err="1"/>
              <a:t>맺음은</a:t>
            </a:r>
            <a:r>
              <a:rPr lang="ko-KR" altLang="en-US" dirty="0"/>
              <a:t> 색상으로 표현</a:t>
            </a:r>
            <a:br>
              <a:rPr lang="ko-KR" altLang="en-US" dirty="0"/>
            </a:br>
            <a:r>
              <a:rPr lang="ko-KR" altLang="en-US" dirty="0"/>
              <a:t>또는 개발 관계를 색상으로 표현한다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1822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b="1" dirty="0"/>
              <a:t>생태적 관점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911896"/>
            <a:ext cx="7173759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</a:t>
            </a:r>
            <a:r>
              <a:rPr lang="en-US" altLang="ko-KR" sz="2000" dirty="0"/>
              <a:t>(</a:t>
            </a:r>
            <a:r>
              <a:rPr lang="ko-KR" altLang="en-US" sz="2000" dirty="0"/>
              <a:t>주변</a:t>
            </a:r>
            <a:r>
              <a:rPr lang="en-US" altLang="ko-KR" sz="2000" dirty="0"/>
              <a:t>)</a:t>
            </a:r>
            <a:r>
              <a:rPr lang="ko-KR" altLang="en-US" sz="2000" dirty="0"/>
              <a:t>이 어울려 살아가는 모습이다</a:t>
            </a:r>
            <a:r>
              <a:rPr lang="en-US" altLang="ko-KR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생태도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대상자와 주변 사람의 관계를 파악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대상자를 이해하고 잘 돕기 위한 사람파악</a:t>
            </a:r>
            <a:endParaRPr lang="en-US" altLang="ko-KR" sz="2000" dirty="0"/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</a:t>
            </a:r>
            <a:r>
              <a:rPr lang="ko-KR" alt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생태적 관점</a:t>
            </a:r>
            <a:endParaRPr lang="en-US" altLang="ko-KR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개인의 문제에 개인에게만 초점을 두지 않고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400" b="1" dirty="0">
                <a:solidFill>
                  <a:schemeClr val="accent2"/>
                </a:solidFill>
              </a:rPr>
              <a:t>개인과 환경을 따로 보지 않는다</a:t>
            </a:r>
            <a:r>
              <a:rPr lang="en-US" altLang="ko-KR" sz="2400" b="1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	</a:t>
            </a:r>
            <a:r>
              <a:rPr lang="ko-KR" altLang="en-US" dirty="0" err="1"/>
              <a:t>환경속의</a:t>
            </a:r>
            <a:r>
              <a:rPr lang="ko-KR" altLang="en-US" dirty="0"/>
              <a:t> 인간을 중시하는 생태학적인 모델이다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대상자의 가족이나 이웃</a:t>
            </a:r>
            <a:r>
              <a:rPr lang="en-US" altLang="ko-KR" dirty="0"/>
              <a:t>, </a:t>
            </a:r>
            <a:r>
              <a:rPr lang="ko-KR" altLang="en-US" dirty="0"/>
              <a:t>친구들과의 관계를 떼어서 생각할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관계가 조화로울 수 있을 때 문제가 없다</a:t>
            </a:r>
            <a:r>
              <a:rPr lang="en-US" altLang="ko-KR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2653" y="5836047"/>
            <a:ext cx="656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네모 바퀴 자전거를 잘 굴러가게 하려면 어떻게 해야 할까</a:t>
            </a:r>
            <a:r>
              <a:rPr lang="en-US" altLang="ko-KR" dirty="0">
                <a:solidFill>
                  <a:schemeClr val="accent1"/>
                </a:solidFill>
              </a:rPr>
              <a:t>?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6944" y="1250176"/>
            <a:ext cx="7556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사례관리자는 </a:t>
            </a:r>
            <a:r>
              <a:rPr lang="ko-KR" altLang="en-US" sz="2400" b="1" dirty="0"/>
              <a:t>개인과 환경</a:t>
            </a:r>
            <a:r>
              <a:rPr lang="en-US" altLang="ko-KR" sz="2000" dirty="0"/>
              <a:t> </a:t>
            </a:r>
            <a:r>
              <a:rPr lang="ko-KR" altLang="en-US" sz="2000" dirty="0"/>
              <a:t>사이를 좋게 만드는 일을 궁리한다</a:t>
            </a:r>
            <a:r>
              <a:rPr lang="en-US" altLang="ko-KR" sz="2000"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해결중심모델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7200" y="1166843"/>
            <a:ext cx="82296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US" altLang="ko-KR" dirty="0"/>
            </a:br>
            <a:r>
              <a:rPr lang="ko-KR" altLang="en-US" dirty="0"/>
              <a:t>과거의 문제 중심에서 해결하지 못하는 것의 </a:t>
            </a:r>
            <a:r>
              <a:rPr lang="ko-KR" altLang="en-US" dirty="0" err="1"/>
              <a:t>접근이라기</a:t>
            </a:r>
            <a:r>
              <a:rPr lang="ko-KR" altLang="en-US" dirty="0"/>
              <a:t> 보다는 클라이언트들이 그들의 삶에서 현재와 미래의 삶에서 원하는 것이 무엇인가에 초점을 두고 클라이언트의 재능과 자원을 개발하고 잠재적 능력을 고취시키는 </a:t>
            </a:r>
            <a:r>
              <a:rPr lang="ko-KR" altLang="en-US" dirty="0" err="1"/>
              <a:t>해결중심의</a:t>
            </a:r>
            <a:r>
              <a:rPr lang="ko-KR" altLang="en-US" dirty="0"/>
              <a:t> 사례관리이다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 모델은 짧은 시간에 효과적으로 클라이언트의 변화를 이끌어 내는데 도움을 주며 특히 </a:t>
            </a:r>
            <a:r>
              <a:rPr lang="en-US" altLang="ko-KR" dirty="0" err="1"/>
              <a:t>C’t</a:t>
            </a:r>
            <a:r>
              <a:rPr lang="ko-KR" altLang="en-US" dirty="0"/>
              <a:t>가 원하는 것에 주목하고 그들의 강점과 자원을 활용하여 긍정적인 삶의 변화를 돕는 것이다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①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sz="2400" b="1" dirty="0"/>
              <a:t>강점과 능력</a:t>
            </a:r>
            <a:r>
              <a:rPr lang="ko-KR" altLang="en-US" dirty="0"/>
              <a:t>에 초점을 두고 그것을 활용한다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②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</a:t>
            </a:r>
            <a:r>
              <a:rPr lang="ko-KR" altLang="en-US" sz="2400" b="1" dirty="0"/>
              <a:t>원하는 것</a:t>
            </a:r>
            <a:r>
              <a:rPr lang="ko-KR" altLang="en-US" dirty="0"/>
              <a:t>에 초점을 둔다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③ </a:t>
            </a:r>
            <a:r>
              <a:rPr lang="ko-KR" altLang="en-US" dirty="0"/>
              <a:t>사례관리자는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협력자로서 활동한다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④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는 지속적으로 배우고 성장하며 변화하는 존재이다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⑤ </a:t>
            </a:r>
            <a:r>
              <a:rPr lang="ko-KR" altLang="en-US" sz="2400" b="1" dirty="0"/>
              <a:t>현재와 미래</a:t>
            </a:r>
            <a:r>
              <a:rPr lang="ko-KR" altLang="en-US" dirty="0"/>
              <a:t>를 지향한다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2594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/>
              <a:t>강점찾기</a:t>
            </a:r>
            <a:r>
              <a:rPr lang="ko-KR" altLang="en-US" sz="2800" dirty="0"/>
              <a:t>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</p:spPr>
        <p:txBody>
          <a:bodyPr>
            <a:normAutofit/>
          </a:bodyPr>
          <a:lstStyle/>
          <a:p>
            <a:r>
              <a:rPr lang="ko-KR" altLang="en-US" dirty="0" err="1">
                <a:solidFill>
                  <a:schemeClr val="accent1"/>
                </a:solidFill>
              </a:rPr>
              <a:t>대처질문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그 어려운 상황에서 어떻게 지금까지 견딜 수 있었어요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예외질문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문제가 덜 심각 했을 때는 언제였나요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척도질문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오늘 생활은 </a:t>
            </a:r>
            <a:r>
              <a:rPr lang="en-US" altLang="ko-KR" sz="1700" b="0" dirty="0"/>
              <a:t>1~10</a:t>
            </a:r>
            <a:r>
              <a:rPr lang="ko-KR" altLang="en-US" sz="1700" b="0" dirty="0"/>
              <a:t>점 중에서 몇 점인가요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기적질문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무엇을 보면 기적이 일어나 문제가 다 해결되었다고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보람질문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무엇이 좋아지면 상담 받은 게 보람 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관계성질문</a:t>
            </a:r>
            <a:r>
              <a:rPr lang="ko-KR" altLang="en-US" dirty="0">
                <a:solidFill>
                  <a:schemeClr val="accent1"/>
                </a:solidFill>
              </a:rPr>
              <a:t>  </a:t>
            </a:r>
            <a:r>
              <a:rPr lang="ko-KR" altLang="en-US" sz="1700" b="0" dirty="0"/>
              <a:t>남편이 늦는다고 하면 남편은 </a:t>
            </a:r>
            <a:r>
              <a:rPr lang="en-US" altLang="ko-KR" sz="1700" b="0" dirty="0" err="1"/>
              <a:t>C’t</a:t>
            </a:r>
            <a:r>
              <a:rPr lang="ko-KR" altLang="en-US" sz="1700" b="0" dirty="0"/>
              <a:t>께서 어떻게 하길 바랄까요</a:t>
            </a:r>
            <a:r>
              <a:rPr lang="en-US" altLang="ko-KR" sz="1700" b="0" dirty="0"/>
              <a:t>?</a:t>
            </a:r>
          </a:p>
          <a:p>
            <a:pPr marL="0" indent="0">
              <a:buNone/>
            </a:pPr>
            <a:endParaRPr lang="en-US" altLang="ko-KR" sz="17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1095728" y="5794723"/>
            <a:ext cx="58192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강점으로 문제를 해결할 실마리를 찾는 과정이다</a:t>
            </a:r>
            <a:r>
              <a:rPr lang="en-US" altLang="ko-KR" sz="20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95728" y="4941168"/>
            <a:ext cx="6952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강점은 대상자가 어려움을 극복하고 살아 올 수 있었던 원동력을 말한다</a:t>
            </a:r>
            <a:r>
              <a:rPr lang="en-US" altLang="ko-KR" sz="2000" dirty="0"/>
              <a:t>.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484544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2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어떤 아이가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가출하였다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문제중심에서는 어떻게 애가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번이나 가출하였지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 생각되었다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해결중심에서는 가출한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가출하려면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들어와야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들어온 것을 강점으로 보고 예외상황으로 두고 어떻게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집으로 들어올 생각을 할 수 있었는지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를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가출하는 기간을 좀더 줄이고 나중에는 가출하지 않는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머리를 감지않는 아이가 있으면</a:t>
            </a:r>
            <a:r>
              <a:rPr lang="en-US" altLang="ko-KR" dirty="0"/>
              <a:t>? 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아이가 머리를 감았을 때 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그것을 굉장히 칭찬해 주며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머리를 그렇게 감을 수 있게 되었는지에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머리 감는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횟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수를 늘려가도록 적용해 본다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6214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124744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산전수전 공중전이 많은 대상자에게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그렇게 어려운 상황에서 견디어 낼 수 있으셨어요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?"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지금까지 견디어 내셨어요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정말 대단하세요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 분들은 그런 이야기를 듣고 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자기가 위로도 받고 격려도 받고 지지도 받는 데다가</a:t>
            </a: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자신이 힘이 있다는 것을 알게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사회복지사로서 대상자에게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이겨 내신 힘으로 지금도 어려움도 이겨 내실 수 있을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함께하겠다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."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이렇게 말씀드려요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그러면 대상자는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그것에서 굉장히 큰 위로와 용기를 얻는 것 같다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강점관점으로 프로그램 만들기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예방캠페인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학교폭력에 대해 더 생각이 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행복한 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교실만들기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희망찬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학교만들기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낙인감보다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친숙한 이미지를 생각하게 하는 것이 좋다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ko-KR" altLang="en-US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대상자들이 변하고 싶은 모습이나 원하는 모습으로 이름을 짓는다</a:t>
            </a:r>
            <a:r>
              <a:rPr lang="en-US" altLang="ko-KR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498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24" y="1196752"/>
            <a:ext cx="73068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C00000"/>
                </a:solidFill>
              </a:rPr>
              <a:t>술을 좋아하는 대상자가 일하지 않는 상황에</a:t>
            </a:r>
            <a:endParaRPr lang="en-US" altLang="ko-KR" dirty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/>
              <a:t>도시락 배달사업을 도와달라고 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요청할 때만 도움을 주기 시작했습니다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이제는 스스로 도움을 주기 위해 찾아옵니다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술 문제와 씨름하기 보다</a:t>
            </a:r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dirty="0"/>
              <a:t>잘해왔던 일</a:t>
            </a:r>
            <a:r>
              <a:rPr lang="en-US" altLang="ko-KR" dirty="0"/>
              <a:t>, </a:t>
            </a:r>
            <a:r>
              <a:rPr lang="ko-KR" altLang="en-US" dirty="0"/>
              <a:t>잘할 수 있는 일을 더 잘하게 찾고</a:t>
            </a:r>
            <a:r>
              <a:rPr lang="en-US" altLang="ko-KR" dirty="0"/>
              <a:t>, </a:t>
            </a:r>
            <a:r>
              <a:rPr lang="ko-KR" altLang="en-US" dirty="0"/>
              <a:t>도왔습니다</a:t>
            </a:r>
            <a:r>
              <a:rPr lang="en-US" altLang="ko-KR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5188" y="3645024"/>
            <a:ext cx="79832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accent1"/>
                </a:solidFill>
              </a:rPr>
              <a:t>강점확인하기</a:t>
            </a:r>
            <a:endParaRPr lang="en-US" altLang="ko-KR" sz="2000" dirty="0">
              <a:solidFill>
                <a:schemeClr val="accent1"/>
              </a:solidFill>
            </a:endParaRPr>
          </a:p>
          <a:p>
            <a:endParaRPr lang="ko-KR" altLang="en-US" sz="2000" dirty="0"/>
          </a:p>
          <a:p>
            <a:r>
              <a:rPr lang="ko-KR" altLang="en-US" dirty="0" err="1"/>
              <a:t>사정시</a:t>
            </a:r>
            <a:r>
              <a:rPr lang="ko-KR" altLang="en-US" dirty="0"/>
              <a:t> 자주하는 실수 중 하나가 대상자 강점을 사례관리자가 일방적으로 확인한다는 점이다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일방적으로 하는 것은 대상자를 평가한 결과일 가능성이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대상자 강점을 발견해 알려주는 것이 아니라 대상자가 자신의 강점을 충분히 탐색할 수 있도록 조력하는 역할 수행해야 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694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/>
              <a:t>협력과 목표</a:t>
            </a:r>
            <a:r>
              <a:rPr lang="en-US" altLang="ko-KR" sz="2800" dirty="0"/>
              <a:t>(</a:t>
            </a:r>
            <a:r>
              <a:rPr lang="ko-KR" altLang="en-US" sz="2800" dirty="0"/>
              <a:t>사정</a:t>
            </a:r>
            <a:r>
              <a:rPr lang="en-US" altLang="ko-KR" sz="2800" dirty="0"/>
              <a:t>)</a:t>
            </a:r>
            <a:endParaRPr lang="ko-KR" altLang="en-US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1115616" y="1166843"/>
            <a:ext cx="7571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 필요한 것을 알려주는 것은 지양한다</a:t>
            </a:r>
            <a:r>
              <a:rPr lang="en-US" altLang="ko-KR" b="1" dirty="0"/>
              <a:t>.</a:t>
            </a:r>
          </a:p>
          <a:p>
            <a:r>
              <a:rPr lang="en-US" altLang="ko-KR" b="1" dirty="0"/>
              <a:t>“</a:t>
            </a:r>
            <a:r>
              <a:rPr lang="ko-KR" altLang="en-US" b="1" dirty="0"/>
              <a:t>클라이언트가 문제 삼지 않는 것은 실천가가 먼저 고치려 하지 마라</a:t>
            </a:r>
            <a:r>
              <a:rPr lang="en-US" altLang="ko-KR" b="1" dirty="0"/>
              <a:t>”</a:t>
            </a:r>
          </a:p>
          <a:p>
            <a:r>
              <a:rPr lang="ko-KR" altLang="en-US" b="1" dirty="0"/>
              <a:t>에 대한 </a:t>
            </a:r>
            <a:r>
              <a:rPr lang="ko-KR" altLang="en-US" b="1" dirty="0">
                <a:solidFill>
                  <a:srgbClr val="C00000"/>
                </a:solidFill>
              </a:rPr>
              <a:t>실천에서 딜레마</a:t>
            </a:r>
            <a:endParaRPr lang="en-US" altLang="ko-KR" b="1" dirty="0">
              <a:solidFill>
                <a:srgbClr val="C0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86000" y="220486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클라이어트는</a:t>
            </a:r>
            <a:r>
              <a:rPr lang="ko-KR" altLang="en-US" b="1" dirty="0">
                <a:solidFill>
                  <a:schemeClr val="tx2"/>
                </a:solidFill>
              </a:rPr>
              <a:t> </a:t>
            </a:r>
            <a:r>
              <a:rPr lang="ko-KR" altLang="en-US" dirty="0"/>
              <a:t>문제라고 보지 않는다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의뢰자는</a:t>
            </a:r>
            <a:r>
              <a:rPr lang="ko-KR" altLang="en-US" dirty="0"/>
              <a:t> 문제라고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/>
                </a:solidFill>
              </a:rPr>
              <a:t>사례관리자</a:t>
            </a:r>
            <a:r>
              <a:rPr lang="ko-KR" altLang="en-US" dirty="0"/>
              <a:t>는 개입이 필요하다고 생각한다</a:t>
            </a:r>
            <a:r>
              <a:rPr lang="en-US" altLang="ko-KR" dirty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1580" y="3845947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사회복지사의 생각에 청소가 문제이지만 대상자 가정이 지저분하지 않다고 하면 청소에 대한 부분에 사정하지 않는다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원하지 않아도 개입하는 경우가 있는데 생명존중의 원칙에 위배 될 때이다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자살을 원한다고 도와드릴 수 없는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생명존중의 원칙을 위배하지 않는다면 대상자가 원하는 바를 사정한다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사정과정을</a:t>
            </a:r>
            <a:r>
              <a:rPr lang="ko-KR" altLang="en-US" dirty="0"/>
              <a:t> 통해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단순히 정보를 수집하고</a:t>
            </a:r>
            <a:r>
              <a:rPr lang="en-US" altLang="ko-KR" sz="1800" dirty="0"/>
              <a:t>, </a:t>
            </a:r>
            <a:r>
              <a:rPr lang="ko-KR" altLang="en-US" sz="1800" dirty="0"/>
              <a:t>문제의 인과관계를 알도록</a:t>
            </a:r>
            <a:r>
              <a:rPr lang="en-US" altLang="ko-KR" sz="1800" dirty="0"/>
              <a:t>(knowing) </a:t>
            </a:r>
            <a:r>
              <a:rPr lang="ko-KR" altLang="en-US" sz="1800" dirty="0"/>
              <a:t>하는 것이 아니라 문제에 대한 수용력  향상함으로써 결과적으로 클라이언트의 </a:t>
            </a:r>
            <a:r>
              <a:rPr lang="ko-KR" altLang="en-US" sz="1800" dirty="0">
                <a:solidFill>
                  <a:schemeClr val="accent1"/>
                </a:solidFill>
              </a:rPr>
              <a:t>문제해결능력을 강화하는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클라이언트와 사회복지사의 관계가 형성되는 과정</a:t>
            </a:r>
            <a:r>
              <a:rPr lang="en-US" altLang="ko-KR" sz="1800" dirty="0"/>
              <a:t>. </a:t>
            </a:r>
            <a:r>
              <a:rPr lang="ko-KR" altLang="en-US" sz="1800" dirty="0"/>
              <a:t>신뢰관계를 형성하고 문제해결을 위한 </a:t>
            </a:r>
            <a:r>
              <a:rPr lang="ko-KR" altLang="en-US" sz="1800" dirty="0">
                <a:solidFill>
                  <a:schemeClr val="accent1"/>
                </a:solidFill>
              </a:rPr>
              <a:t>협력관계를 맺는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클라이언트를 </a:t>
            </a:r>
            <a:r>
              <a:rPr lang="ko-KR" altLang="en-US" sz="1800" dirty="0" err="1">
                <a:solidFill>
                  <a:schemeClr val="accent1"/>
                </a:solidFill>
              </a:rPr>
              <a:t>임파워하는</a:t>
            </a:r>
            <a:r>
              <a:rPr lang="ko-KR" altLang="en-US" sz="1800" dirty="0">
                <a:solidFill>
                  <a:schemeClr val="accent1"/>
                </a:solidFill>
              </a:rPr>
              <a:t> 과정</a:t>
            </a:r>
            <a:r>
              <a:rPr lang="en-US" altLang="ko-KR" sz="1800" dirty="0">
                <a:solidFill>
                  <a:schemeClr val="accent1"/>
                </a:solidFill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 err="1"/>
              <a:t>사정과정을</a:t>
            </a:r>
            <a:r>
              <a:rPr lang="ko-KR" altLang="en-US" sz="1800" dirty="0"/>
              <a:t> 통해 클라이언트의 강점</a:t>
            </a:r>
            <a:r>
              <a:rPr lang="en-US" altLang="ko-KR" sz="1800" dirty="0"/>
              <a:t>, </a:t>
            </a:r>
            <a:r>
              <a:rPr lang="ko-KR" altLang="en-US" sz="1800" dirty="0"/>
              <a:t>즉 문제와 역경을 극복하고 오늘까지 생존할 수 있도록 한 잠재력</a:t>
            </a:r>
            <a:r>
              <a:rPr lang="en-US" altLang="ko-KR" sz="1800" dirty="0"/>
              <a:t>(potential), </a:t>
            </a:r>
            <a:r>
              <a:rPr lang="ko-KR" altLang="en-US" sz="1800" dirty="0"/>
              <a:t>강점</a:t>
            </a:r>
            <a:r>
              <a:rPr lang="en-US" altLang="ko-KR" sz="1800" dirty="0"/>
              <a:t>(strength)</a:t>
            </a:r>
            <a:r>
              <a:rPr lang="ko-KR" altLang="en-US" sz="1800" dirty="0"/>
              <a:t>을 드러내고 </a:t>
            </a:r>
            <a:endParaRPr lang="en-US" altLang="ko-KR" sz="1800" dirty="0"/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이에 대해 클라이언트와 공유하며</a:t>
            </a:r>
            <a:r>
              <a:rPr lang="en-US" altLang="ko-KR" sz="1800" dirty="0"/>
              <a:t>, </a:t>
            </a:r>
            <a:r>
              <a:rPr lang="ko-KR" altLang="en-US" sz="1800" dirty="0"/>
              <a:t>이러한 힘이 클라이언트의 생활 속에서 동력화되도록 지원하는 것</a:t>
            </a:r>
          </a:p>
          <a:p>
            <a:pPr>
              <a:lnSpc>
                <a:spcPct val="150000"/>
              </a:lnSpc>
              <a:buFont typeface="Times New Roman" pitchFamily="16" charset="0"/>
              <a:buNone/>
              <a:defRPr/>
            </a:pPr>
            <a:endParaRPr lang="ko-KR" altLang="en-US" sz="18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403648" y="1556792"/>
            <a:ext cx="72831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클라이언트가 원하는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변화목표를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합의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클라이언트와 실행계획을 합의한다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 목표에 대해 상호 이해해야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사정에서 발견한 대상자의 강점이 계획에 반영되어야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관리자와 제공자 중심 계획은 클라이언트가 수동적 태도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의존하게 하는 요인이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 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즉 대상자가 소유한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 환경의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을  모두 확인해야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8396" y="5142506"/>
            <a:ext cx="7787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​대상자의 삶의 문제 해결을 위해 서비스를 제공하면 문제가 해결될 수 있을 것인지에 논리적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실천적인 근거가 확보된 서비스 제공 계획을 말한다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826580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4111"/>
          </a:xfrm>
          <a:ln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ko-KR" altLang="en-US" sz="3200" dirty="0"/>
              <a:t>사례관리 사정 구조</a:t>
            </a:r>
          </a:p>
        </p:txBody>
      </p:sp>
      <p:grpSp>
        <p:nvGrpSpPr>
          <p:cNvPr id="2" name="그룹 3"/>
          <p:cNvGrpSpPr>
            <a:grpSpLocks/>
          </p:cNvGrpSpPr>
          <p:nvPr/>
        </p:nvGrpSpPr>
        <p:grpSpPr bwMode="auto">
          <a:xfrm>
            <a:off x="642938" y="1985417"/>
            <a:ext cx="7858125" cy="3454400"/>
            <a:chOff x="642910" y="1655336"/>
            <a:chExt cx="7858180" cy="2811921"/>
          </a:xfrm>
        </p:grpSpPr>
        <p:sp>
          <p:nvSpPr>
            <p:cNvPr id="5" name="타원 4"/>
            <p:cNvSpPr/>
            <p:nvPr/>
          </p:nvSpPr>
          <p:spPr>
            <a:xfrm>
              <a:off x="642910" y="2111498"/>
              <a:ext cx="6072229" cy="2067589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ko-KR" altLang="en-US" sz="1400" b="1" i="1" dirty="0">
                  <a:solidFill>
                    <a:schemeClr val="tx1"/>
                  </a:solidFill>
                </a:rPr>
                <a:t>사회복지 가치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642910" y="2028795"/>
              <a:ext cx="6072229" cy="162951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b="1" i="1" dirty="0">
                  <a:solidFill>
                    <a:schemeClr val="tx1"/>
                  </a:solidFill>
                </a:rPr>
                <a:t> </a:t>
              </a:r>
              <a:r>
                <a:rPr lang="ko-KR" altLang="en-US" sz="1400" b="1" i="1" dirty="0">
                  <a:solidFill>
                    <a:schemeClr val="tx1"/>
                  </a:solidFill>
                </a:rPr>
                <a:t>사회복지의 다양한 관점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ko-KR" altLang="en-US" sz="1400" b="1" i="1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다이어그램 6"/>
            <p:cNvGraphicFramePr/>
            <p:nvPr/>
          </p:nvGraphicFramePr>
          <p:xfrm>
            <a:off x="714348" y="2143116"/>
            <a:ext cx="4929222" cy="22145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8" name="다이어그램 7"/>
            <p:cNvGraphicFramePr/>
            <p:nvPr/>
          </p:nvGraphicFramePr>
          <p:xfrm>
            <a:off x="6215074" y="1655336"/>
            <a:ext cx="2286016" cy="28119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직선 연결선 8"/>
            <p:cNvCxnSpPr/>
            <p:nvPr/>
          </p:nvCxnSpPr>
          <p:spPr>
            <a:xfrm rot="5400000" flipH="1" flipV="1">
              <a:off x="5501672" y="2024669"/>
              <a:ext cx="1141051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5643570" y="3023822"/>
              <a:ext cx="857256" cy="12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6200000" flipH="1">
              <a:off x="5502318" y="3165073"/>
              <a:ext cx="1139758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/>
            <p:nvPr/>
          </p:nvCxnSpPr>
          <p:spPr>
            <a:xfrm flipV="1">
              <a:off x="1643042" y="2786049"/>
              <a:ext cx="357189" cy="285585"/>
            </a:xfrm>
            <a:prstGeom prst="straightConnector1">
              <a:avLst/>
            </a:prstGeom>
            <a:ln w="28575" cmpd="dbl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아래로 구부러진 화살표 22"/>
          <p:cNvSpPr/>
          <p:nvPr/>
        </p:nvSpPr>
        <p:spPr>
          <a:xfrm>
            <a:off x="857250" y="1556792"/>
            <a:ext cx="4857750" cy="16430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관계형성</a:t>
            </a:r>
            <a:r>
              <a:rPr lang="en-US" altLang="ko-KR" dirty="0">
                <a:solidFill>
                  <a:schemeClr val="tx1"/>
                </a:solidFill>
              </a:rPr>
              <a:t>(rapport)</a:t>
            </a: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위로 구부러진 화살표 23"/>
          <p:cNvSpPr/>
          <p:nvPr/>
        </p:nvSpPr>
        <p:spPr>
          <a:xfrm flipH="1">
            <a:off x="1000125" y="4414292"/>
            <a:ext cx="4572000" cy="135731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클라이언트 관점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2800" dirty="0"/>
              <a:t>ISP</a:t>
            </a:r>
            <a:r>
              <a:rPr lang="ko-KR" altLang="en-US" sz="2800" dirty="0"/>
              <a:t>수립과정</a:t>
            </a:r>
            <a:r>
              <a:rPr lang="en-US" altLang="ko-KR" sz="2800" dirty="0"/>
              <a:t>(</a:t>
            </a:r>
            <a:r>
              <a:rPr lang="ko-KR" altLang="en-US" sz="2800" dirty="0"/>
              <a:t>개별서비스계획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5148263" y="2205038"/>
            <a:ext cx="0" cy="431800"/>
          </a:xfrm>
          <a:prstGeom prst="straightConnector1">
            <a:avLst/>
          </a:prstGeom>
          <a:ln w="444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다이어그램 7"/>
          <p:cNvGraphicFramePr/>
          <p:nvPr/>
        </p:nvGraphicFramePr>
        <p:xfrm>
          <a:off x="251520" y="2204864"/>
          <a:ext cx="842493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6" name="위로 굽은 화살표 25"/>
          <p:cNvSpPr/>
          <p:nvPr/>
        </p:nvSpPr>
        <p:spPr>
          <a:xfrm rot="2700000">
            <a:off x="4104482" y="3069431"/>
            <a:ext cx="647700" cy="576263"/>
          </a:xfrm>
          <a:prstGeom prst="bent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aphicFrame>
        <p:nvGraphicFramePr>
          <p:cNvPr id="27" name="다이어그램 26"/>
          <p:cNvGraphicFramePr/>
          <p:nvPr/>
        </p:nvGraphicFramePr>
        <p:xfrm>
          <a:off x="4020616" y="3861048"/>
          <a:ext cx="4439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1" name="구부러진 연결선 30"/>
          <p:cNvCxnSpPr/>
          <p:nvPr/>
        </p:nvCxnSpPr>
        <p:spPr>
          <a:xfrm>
            <a:off x="2051050" y="3213100"/>
            <a:ext cx="1728788" cy="1079500"/>
          </a:xfrm>
          <a:prstGeom prst="curvedConnector3">
            <a:avLst>
              <a:gd name="adj1" fmla="val -644"/>
            </a:avLst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1331913" y="3429000"/>
            <a:ext cx="1368425" cy="11525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>
                <a:solidFill>
                  <a:schemeClr val="tx1"/>
                </a:solidFill>
              </a:rPr>
              <a:t>심각 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위급성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611188" y="4581525"/>
            <a:ext cx="1439862" cy="11509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dirty="0">
                <a:solidFill>
                  <a:schemeClr val="tx1"/>
                </a:solidFill>
              </a:rPr>
              <a:t>클라이언트 역량</a:t>
            </a:r>
            <a:r>
              <a:rPr lang="en-US" altLang="ko-KR" sz="1600" dirty="0">
                <a:solidFill>
                  <a:schemeClr val="tx1"/>
                </a:solidFill>
              </a:rPr>
              <a:t>/</a:t>
            </a:r>
            <a:r>
              <a:rPr lang="ko-KR" altLang="en-US" sz="1600" dirty="0">
                <a:solidFill>
                  <a:schemeClr val="tx1"/>
                </a:solidFill>
              </a:rPr>
              <a:t>자원</a:t>
            </a:r>
          </a:p>
        </p:txBody>
      </p:sp>
      <p:sp>
        <p:nvSpPr>
          <p:cNvPr id="41" name="타원 40"/>
          <p:cNvSpPr/>
          <p:nvPr/>
        </p:nvSpPr>
        <p:spPr>
          <a:xfrm>
            <a:off x="2195513" y="4365625"/>
            <a:ext cx="1584325" cy="1150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/>
              <a:t>클라이언트가치</a:t>
            </a:r>
            <a:r>
              <a:rPr lang="en-US" altLang="ko-KR" dirty="0"/>
              <a:t>/</a:t>
            </a:r>
            <a:r>
              <a:rPr lang="ko-KR" altLang="en-US" dirty="0"/>
              <a:t>선호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kumimoji="0" lang="en-US" altLang="ko-KR" sz="3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수행</a:t>
            </a:r>
          </a:p>
        </p:txBody>
      </p:sp>
      <p:sp>
        <p:nvSpPr>
          <p:cNvPr id="41987" name="AutoShape 2"/>
          <p:cNvSpPr>
            <a:spLocks noChangeArrowheads="1"/>
          </p:cNvSpPr>
          <p:nvPr/>
        </p:nvSpPr>
        <p:spPr bwMode="auto">
          <a:xfrm>
            <a:off x="285750" y="1071563"/>
            <a:ext cx="5429250" cy="542925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5EEFF"/>
              </a:gs>
              <a:gs pos="100000">
                <a:srgbClr val="A3C4FF"/>
              </a:gs>
            </a:gsLst>
            <a:lin ang="16200000" scaled="1"/>
          </a:gradFill>
          <a:ln w="9360">
            <a:solidFill>
              <a:srgbClr val="4A7EBB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목표, 계획과    일관된 내용 수행  (논리모델)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목표,계획 우선순위에 따른 수행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수행가능성에 기반한 수행전략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참여 및 결정권 수행 전제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13250" y="1066800"/>
            <a:ext cx="4600575" cy="5295900"/>
            <a:chOff x="2780" y="672"/>
            <a:chExt cx="2898" cy="3336"/>
          </a:xfrm>
        </p:grpSpPr>
        <p:pic>
          <p:nvPicPr>
            <p:cNvPr id="2253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5" name="Text Box 5"/>
            <p:cNvSpPr txBox="1">
              <a:spLocks noChangeArrowheads="1"/>
            </p:cNvSpPr>
            <p:nvPr/>
          </p:nvSpPr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latinLnBrk="1" hangingPunct="1"/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3B3613-31E1-4B07-8D8B-14115EDC9037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50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실천기술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680520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질문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 err="1"/>
              <a:t>개방형질문</a:t>
            </a:r>
            <a:r>
              <a:rPr lang="en-US" altLang="ko-KR" b="0" dirty="0"/>
              <a:t>(</a:t>
            </a:r>
            <a:r>
              <a:rPr lang="ko-KR" altLang="en-US" b="0" dirty="0"/>
              <a:t>자유롭게 표현</a:t>
            </a:r>
            <a:r>
              <a:rPr lang="en-US" altLang="ko-KR" b="0" dirty="0"/>
              <a:t>), </a:t>
            </a:r>
            <a:r>
              <a:rPr lang="ko-KR" altLang="en-US" b="0" dirty="0" err="1"/>
              <a:t>폐쇄형질문</a:t>
            </a:r>
            <a:r>
              <a:rPr lang="en-US" altLang="ko-KR" b="0" dirty="0"/>
              <a:t>(</a:t>
            </a:r>
            <a:r>
              <a:rPr lang="ko-KR" altLang="en-US" b="0" dirty="0"/>
              <a:t>사실 질문</a:t>
            </a:r>
            <a:r>
              <a:rPr lang="en-US" altLang="ko-KR" b="0" dirty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초점화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말이 두서 </a:t>
            </a:r>
            <a:r>
              <a:rPr lang="ko-KR" altLang="en-US" b="0" dirty="0" err="1"/>
              <a:t>없을때</a:t>
            </a:r>
            <a:r>
              <a:rPr lang="ko-KR" altLang="en-US" b="0" dirty="0"/>
              <a:t> 다시 </a:t>
            </a:r>
            <a:r>
              <a:rPr lang="ko-KR" altLang="en-US" dirty="0"/>
              <a:t>본래 주제로</a:t>
            </a:r>
            <a:r>
              <a:rPr lang="ko-KR" altLang="en-US" b="0" dirty="0"/>
              <a:t> 돌아오게 한다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명료화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처지에 대해 좀더 </a:t>
            </a:r>
            <a:r>
              <a:rPr lang="ko-KR" altLang="en-US" dirty="0"/>
              <a:t>분명하고 객관적으로 </a:t>
            </a:r>
            <a:r>
              <a:rPr lang="ko-KR" altLang="en-US" b="0" dirty="0"/>
              <a:t>인식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해석</a:t>
            </a:r>
            <a:r>
              <a:rPr lang="en-US" altLang="ko-KR" dirty="0"/>
              <a:t>(</a:t>
            </a:r>
            <a:r>
              <a:rPr lang="ko-KR" altLang="en-US" dirty="0"/>
              <a:t>가설</a:t>
            </a:r>
            <a:r>
              <a:rPr lang="en-US" altLang="ko-KR" dirty="0"/>
              <a:t>)</a:t>
            </a:r>
          </a:p>
          <a:p>
            <a:pPr marL="400050" lvl="1" indent="0">
              <a:buNone/>
            </a:pPr>
            <a:r>
              <a:rPr lang="ko-KR" altLang="en-US" b="0" dirty="0"/>
              <a:t>클라이언트의 </a:t>
            </a:r>
            <a:r>
              <a:rPr lang="ko-KR" altLang="en-US" dirty="0"/>
              <a:t>표현과 행동을 통해서</a:t>
            </a:r>
            <a:r>
              <a:rPr lang="ko-KR" altLang="en-US" b="0" dirty="0"/>
              <a:t> 하며</a:t>
            </a:r>
            <a:r>
              <a:rPr lang="en-US" altLang="ko-KR" b="0" dirty="0"/>
              <a:t>, </a:t>
            </a:r>
            <a:r>
              <a:rPr lang="ko-KR" altLang="en-US" b="0" dirty="0"/>
              <a:t>초반부터 분석하지 않는다</a:t>
            </a:r>
            <a:r>
              <a:rPr lang="en-US" altLang="ko-KR" b="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재명명</a:t>
            </a:r>
            <a:r>
              <a:rPr lang="en-US" altLang="ko-KR" dirty="0"/>
              <a:t>(</a:t>
            </a:r>
            <a:r>
              <a:rPr lang="ko-KR" altLang="en-US" dirty="0"/>
              <a:t>재구성</a:t>
            </a:r>
            <a:r>
              <a:rPr lang="en-US" altLang="ko-KR" dirty="0"/>
              <a:t>) </a:t>
            </a:r>
            <a:r>
              <a:rPr lang="ko-KR" altLang="en-US" b="0" dirty="0"/>
              <a:t>문제를 다른 시각에서 볼 수 있도록</a:t>
            </a:r>
            <a:r>
              <a:rPr lang="ko-KR" altLang="en-US" dirty="0"/>
              <a:t> 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환언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클라이언트의 말을 </a:t>
            </a:r>
            <a:r>
              <a:rPr lang="ko-KR" altLang="en-US" dirty="0"/>
              <a:t>사회복지사의 언어로 </a:t>
            </a:r>
            <a:r>
              <a:rPr lang="ko-KR" altLang="en-US" b="0" dirty="0"/>
              <a:t>다시 표현</a:t>
            </a:r>
            <a:endParaRPr lang="en-US" altLang="ko-KR" b="0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err="1"/>
              <a:t>재보증</a:t>
            </a:r>
            <a:r>
              <a:rPr lang="en-US" altLang="ko-KR" dirty="0"/>
              <a:t>(</a:t>
            </a:r>
            <a:r>
              <a:rPr lang="ko-KR" altLang="en-US" dirty="0"/>
              <a:t>안심</a:t>
            </a:r>
            <a:r>
              <a:rPr lang="en-US" altLang="ko-KR" dirty="0"/>
              <a:t>)_</a:t>
            </a:r>
            <a:r>
              <a:rPr lang="ko-KR" altLang="en-US" dirty="0"/>
              <a:t>과거의 </a:t>
            </a:r>
            <a:r>
              <a:rPr lang="ko-KR" altLang="en-US" dirty="0" err="1"/>
              <a:t>성공경험</a:t>
            </a:r>
            <a:r>
              <a:rPr lang="ko-KR" altLang="en-US" dirty="0"/>
              <a:t> 이야기</a:t>
            </a:r>
            <a:endParaRPr lang="en-US" altLang="ko-KR" dirty="0"/>
          </a:p>
          <a:p>
            <a:pPr marL="400050" lvl="1" indent="0">
              <a:buNone/>
            </a:pPr>
            <a:r>
              <a:rPr lang="ko-KR" altLang="en-US" b="0" dirty="0"/>
              <a:t>클라이언트가 자신의 능력에 대해 불안해 </a:t>
            </a:r>
            <a:r>
              <a:rPr lang="ko-KR" altLang="en-US" b="0" dirty="0" err="1"/>
              <a:t>할때</a:t>
            </a:r>
            <a:r>
              <a:rPr lang="ko-KR" altLang="en-US" b="0" dirty="0"/>
              <a:t> 위안을 줌</a:t>
            </a:r>
            <a:r>
              <a:rPr lang="en-US" altLang="ko-KR" b="0" dirty="0"/>
              <a:t>(</a:t>
            </a:r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옹호</a:t>
            </a:r>
            <a:r>
              <a:rPr lang="en-US" altLang="ko-KR" dirty="0"/>
              <a:t>(</a:t>
            </a:r>
            <a:r>
              <a:rPr lang="ko-KR" altLang="en-US" dirty="0"/>
              <a:t>클라이언트 권리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63837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직접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지지하기 </a:t>
            </a:r>
            <a:r>
              <a:rPr lang="en-US" altLang="ko-KR" dirty="0"/>
              <a:t>(</a:t>
            </a:r>
            <a:r>
              <a:rPr lang="ko-KR" altLang="en-US" dirty="0" err="1"/>
              <a:t>재보증</a:t>
            </a:r>
            <a:r>
              <a:rPr lang="en-US" altLang="ko-KR" dirty="0"/>
              <a:t>, </a:t>
            </a:r>
            <a:r>
              <a:rPr lang="ko-KR" altLang="en-US" dirty="0"/>
              <a:t>격려</a:t>
            </a:r>
            <a:r>
              <a:rPr lang="en-US" altLang="ko-KR" dirty="0"/>
              <a:t>, </a:t>
            </a:r>
            <a:r>
              <a:rPr lang="ko-KR" altLang="en-US" dirty="0"/>
              <a:t>경청</a:t>
            </a:r>
            <a:r>
              <a:rPr lang="en-US" altLang="ko-KR" dirty="0"/>
              <a:t>, </a:t>
            </a:r>
            <a:r>
              <a:rPr lang="ko-KR" altLang="en-US" dirty="0"/>
              <a:t>공감</a:t>
            </a:r>
            <a:r>
              <a:rPr lang="en-US" altLang="ko-KR" dirty="0"/>
              <a:t>)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직접적 </a:t>
            </a:r>
            <a:r>
              <a:rPr lang="ko-KR" altLang="en-US" dirty="0" err="1"/>
              <a:t>영향주기</a:t>
            </a:r>
            <a:r>
              <a:rPr lang="en-US" altLang="ko-KR" dirty="0"/>
              <a:t>(</a:t>
            </a:r>
            <a:r>
              <a:rPr lang="ko-KR" altLang="en-US" dirty="0"/>
              <a:t>조언</a:t>
            </a:r>
            <a:r>
              <a:rPr lang="en-US" altLang="ko-KR" dirty="0"/>
              <a:t>, </a:t>
            </a:r>
            <a:r>
              <a:rPr lang="ko-KR" altLang="en-US" dirty="0"/>
              <a:t>정보제공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en-US" altLang="ko-KR" b="0" dirty="0"/>
              <a:t> ~~</a:t>
            </a:r>
            <a:r>
              <a:rPr lang="ko-KR" altLang="en-US" b="0" dirty="0"/>
              <a:t>을 해보는 것은 어떨까요</a:t>
            </a:r>
            <a:r>
              <a:rPr lang="en-US" altLang="ko-KR" b="0" dirty="0"/>
              <a:t>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감정을 </a:t>
            </a:r>
            <a:r>
              <a:rPr lang="en-US" altLang="ko-KR" dirty="0"/>
              <a:t>( </a:t>
            </a:r>
            <a:r>
              <a:rPr lang="ko-KR" altLang="en-US" dirty="0"/>
              <a:t>탐색 </a:t>
            </a:r>
            <a:r>
              <a:rPr lang="en-US" altLang="ko-KR" dirty="0"/>
              <a:t>– </a:t>
            </a:r>
            <a:r>
              <a:rPr lang="ko-KR" altLang="en-US" dirty="0"/>
              <a:t>기술 </a:t>
            </a:r>
            <a:r>
              <a:rPr lang="en-US" altLang="ko-KR" dirty="0"/>
              <a:t>– </a:t>
            </a:r>
            <a:r>
              <a:rPr lang="ko-KR" altLang="en-US" dirty="0"/>
              <a:t>환기 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사실을 말할 수 있도록 경험하고 감정표현을 통해 환기할 수 있도록 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개인</a:t>
            </a:r>
            <a:r>
              <a:rPr lang="en-US" altLang="ko-KR" dirty="0"/>
              <a:t>-</a:t>
            </a:r>
            <a:r>
              <a:rPr lang="ko-KR" altLang="en-US" dirty="0"/>
              <a:t>환경간의 관계에 관한 반성적 고찰 </a:t>
            </a:r>
            <a:r>
              <a:rPr lang="en-US" altLang="ko-KR" dirty="0"/>
              <a:t>(</a:t>
            </a:r>
            <a:r>
              <a:rPr lang="ko-KR" altLang="en-US" dirty="0"/>
              <a:t>상황 속의 인간</a:t>
            </a:r>
            <a:r>
              <a:rPr lang="en-US" altLang="ko-KR" dirty="0"/>
              <a:t>)</a:t>
            </a: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현재</a:t>
            </a:r>
            <a:r>
              <a:rPr lang="ko-KR" altLang="en-US" b="0" dirty="0"/>
              <a:t> 또는 최근 사건에 대해 고찰</a:t>
            </a:r>
            <a:endParaRPr lang="en-US" altLang="ko-KR" b="0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클라이언트의 유형</a:t>
            </a:r>
            <a:r>
              <a:rPr lang="en-US" altLang="ko-KR" dirty="0"/>
              <a:t>(</a:t>
            </a:r>
            <a:r>
              <a:rPr lang="ko-KR" altLang="en-US" dirty="0"/>
              <a:t>성격과 행동</a:t>
            </a:r>
            <a:r>
              <a:rPr lang="en-US" altLang="ko-KR" dirty="0"/>
              <a:t>)- </a:t>
            </a:r>
            <a:r>
              <a:rPr lang="ko-KR" altLang="en-US" dirty="0"/>
              <a:t>역동성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b="0" dirty="0"/>
              <a:t>나만 모르는 행동패턴을 깨닫게 알도록 해준다</a:t>
            </a:r>
            <a:r>
              <a:rPr lang="en-US" altLang="ko-KR" b="0" dirty="0"/>
              <a:t>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/>
              <a:t>발달적 고찰</a:t>
            </a:r>
            <a:endParaRPr lang="en-US" altLang="ko-KR" dirty="0"/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dirty="0"/>
              <a:t>과거</a:t>
            </a:r>
            <a:r>
              <a:rPr lang="ko-KR" altLang="en-US" b="0" dirty="0"/>
              <a:t>의 경험이 현재에 어떤 영향을 주고 있는 것을 고찰</a:t>
            </a:r>
            <a:r>
              <a:rPr lang="en-US" altLang="ko-KR" b="0" dirty="0"/>
              <a:t>(</a:t>
            </a:r>
            <a:r>
              <a:rPr lang="ko-KR" altLang="en-US" dirty="0"/>
              <a:t>인과관계</a:t>
            </a:r>
            <a:r>
              <a:rPr lang="en-US" altLang="ko-KR" b="0" dirty="0"/>
              <a:t>)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06774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간접 개입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/>
              <a:t>환경조정하기</a:t>
            </a:r>
            <a:endParaRPr lang="en-US" altLang="ko-KR" sz="2400" dirty="0"/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의사결정에 있어 </a:t>
            </a:r>
            <a:r>
              <a:rPr lang="ko-KR" altLang="en-US" sz="2400" dirty="0"/>
              <a:t>클라이언트가 책임을 갖도록 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dirty="0"/>
              <a:t>클라이언트에게</a:t>
            </a:r>
            <a:r>
              <a:rPr lang="ko-KR" altLang="en-US" sz="2400" b="0" dirty="0"/>
              <a:t> 필요한 자원을 발굴 제공한다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클라이언트의 다른 체계 사이를 </a:t>
            </a:r>
            <a:r>
              <a:rPr lang="ko-KR" altLang="en-US" sz="2400" dirty="0" err="1"/>
              <a:t>중제</a:t>
            </a:r>
            <a:r>
              <a:rPr lang="ko-KR" altLang="en-US" sz="2400" b="0" dirty="0" err="1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클라이언트를 </a:t>
            </a:r>
            <a:r>
              <a:rPr lang="ko-KR" altLang="en-US" sz="2400" dirty="0"/>
              <a:t>옹호</a:t>
            </a:r>
            <a:r>
              <a:rPr lang="ko-KR" altLang="en-US" sz="2400" b="0" dirty="0"/>
              <a:t>한다</a:t>
            </a:r>
            <a:r>
              <a:rPr lang="en-US" altLang="ko-KR" sz="2400" b="0" dirty="0"/>
              <a:t>.</a:t>
            </a:r>
          </a:p>
          <a:p>
            <a:pPr lvl="1">
              <a:lnSpc>
                <a:spcPct val="150000"/>
              </a:lnSpc>
            </a:pPr>
            <a:r>
              <a:rPr lang="ko-KR" altLang="en-US" sz="2400" b="0" dirty="0"/>
              <a:t>직접적 개입 기법들도 활용한다</a:t>
            </a:r>
            <a:r>
              <a:rPr lang="en-US" altLang="ko-KR" sz="2400" b="0" dirty="0"/>
              <a:t>.</a:t>
            </a:r>
            <a:endParaRPr lang="ko-KR" alt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404232892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자원개발 및 관리 전략</a:t>
            </a:r>
            <a:endParaRPr lang="ko-KR" altLang="en-US" sz="32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532894"/>
              </p:ext>
            </p:extLst>
          </p:nvPr>
        </p:nvGraphicFramePr>
        <p:xfrm>
          <a:off x="2186821" y="3501008"/>
          <a:ext cx="477035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518973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04603" y="117265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기관이 확보한 자원을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ko-KR" altLang="en-US" dirty="0"/>
              <a:t>의 욕구에 따라 가능한 자원을 연결하고 제공하는 것이 아니라 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원하는 자원이 무엇인가를 보아서 그에 맞는 지역사회 자원을 찾는 것이다</a:t>
            </a:r>
            <a:endParaRPr lang="en-US" altLang="ko-KR" dirty="0"/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>
                <a:solidFill>
                  <a:srgbClr val="C00000"/>
                </a:solidFill>
              </a:rPr>
              <a:t>최악의 조합은 사회복지사가 </a:t>
            </a:r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 err="1">
                <a:solidFill>
                  <a:srgbClr val="C00000"/>
                </a:solidFill>
              </a:rPr>
              <a:t>공식자원과</a:t>
            </a:r>
            <a:r>
              <a:rPr lang="ko-KR" altLang="en-US" dirty="0">
                <a:solidFill>
                  <a:srgbClr val="C00000"/>
                </a:solidFill>
              </a:rPr>
              <a:t> 특별한 자원을 가지고 일방적으로 진행하는 것이다</a:t>
            </a:r>
            <a:r>
              <a:rPr lang="en-US" altLang="ko-KR" dirty="0">
                <a:solidFill>
                  <a:srgbClr val="C00000"/>
                </a:solidFill>
              </a:rPr>
              <a:t>.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sz="2800" b="1" dirty="0" err="1">
                <a:latin typeface="+mj-lt"/>
                <a:ea typeface="+mj-ea"/>
                <a:cs typeface="+mj-cs"/>
              </a:rPr>
              <a:t>모니터링</a:t>
            </a:r>
            <a:endParaRPr lang="en-US" altLang="ko-KR" sz="2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322388"/>
            <a:ext cx="8272463" cy="511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A61D38-69E3-4E5D-8D59-5C1F6FEB5AB6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55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자형 화살표 3"/>
          <p:cNvSpPr/>
          <p:nvPr/>
        </p:nvSpPr>
        <p:spPr>
          <a:xfrm>
            <a:off x="2555875" y="1268413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사례관리 평가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1844675"/>
            <a:ext cx="4824412" cy="41767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실천에서 서비스 제공자                          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(</a:t>
            </a:r>
            <a:r>
              <a:rPr lang="ko-KR" altLang="en-US" dirty="0">
                <a:solidFill>
                  <a:schemeClr val="tx1"/>
                </a:solidFill>
              </a:rPr>
              <a:t>기관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사례관리자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의 역량 상태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실천과정에서의 각 기관이 강화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시켜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나가야 할 강점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 나타나는 각 기관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의 보완해 나가야 할 취약점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평가를 통해 각 사례관리 기관이 추후 계획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하고 수행해야할 다음 과업은 무엇인지 모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색하고 제안</a:t>
            </a:r>
          </a:p>
        </p:txBody>
      </p:sp>
      <p:sp>
        <p:nvSpPr>
          <p:cNvPr id="7" name="U자형 화살표 6"/>
          <p:cNvSpPr/>
          <p:nvPr/>
        </p:nvSpPr>
        <p:spPr>
          <a:xfrm flipH="1" flipV="1">
            <a:off x="2411413" y="5589588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8" name="다이어그램 7"/>
          <p:cNvGraphicFramePr/>
          <p:nvPr/>
        </p:nvGraphicFramePr>
        <p:xfrm>
          <a:off x="4932040" y="1916832"/>
          <a:ext cx="40324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평가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2492896"/>
            <a:ext cx="47676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대상자와 합의한 목표에 대하여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</a:p>
          <a:p>
            <a:r>
              <a:rPr lang="ko-KR" altLang="en-US" sz="2000" dirty="0" err="1"/>
              <a:t>사회복지사</a:t>
            </a:r>
            <a:r>
              <a:rPr lang="ko-KR" altLang="en-US" sz="2000" dirty="0"/>
              <a:t>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사례관리를 하면서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배움이 </a:t>
            </a:r>
            <a:r>
              <a:rPr lang="ko-KR" altLang="en-US" sz="2000" dirty="0" err="1"/>
              <a:t>있어고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소망이 생겼으며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감사가 있었는지 정리한다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대상자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 err="1"/>
              <a:t>사회복지사에게</a:t>
            </a:r>
            <a:r>
              <a:rPr lang="ko-KR" altLang="en-US" sz="2000" dirty="0"/>
              <a:t> 전하는 편지</a:t>
            </a:r>
            <a:endParaRPr lang="en-US" altLang="ko-KR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484784"/>
            <a:ext cx="6478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성과평가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실무자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과정평가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내용분석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구조평가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면접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종결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443841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자신이 한 것과 자신에게 무엇이 도움이 되는가를 잘 인식하고 있고</a:t>
            </a:r>
            <a:r>
              <a:rPr lang="en-US" altLang="ko-KR" dirty="0"/>
              <a:t>, </a:t>
            </a:r>
            <a:r>
              <a:rPr lang="ko-KR" altLang="en-US" dirty="0"/>
              <a:t>자신의 성공 경험을 다른 어려운 상황에서도 활용할 수 있으며 문제가 재발했을 때 어떻게 해야 하는가에 대해서도 잘 알고 있다는 확신이 있다면 이는 사례관리자가 </a:t>
            </a:r>
            <a:r>
              <a:rPr lang="en-US" altLang="ko-KR" dirty="0" err="1"/>
              <a:t>C’t</a:t>
            </a:r>
            <a:r>
              <a:rPr lang="ko-KR" altLang="en-US" dirty="0"/>
              <a:t>와 </a:t>
            </a:r>
            <a:r>
              <a:rPr lang="ko-KR" altLang="en-US" dirty="0" err="1"/>
              <a:t>종결과정에</a:t>
            </a:r>
            <a:r>
              <a:rPr lang="ko-KR" altLang="en-US" dirty="0"/>
              <a:t> 대해 상의할 수 있는 시점이 왔다는 것을 의미한다</a:t>
            </a:r>
            <a:r>
              <a:rPr lang="en-US" altLang="ko-KR" dirty="0"/>
              <a:t>.</a:t>
            </a:r>
          </a:p>
          <a:p>
            <a:pPr algn="just"/>
            <a:endParaRPr lang="en-US" altLang="ko-KR" dirty="0"/>
          </a:p>
          <a:p>
            <a:pPr algn="just"/>
            <a:r>
              <a:rPr lang="ko-KR" altLang="en-US" dirty="0"/>
              <a:t>종결 시 </a:t>
            </a:r>
            <a:r>
              <a:rPr lang="en-US" altLang="ko-KR" dirty="0" err="1"/>
              <a:t>C’t</a:t>
            </a:r>
            <a:r>
              <a:rPr lang="ko-KR" altLang="en-US" dirty="0"/>
              <a:t>가 관리자와 함께 협력해 이루어 낸 것에 대한 평가를</a:t>
            </a:r>
            <a:r>
              <a:rPr lang="en-US" altLang="ko-KR" dirty="0"/>
              <a:t> </a:t>
            </a:r>
            <a:r>
              <a:rPr lang="ko-KR" altLang="en-US" dirty="0"/>
              <a:t>하면서 스스로 문제를 해결해 나갈 수 있는 능력을 확인하므로 자연스럽게 종결을 이루어 낸다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33996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 err="1"/>
              <a:t>종결질문</a:t>
            </a:r>
            <a:endParaRPr lang="ko-KR" altLang="en-US" sz="2800" b="1" dirty="0"/>
          </a:p>
        </p:txBody>
      </p:sp>
      <p:sp>
        <p:nvSpPr>
          <p:cNvPr id="9" name="직사각형 8"/>
          <p:cNvSpPr/>
          <p:nvPr/>
        </p:nvSpPr>
        <p:spPr>
          <a:xfrm>
            <a:off x="791580" y="162880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클라이언트가 기관을 만나면서 알고 해온 것 가운데 앞으로 살아가면서 도움이 될 수 있는 것이 있다면 어떤 것이 있었는가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앞으로 살아가면서 비슷한 어려움이 생겼을 때 그 때는 이번 경험을 통해 이전에 해온 것과 어떻게 다르게 할 수 있겠는가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그동안 지내시는데 어떤 것이 좀 </a:t>
            </a:r>
            <a:r>
              <a:rPr lang="ko-KR" altLang="en-US" dirty="0" err="1"/>
              <a:t>달라지셨나요</a:t>
            </a:r>
            <a:r>
              <a:rPr lang="en-US" altLang="ko-KR" dirty="0"/>
              <a:t>? (</a:t>
            </a:r>
            <a:r>
              <a:rPr lang="ko-KR" altLang="en-US" dirty="0"/>
              <a:t>또는 </a:t>
            </a:r>
            <a:r>
              <a:rPr lang="ko-KR" altLang="en-US" dirty="0" err="1"/>
              <a:t>나아지셨나요</a:t>
            </a:r>
            <a:r>
              <a:rPr lang="en-US" altLang="ko-KR" dirty="0"/>
              <a:t>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나아지거나 달라진 것을 이야기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어떻게 그렇게 할 수 있으셨나요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그렇게 하는데 어떤 것이 도움이 되었나요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클라이언트가 힘들었다고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그렇게 힘들고 어려우셨는데도 어떻게 견디 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이전에도 힘드셨는데 그래도 이번에는 이런 것이 좀 달라서 견딜 수 있었다 하는 것은 어떤 것이 있으셨나요</a:t>
            </a:r>
            <a:r>
              <a:rPr lang="en-US" altLang="ko-KR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199575430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3152</TotalTime>
  <Words>4304</Words>
  <Application>Microsoft Office PowerPoint</Application>
  <PresentationFormat>화면 슬라이드 쇼(4:3)</PresentationFormat>
  <Paragraphs>738</Paragraphs>
  <Slides>60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24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60</vt:i4>
      </vt:variant>
    </vt:vector>
  </HeadingPairs>
  <TitlesOfParts>
    <vt:vector size="86" baseType="lpstr">
      <vt:lpstr>HaansoftBatang</vt:lpstr>
      <vt:lpstr>HY얕은샘물M</vt:lpstr>
      <vt:lpstr>HY엽서M</vt:lpstr>
      <vt:lpstr>TimesNewRoman</vt:lpstr>
      <vt:lpstr>TT91EAE1BFtCID</vt:lpstr>
      <vt:lpstr>TTAE0DF702tCID</vt:lpstr>
      <vt:lpstr>TTD484DCD5tCID</vt:lpstr>
      <vt:lpstr>TTD8A97B99tCID</vt:lpstr>
      <vt:lpstr>TTD9974692tCID</vt:lpstr>
      <vt:lpstr>굴림</vt:lpstr>
      <vt:lpstr>나눔고딕</vt:lpstr>
      <vt:lpstr>나눔바른고딕</vt:lpstr>
      <vt:lpstr>돋움</vt:lpstr>
      <vt:lpstr>돋움체</vt:lpstr>
      <vt:lpstr>맑은 고딕</vt:lpstr>
      <vt:lpstr>바탕</vt:lpstr>
      <vt:lpstr>한양신명조</vt:lpstr>
      <vt:lpstr>함초롬바탕</vt:lpstr>
      <vt:lpstr>Arial</vt:lpstr>
      <vt:lpstr>Gill Sans MT</vt:lpstr>
      <vt:lpstr>Rockwell</vt:lpstr>
      <vt:lpstr>Times New Roman</vt:lpstr>
      <vt:lpstr>Wingdings</vt:lpstr>
      <vt:lpstr>Wingdings 2</vt:lpstr>
      <vt:lpstr>Office 테마</vt:lpstr>
      <vt:lpstr>디자인 사용자 지정</vt:lpstr>
      <vt:lpstr>사례관리</vt:lpstr>
      <vt:lpstr>무진종합사회복지관</vt:lpstr>
      <vt:lpstr>사회복지관의 이해</vt:lpstr>
      <vt:lpstr>사회복지관 사업</vt:lpstr>
      <vt:lpstr>PowerPoint 프레젠테이션</vt:lpstr>
      <vt:lpstr>함께 생각해 보기</vt:lpstr>
      <vt:lpstr>PowerPoint 프레젠테이션</vt:lpstr>
      <vt:lpstr>사례관리자의 역할 ?</vt:lpstr>
      <vt:lpstr>사례관리자란 ?</vt:lpstr>
      <vt:lpstr>사례관리 이용자란?</vt:lpstr>
      <vt:lpstr>PowerPoint 프레젠테이션</vt:lpstr>
      <vt:lpstr>패러다임의 전환</vt:lpstr>
      <vt:lpstr>사례관리 실천과정</vt:lpstr>
      <vt:lpstr>월드비전 사례관리의 기본방향</vt:lpstr>
      <vt:lpstr>PowerPoint 프레젠테이션</vt:lpstr>
      <vt:lpstr>PowerPoint 프레젠테이션</vt:lpstr>
      <vt:lpstr>사례관리 목적과 클라이언트 역량강화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사례관리 진행과정</vt:lpstr>
      <vt:lpstr>사례관리 과정(수집자료)</vt:lpstr>
      <vt:lpstr>기록</vt:lpstr>
      <vt:lpstr>Intake 초기면접</vt:lpstr>
      <vt:lpstr>자원봉사자 거부선언 중에서</vt:lpstr>
      <vt:lpstr>PowerPoint 프레젠테이션</vt:lpstr>
      <vt:lpstr>인테이크 사례</vt:lpstr>
      <vt:lpstr>사례접근방식(문제중심)</vt:lpstr>
      <vt:lpstr>사례접근방식(해결중심)</vt:lpstr>
      <vt:lpstr>사례접근방식(해결중심)</vt:lpstr>
      <vt:lpstr>물고기 잡는 법을 가르킨다.</vt:lpstr>
      <vt:lpstr>장점과 잠재력을 키워주어야 한다.</vt:lpstr>
      <vt:lpstr>가계도</vt:lpstr>
      <vt:lpstr>가계도 이해</vt:lpstr>
      <vt:lpstr>생태도</vt:lpstr>
      <vt:lpstr>생태도 이해</vt:lpstr>
      <vt:lpstr>생태적 관점</vt:lpstr>
      <vt:lpstr>해결중심모델</vt:lpstr>
      <vt:lpstr>강점찾기 질문</vt:lpstr>
      <vt:lpstr>강점찾기 사례</vt:lpstr>
      <vt:lpstr>강점찾기 사례</vt:lpstr>
      <vt:lpstr>강점찾기 사례</vt:lpstr>
      <vt:lpstr>협력과 목표(사정)</vt:lpstr>
      <vt:lpstr>사정과정을 통해</vt:lpstr>
      <vt:lpstr>계획수립</vt:lpstr>
      <vt:lpstr>사례관리 사정 구조</vt:lpstr>
      <vt:lpstr>ISP수립과정(개별서비스계획)</vt:lpstr>
      <vt:lpstr>PowerPoint 프레젠테이션</vt:lpstr>
      <vt:lpstr>실천기술</vt:lpstr>
      <vt:lpstr>직접 개입</vt:lpstr>
      <vt:lpstr>간접 개입</vt:lpstr>
      <vt:lpstr>자원개발 및 관리 전략</vt:lpstr>
      <vt:lpstr>PowerPoint 프레젠테이션</vt:lpstr>
      <vt:lpstr>사례관리 평가</vt:lpstr>
      <vt:lpstr>평가</vt:lpstr>
      <vt:lpstr>종결</vt:lpstr>
      <vt:lpstr>종결질문</vt:lpstr>
      <vt:lpstr>PowerPoint 프레젠테이션</vt:lpstr>
    </vt:vector>
  </TitlesOfParts>
  <Company>wvkorea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wvkorea</dc:creator>
  <cp:lastModifiedBy>Administrator</cp:lastModifiedBy>
  <cp:revision>535</cp:revision>
  <cp:lastPrinted>2015-04-14T23:07:25Z</cp:lastPrinted>
  <dcterms:created xsi:type="dcterms:W3CDTF">2012-06-04T01:11:28Z</dcterms:created>
  <dcterms:modified xsi:type="dcterms:W3CDTF">2024-04-17T00:51:20Z</dcterms:modified>
</cp:coreProperties>
</file>