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ContentType="application/vnd.openxmlformats-officedocument.custom-properties+xml" PartName="/docProps/custom.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Relationship Id="rId5" Target="docProps/custom.xml" Type="http://schemas.openxmlformats.org/officeDocument/2006/relationships/custom-properties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9" r:id="rId4"/>
    <p:sldId id="258" r:id="rId5"/>
    <p:sldId id="264" r:id="rId6"/>
    <p:sldId id="266" r:id="rId7"/>
    <p:sldId id="265" r:id="rId8"/>
    <p:sldId id="261" r:id="rId9"/>
    <p:sldId id="267" r:id="rId10"/>
    <p:sldId id="263" r:id="rId11"/>
    <p:sldId id="262" r:id="rId12"/>
    <p:sldId id="260" r:id="rId1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CFBF"/>
    <a:srgbClr val="F62291"/>
    <a:srgbClr val="D8268C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125" d="100"/>
          <a:sy n="125" d="100"/>
        </p:scale>
        <p:origin x="-498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1A064DE-8B6D-4A74-8B43-3AE078818013}" type="doc">
      <dgm:prSet loTypeId="urn:microsoft.com/office/officeart/2005/8/layout/chevron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pPr latinLnBrk="1"/>
          <a:endParaRPr lang="ko-KR" altLang="en-US"/>
        </a:p>
      </dgm:t>
    </dgm:pt>
    <dgm:pt modelId="{71473195-DBC8-474D-B775-5A47E7D2313B}">
      <dgm:prSet phldrT="[텍스트]"/>
      <dgm:spPr/>
      <dgm:t>
        <a:bodyPr/>
        <a:lstStyle/>
        <a:p>
          <a:pPr latinLnBrk="1"/>
          <a:r>
            <a:rPr lang="ko-KR" altLang="en-US" dirty="0">
              <a:latin typeface="타이포_크레파스 M" pitchFamily="18" charset="-127"/>
              <a:ea typeface="타이포_크레파스 M" pitchFamily="18" charset="-127"/>
            </a:rPr>
            <a:t>기본생활</a:t>
          </a:r>
        </a:p>
      </dgm:t>
    </dgm:pt>
    <dgm:pt modelId="{C3F9FB84-22BA-4F5A-8965-41BBCCD87C42}" type="parTrans" cxnId="{CAC59E31-1EC7-4F5D-9D96-068F3A0E9124}">
      <dgm:prSet/>
      <dgm:spPr/>
      <dgm:t>
        <a:bodyPr/>
        <a:lstStyle/>
        <a:p>
          <a:pPr latinLnBrk="1"/>
          <a:endParaRPr lang="ko-KR" altLang="en-US">
            <a:latin typeface="타이포_크레파스 M" pitchFamily="18" charset="-127"/>
            <a:ea typeface="타이포_크레파스 M" pitchFamily="18" charset="-127"/>
          </a:endParaRPr>
        </a:p>
      </dgm:t>
    </dgm:pt>
    <dgm:pt modelId="{AD472380-0733-4A74-8524-CA3B7716E693}" type="sibTrans" cxnId="{CAC59E31-1EC7-4F5D-9D96-068F3A0E9124}">
      <dgm:prSet/>
      <dgm:spPr/>
      <dgm:t>
        <a:bodyPr/>
        <a:lstStyle/>
        <a:p>
          <a:pPr latinLnBrk="1"/>
          <a:endParaRPr lang="ko-KR" altLang="en-US">
            <a:latin typeface="타이포_크레파스 M" pitchFamily="18" charset="-127"/>
            <a:ea typeface="타이포_크레파스 M" pitchFamily="18" charset="-127"/>
          </a:endParaRPr>
        </a:p>
      </dgm:t>
    </dgm:pt>
    <dgm:pt modelId="{0F09724A-926C-4DEF-964A-2F8912DA8F22}">
      <dgm:prSet phldrT="[텍스트]"/>
      <dgm:spPr/>
      <dgm:t>
        <a:bodyPr/>
        <a:lstStyle/>
        <a:p>
          <a:pPr latinLnBrk="1"/>
          <a:r>
            <a:rPr lang="ko-KR" altLang="en-US" dirty="0">
              <a:latin typeface="타이포_크레파스 M" pitchFamily="18" charset="-127"/>
              <a:ea typeface="타이포_크레파스 M" pitchFamily="18" charset="-127"/>
            </a:rPr>
            <a:t>복지관 내 자원 및 외부 지원 자원 확인</a:t>
          </a:r>
        </a:p>
      </dgm:t>
    </dgm:pt>
    <dgm:pt modelId="{E1DDBFC1-B656-4A45-B7EA-DDC6908A39EC}" type="parTrans" cxnId="{90B83BDC-D3EF-4BBE-AA15-FF2D805CAF27}">
      <dgm:prSet/>
      <dgm:spPr/>
      <dgm:t>
        <a:bodyPr/>
        <a:lstStyle/>
        <a:p>
          <a:pPr latinLnBrk="1"/>
          <a:endParaRPr lang="ko-KR" altLang="en-US">
            <a:latin typeface="타이포_크레파스 M" pitchFamily="18" charset="-127"/>
            <a:ea typeface="타이포_크레파스 M" pitchFamily="18" charset="-127"/>
          </a:endParaRPr>
        </a:p>
      </dgm:t>
    </dgm:pt>
    <dgm:pt modelId="{F8E6F6ED-FA22-41B9-AACF-D3F7606DD3F4}" type="sibTrans" cxnId="{90B83BDC-D3EF-4BBE-AA15-FF2D805CAF27}">
      <dgm:prSet/>
      <dgm:spPr/>
      <dgm:t>
        <a:bodyPr/>
        <a:lstStyle/>
        <a:p>
          <a:pPr latinLnBrk="1"/>
          <a:endParaRPr lang="ko-KR" altLang="en-US">
            <a:latin typeface="타이포_크레파스 M" pitchFamily="18" charset="-127"/>
            <a:ea typeface="타이포_크레파스 M" pitchFamily="18" charset="-127"/>
          </a:endParaRPr>
        </a:p>
      </dgm:t>
    </dgm:pt>
    <dgm:pt modelId="{869307AE-DB9B-4B8C-8706-958FE40FA3E8}">
      <dgm:prSet phldrT="[텍스트]"/>
      <dgm:spPr/>
      <dgm:t>
        <a:bodyPr/>
        <a:lstStyle/>
        <a:p>
          <a:pPr latinLnBrk="1"/>
          <a:r>
            <a:rPr lang="ko-KR" altLang="en-US" dirty="0">
              <a:latin typeface="타이포_크레파스 M" pitchFamily="18" charset="-127"/>
              <a:ea typeface="타이포_크레파스 M" pitchFamily="18" charset="-127"/>
            </a:rPr>
            <a:t>건강</a:t>
          </a:r>
        </a:p>
      </dgm:t>
    </dgm:pt>
    <dgm:pt modelId="{660C7B0E-A7AB-46BF-9A9F-AA6FF9C96B60}" type="parTrans" cxnId="{78B4F326-976A-4516-880C-26A76491E521}">
      <dgm:prSet/>
      <dgm:spPr/>
      <dgm:t>
        <a:bodyPr/>
        <a:lstStyle/>
        <a:p>
          <a:pPr latinLnBrk="1"/>
          <a:endParaRPr lang="ko-KR" altLang="en-US">
            <a:latin typeface="타이포_크레파스 M" pitchFamily="18" charset="-127"/>
            <a:ea typeface="타이포_크레파스 M" pitchFamily="18" charset="-127"/>
          </a:endParaRPr>
        </a:p>
      </dgm:t>
    </dgm:pt>
    <dgm:pt modelId="{7EA18D5B-83D9-4F36-AF72-39FB1C56E9C3}" type="sibTrans" cxnId="{78B4F326-976A-4516-880C-26A76491E521}">
      <dgm:prSet/>
      <dgm:spPr/>
      <dgm:t>
        <a:bodyPr/>
        <a:lstStyle/>
        <a:p>
          <a:pPr latinLnBrk="1"/>
          <a:endParaRPr lang="ko-KR" altLang="en-US">
            <a:latin typeface="타이포_크레파스 M" pitchFamily="18" charset="-127"/>
            <a:ea typeface="타이포_크레파스 M" pitchFamily="18" charset="-127"/>
          </a:endParaRPr>
        </a:p>
      </dgm:t>
    </dgm:pt>
    <dgm:pt modelId="{5799EE19-02D0-47AF-907C-64FC9D0C5E09}">
      <dgm:prSet phldrT="[텍스트]"/>
      <dgm:spPr/>
      <dgm:t>
        <a:bodyPr/>
        <a:lstStyle/>
        <a:p>
          <a:pPr latinLnBrk="1"/>
          <a:r>
            <a:rPr lang="ko-KR" altLang="en-US" dirty="0">
              <a:latin typeface="타이포_크레파스 M" pitchFamily="18" charset="-127"/>
              <a:ea typeface="타이포_크레파스 M" pitchFamily="18" charset="-127"/>
            </a:rPr>
            <a:t>틀니와 관련된 정보 제공</a:t>
          </a:r>
        </a:p>
      </dgm:t>
    </dgm:pt>
    <dgm:pt modelId="{54A844CE-CD57-4351-8F4C-0AA779100A22}" type="parTrans" cxnId="{D31AF5EE-C061-42D3-B3D4-09F39D6FFF9E}">
      <dgm:prSet/>
      <dgm:spPr/>
      <dgm:t>
        <a:bodyPr/>
        <a:lstStyle/>
        <a:p>
          <a:pPr latinLnBrk="1"/>
          <a:endParaRPr lang="ko-KR" altLang="en-US">
            <a:latin typeface="타이포_크레파스 M" pitchFamily="18" charset="-127"/>
            <a:ea typeface="타이포_크레파스 M" pitchFamily="18" charset="-127"/>
          </a:endParaRPr>
        </a:p>
      </dgm:t>
    </dgm:pt>
    <dgm:pt modelId="{47D2D8EC-58B5-430C-88A6-6BB1010BAD86}" type="sibTrans" cxnId="{D31AF5EE-C061-42D3-B3D4-09F39D6FFF9E}">
      <dgm:prSet/>
      <dgm:spPr/>
      <dgm:t>
        <a:bodyPr/>
        <a:lstStyle/>
        <a:p>
          <a:pPr latinLnBrk="1"/>
          <a:endParaRPr lang="ko-KR" altLang="en-US">
            <a:latin typeface="타이포_크레파스 M" pitchFamily="18" charset="-127"/>
            <a:ea typeface="타이포_크레파스 M" pitchFamily="18" charset="-127"/>
          </a:endParaRPr>
        </a:p>
      </dgm:t>
    </dgm:pt>
    <dgm:pt modelId="{126036B1-DB23-4012-9720-79098F588062}" type="pres">
      <dgm:prSet presAssocID="{E1A064DE-8B6D-4A74-8B43-3AE078818013}" presName="linearFlow" presStyleCnt="0">
        <dgm:presLayoutVars>
          <dgm:dir/>
          <dgm:animLvl val="lvl"/>
          <dgm:resizeHandles val="exact"/>
        </dgm:presLayoutVars>
      </dgm:prSet>
      <dgm:spPr/>
    </dgm:pt>
    <dgm:pt modelId="{64311E20-6BEB-4E30-A64D-9AEBE27A7ED1}" type="pres">
      <dgm:prSet presAssocID="{71473195-DBC8-474D-B775-5A47E7D2313B}" presName="composite" presStyleCnt="0"/>
      <dgm:spPr/>
    </dgm:pt>
    <dgm:pt modelId="{63E36AFA-D179-4618-9B53-1138A44A25D8}" type="pres">
      <dgm:prSet presAssocID="{71473195-DBC8-474D-B775-5A47E7D2313B}" presName="parentText" presStyleLbl="alignNode1" presStyleIdx="0" presStyleCnt="2" custLinFactNeighborX="0" custLinFactNeighborY="-11">
        <dgm:presLayoutVars>
          <dgm:chMax val="1"/>
          <dgm:bulletEnabled val="1"/>
        </dgm:presLayoutVars>
      </dgm:prSet>
      <dgm:spPr/>
    </dgm:pt>
    <dgm:pt modelId="{B7A1A5B2-1560-42F7-8D4C-F0E1B9726638}" type="pres">
      <dgm:prSet presAssocID="{71473195-DBC8-474D-B775-5A47E7D2313B}" presName="descendantText" presStyleLbl="alignAcc1" presStyleIdx="0" presStyleCnt="2" custLinFactNeighborX="644" custLinFactNeighborY="-122">
        <dgm:presLayoutVars>
          <dgm:bulletEnabled val="1"/>
        </dgm:presLayoutVars>
      </dgm:prSet>
      <dgm:spPr/>
    </dgm:pt>
    <dgm:pt modelId="{ED9567C5-6961-4E9C-B0CA-7C63BFB01B70}" type="pres">
      <dgm:prSet presAssocID="{AD472380-0733-4A74-8524-CA3B7716E693}" presName="sp" presStyleCnt="0"/>
      <dgm:spPr/>
    </dgm:pt>
    <dgm:pt modelId="{1EC0A6DF-7B61-494B-8DB3-27CCBBB20F03}" type="pres">
      <dgm:prSet presAssocID="{869307AE-DB9B-4B8C-8706-958FE40FA3E8}" presName="composite" presStyleCnt="0"/>
      <dgm:spPr/>
    </dgm:pt>
    <dgm:pt modelId="{FC3C305E-38BA-4DB3-BB08-91F59568C711}" type="pres">
      <dgm:prSet presAssocID="{869307AE-DB9B-4B8C-8706-958FE40FA3E8}" presName="parentText" presStyleLbl="alignNode1" presStyleIdx="1" presStyleCnt="2">
        <dgm:presLayoutVars>
          <dgm:chMax val="1"/>
          <dgm:bulletEnabled val="1"/>
        </dgm:presLayoutVars>
      </dgm:prSet>
      <dgm:spPr/>
    </dgm:pt>
    <dgm:pt modelId="{6B7D661E-39FD-42FF-88AC-8D61628C163F}" type="pres">
      <dgm:prSet presAssocID="{869307AE-DB9B-4B8C-8706-958FE40FA3E8}" presName="descendantText" presStyleLbl="alignAcc1" presStyleIdx="1" presStyleCnt="2">
        <dgm:presLayoutVars>
          <dgm:bulletEnabled val="1"/>
        </dgm:presLayoutVars>
      </dgm:prSet>
      <dgm:spPr/>
    </dgm:pt>
  </dgm:ptLst>
  <dgm:cxnLst>
    <dgm:cxn modelId="{78B4F326-976A-4516-880C-26A76491E521}" srcId="{E1A064DE-8B6D-4A74-8B43-3AE078818013}" destId="{869307AE-DB9B-4B8C-8706-958FE40FA3E8}" srcOrd="1" destOrd="0" parTransId="{660C7B0E-A7AB-46BF-9A9F-AA6FF9C96B60}" sibTransId="{7EA18D5B-83D9-4F36-AF72-39FB1C56E9C3}"/>
    <dgm:cxn modelId="{CAC59E31-1EC7-4F5D-9D96-068F3A0E9124}" srcId="{E1A064DE-8B6D-4A74-8B43-3AE078818013}" destId="{71473195-DBC8-474D-B775-5A47E7D2313B}" srcOrd="0" destOrd="0" parTransId="{C3F9FB84-22BA-4F5A-8965-41BBCCD87C42}" sibTransId="{AD472380-0733-4A74-8524-CA3B7716E693}"/>
    <dgm:cxn modelId="{65DB0647-12F9-4C5A-90B1-03281FC45E53}" type="presOf" srcId="{71473195-DBC8-474D-B775-5A47E7D2313B}" destId="{63E36AFA-D179-4618-9B53-1138A44A25D8}" srcOrd="0" destOrd="0" presId="urn:microsoft.com/office/officeart/2005/8/layout/chevron2"/>
    <dgm:cxn modelId="{3FF23272-F097-4B77-B96E-13158DA4042C}" type="presOf" srcId="{E1A064DE-8B6D-4A74-8B43-3AE078818013}" destId="{126036B1-DB23-4012-9720-79098F588062}" srcOrd="0" destOrd="0" presId="urn:microsoft.com/office/officeart/2005/8/layout/chevron2"/>
    <dgm:cxn modelId="{C84A0AD0-F557-40CC-8BC9-414E3095BEBF}" type="presOf" srcId="{5799EE19-02D0-47AF-907C-64FC9D0C5E09}" destId="{6B7D661E-39FD-42FF-88AC-8D61628C163F}" srcOrd="0" destOrd="0" presId="urn:microsoft.com/office/officeart/2005/8/layout/chevron2"/>
    <dgm:cxn modelId="{90B83BDC-D3EF-4BBE-AA15-FF2D805CAF27}" srcId="{71473195-DBC8-474D-B775-5A47E7D2313B}" destId="{0F09724A-926C-4DEF-964A-2F8912DA8F22}" srcOrd="0" destOrd="0" parTransId="{E1DDBFC1-B656-4A45-B7EA-DDC6908A39EC}" sibTransId="{F8E6F6ED-FA22-41B9-AACF-D3F7606DD3F4}"/>
    <dgm:cxn modelId="{54183AED-EDEC-4309-9383-22E78970F6F8}" type="presOf" srcId="{0F09724A-926C-4DEF-964A-2F8912DA8F22}" destId="{B7A1A5B2-1560-42F7-8D4C-F0E1B9726638}" srcOrd="0" destOrd="0" presId="urn:microsoft.com/office/officeart/2005/8/layout/chevron2"/>
    <dgm:cxn modelId="{A0A083ED-253E-4409-81DD-F31230052131}" type="presOf" srcId="{869307AE-DB9B-4B8C-8706-958FE40FA3E8}" destId="{FC3C305E-38BA-4DB3-BB08-91F59568C711}" srcOrd="0" destOrd="0" presId="urn:microsoft.com/office/officeart/2005/8/layout/chevron2"/>
    <dgm:cxn modelId="{D31AF5EE-C061-42D3-B3D4-09F39D6FFF9E}" srcId="{869307AE-DB9B-4B8C-8706-958FE40FA3E8}" destId="{5799EE19-02D0-47AF-907C-64FC9D0C5E09}" srcOrd="0" destOrd="0" parTransId="{54A844CE-CD57-4351-8F4C-0AA779100A22}" sibTransId="{47D2D8EC-58B5-430C-88A6-6BB1010BAD86}"/>
    <dgm:cxn modelId="{0588C85E-0BF5-418B-8501-EC0D69F5608C}" type="presParOf" srcId="{126036B1-DB23-4012-9720-79098F588062}" destId="{64311E20-6BEB-4E30-A64D-9AEBE27A7ED1}" srcOrd="0" destOrd="0" presId="urn:microsoft.com/office/officeart/2005/8/layout/chevron2"/>
    <dgm:cxn modelId="{47146EBA-0B7E-4D85-8F2A-FC1AE181422C}" type="presParOf" srcId="{64311E20-6BEB-4E30-A64D-9AEBE27A7ED1}" destId="{63E36AFA-D179-4618-9B53-1138A44A25D8}" srcOrd="0" destOrd="0" presId="urn:microsoft.com/office/officeart/2005/8/layout/chevron2"/>
    <dgm:cxn modelId="{99820AEC-B9D9-401F-A5FB-5CCFF51F4E3E}" type="presParOf" srcId="{64311E20-6BEB-4E30-A64D-9AEBE27A7ED1}" destId="{B7A1A5B2-1560-42F7-8D4C-F0E1B9726638}" srcOrd="1" destOrd="0" presId="urn:microsoft.com/office/officeart/2005/8/layout/chevron2"/>
    <dgm:cxn modelId="{1F9C28B0-445C-4D99-89C1-18C3B7E87518}" type="presParOf" srcId="{126036B1-DB23-4012-9720-79098F588062}" destId="{ED9567C5-6961-4E9C-B0CA-7C63BFB01B70}" srcOrd="1" destOrd="0" presId="urn:microsoft.com/office/officeart/2005/8/layout/chevron2"/>
    <dgm:cxn modelId="{F7F587A0-A14D-4C49-9C95-5CE792175B33}" type="presParOf" srcId="{126036B1-DB23-4012-9720-79098F588062}" destId="{1EC0A6DF-7B61-494B-8DB3-27CCBBB20F03}" srcOrd="2" destOrd="0" presId="urn:microsoft.com/office/officeart/2005/8/layout/chevron2"/>
    <dgm:cxn modelId="{B87069E5-275D-412F-B466-76E76696F900}" type="presParOf" srcId="{1EC0A6DF-7B61-494B-8DB3-27CCBBB20F03}" destId="{FC3C305E-38BA-4DB3-BB08-91F59568C711}" srcOrd="0" destOrd="0" presId="urn:microsoft.com/office/officeart/2005/8/layout/chevron2"/>
    <dgm:cxn modelId="{1CB019CE-EC7B-418F-B646-D354E7A17386}" type="presParOf" srcId="{1EC0A6DF-7B61-494B-8DB3-27CCBBB20F03}" destId="{6B7D661E-39FD-42FF-88AC-8D61628C163F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E36AFA-D179-4618-9B53-1138A44A25D8}">
      <dsp:nvSpPr>
        <dsp:cNvPr id="0" name=""/>
        <dsp:cNvSpPr/>
      </dsp:nvSpPr>
      <dsp:spPr>
        <a:xfrm rot="5400000">
          <a:off x="-224179" y="225234"/>
          <a:ext cx="1494529" cy="1046170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000" kern="1200" dirty="0">
              <a:latin typeface="타이포_크레파스 M" pitchFamily="18" charset="-127"/>
              <a:ea typeface="타이포_크레파스 M" pitchFamily="18" charset="-127"/>
            </a:rPr>
            <a:t>기본생활</a:t>
          </a:r>
        </a:p>
      </dsp:txBody>
      <dsp:txXfrm rot="-5400000">
        <a:off x="1" y="524139"/>
        <a:ext cx="1046170" cy="448359"/>
      </dsp:txXfrm>
    </dsp:sp>
    <dsp:sp modelId="{B7A1A5B2-1560-42F7-8D4C-F0E1B9726638}">
      <dsp:nvSpPr>
        <dsp:cNvPr id="0" name=""/>
        <dsp:cNvSpPr/>
      </dsp:nvSpPr>
      <dsp:spPr>
        <a:xfrm rot="5400000">
          <a:off x="3925795" y="-2879590"/>
          <a:ext cx="971444" cy="673069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17145" rIns="17145" bIns="17145" numCol="1" spcCol="1270" anchor="ctr" anchorCtr="0">
          <a:noAutofit/>
        </a:bodyPr>
        <a:lstStyle/>
        <a:p>
          <a:pPr marL="228600" lvl="1" indent="-228600" algn="l" defTabSz="12001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2700" kern="1200" dirty="0">
              <a:latin typeface="타이포_크레파스 M" pitchFamily="18" charset="-127"/>
              <a:ea typeface="타이포_크레파스 M" pitchFamily="18" charset="-127"/>
            </a:rPr>
            <a:t>복지관 내 자원 및 외부 지원 자원 확인</a:t>
          </a:r>
        </a:p>
      </dsp:txBody>
      <dsp:txXfrm rot="-5400000">
        <a:off x="1046171" y="47456"/>
        <a:ext cx="6683271" cy="876600"/>
      </dsp:txXfrm>
    </dsp:sp>
    <dsp:sp modelId="{FC3C305E-38BA-4DB3-BB08-91F59568C711}">
      <dsp:nvSpPr>
        <dsp:cNvPr id="0" name=""/>
        <dsp:cNvSpPr/>
      </dsp:nvSpPr>
      <dsp:spPr>
        <a:xfrm rot="5400000">
          <a:off x="-224179" y="1422793"/>
          <a:ext cx="1494529" cy="1046170"/>
        </a:xfrm>
        <a:prstGeom prst="chevron">
          <a:avLst/>
        </a:prstGeom>
        <a:solidFill>
          <a:schemeClr val="accent2">
            <a:hueOff val="9531695"/>
            <a:satOff val="19501"/>
            <a:lumOff val="7451"/>
            <a:alphaOff val="0"/>
          </a:schemeClr>
        </a:solidFill>
        <a:ln w="25400" cap="flat" cmpd="sng" algn="ctr">
          <a:solidFill>
            <a:schemeClr val="accent2">
              <a:hueOff val="9531695"/>
              <a:satOff val="19501"/>
              <a:lumOff val="745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000" kern="1200" dirty="0">
              <a:latin typeface="타이포_크레파스 M" pitchFamily="18" charset="-127"/>
              <a:ea typeface="타이포_크레파스 M" pitchFamily="18" charset="-127"/>
            </a:rPr>
            <a:t>건강</a:t>
          </a:r>
        </a:p>
      </dsp:txBody>
      <dsp:txXfrm rot="-5400000">
        <a:off x="1" y="1721698"/>
        <a:ext cx="1046170" cy="448359"/>
      </dsp:txXfrm>
    </dsp:sp>
    <dsp:sp modelId="{6B7D661E-39FD-42FF-88AC-8D61628C163F}">
      <dsp:nvSpPr>
        <dsp:cNvPr id="0" name=""/>
        <dsp:cNvSpPr/>
      </dsp:nvSpPr>
      <dsp:spPr>
        <a:xfrm rot="5400000">
          <a:off x="3925795" y="-1681010"/>
          <a:ext cx="971444" cy="673069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9531695"/>
              <a:satOff val="19501"/>
              <a:lumOff val="745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17145" rIns="17145" bIns="17145" numCol="1" spcCol="1270" anchor="ctr" anchorCtr="0">
          <a:noAutofit/>
        </a:bodyPr>
        <a:lstStyle/>
        <a:p>
          <a:pPr marL="228600" lvl="1" indent="-228600" algn="l" defTabSz="12001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2700" kern="1200" dirty="0">
              <a:latin typeface="타이포_크레파스 M" pitchFamily="18" charset="-127"/>
              <a:ea typeface="타이포_크레파스 M" pitchFamily="18" charset="-127"/>
            </a:rPr>
            <a:t>틀니와 관련된 정보 제공</a:t>
          </a:r>
        </a:p>
      </dsp:txBody>
      <dsp:txXfrm rot="-5400000">
        <a:off x="1046171" y="1246036"/>
        <a:ext cx="6683271" cy="8766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175B8C-DF90-4444-88E4-F1D95D87E965}" type="datetimeFigureOut">
              <a:rPr lang="ko-KR" altLang="en-US" smtClean="0"/>
              <a:pPr/>
              <a:t>2023-04-13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405DAE-064F-4E16-A6EA-40DBFA52F80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6808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FBF09-D113-481C-ABB2-744D0E5D3543}" type="datetime1">
              <a:rPr lang="ko-KR" altLang="en-US" smtClean="0"/>
              <a:pPr/>
              <a:t>2023-04-13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 flipH="1">
            <a:off x="6019800" y="6237312"/>
            <a:ext cx="136376" cy="484163"/>
          </a:xfrm>
          <a:prstGeom prst="rect">
            <a:avLst/>
          </a:prstGeom>
        </p:spPr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12531-6FF3-4A70-ADD4-1CF142C0B40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47A92-6A57-4077-9D12-DF07EEF7AA8D}" type="datetime1">
              <a:rPr lang="ko-KR" altLang="en-US" smtClean="0"/>
              <a:pPr/>
              <a:t>2023-04-13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 flipH="1">
            <a:off x="6019800" y="6237312"/>
            <a:ext cx="136376" cy="484163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12531-6FF3-4A70-ADD4-1CF142C0B40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822A9-062C-4DCA-A37B-B91D0A0CA200}" type="datetime1">
              <a:rPr lang="ko-KR" altLang="en-US" smtClean="0"/>
              <a:pPr/>
              <a:t>2023-04-13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 flipH="1">
            <a:off x="6019800" y="6237312"/>
            <a:ext cx="136376" cy="484163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12531-6FF3-4A70-ADD4-1CF142C0B40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6267A-B9A1-4431-9028-4AB8AE27F150}" type="datetime1">
              <a:rPr lang="ko-KR" altLang="en-US" smtClean="0"/>
              <a:pPr/>
              <a:t>2023-04-13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 flipH="1">
            <a:off x="6019800" y="6237312"/>
            <a:ext cx="136376" cy="484163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12531-6FF3-4A70-ADD4-1CF142C0B40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8AF98-187F-4FBC-A884-4D2BCD60165B}" type="datetime1">
              <a:rPr lang="ko-KR" altLang="en-US" smtClean="0"/>
              <a:pPr/>
              <a:t>2023-04-13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>
          <a:xfrm flipH="1">
            <a:off x="6019800" y="6237312"/>
            <a:ext cx="136376" cy="484163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12531-6FF3-4A70-ADD4-1CF142C0B40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EF561-8A8A-4ACA-85B3-FFD5944C4469}" type="datetime1">
              <a:rPr lang="ko-KR" altLang="en-US" smtClean="0"/>
              <a:pPr/>
              <a:t>2023-04-13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 flipH="1">
            <a:off x="6019800" y="6237312"/>
            <a:ext cx="136376" cy="484163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12531-6FF3-4A70-ADD4-1CF142C0B40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5C679-6D06-4D2A-917E-77CFCB234089}" type="datetime1">
              <a:rPr lang="ko-KR" altLang="en-US" smtClean="0"/>
              <a:pPr/>
              <a:t>2023-04-13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 flipH="1">
            <a:off x="6019800" y="6237312"/>
            <a:ext cx="136376" cy="484163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12531-6FF3-4A70-ADD4-1CF142C0B40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E449D-4057-4E3B-87DF-F012513F7538}" type="datetime1">
              <a:rPr lang="ko-KR" altLang="en-US" smtClean="0"/>
              <a:pPr/>
              <a:t>2023-04-13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 flipH="1">
            <a:off x="6019800" y="6237312"/>
            <a:ext cx="136376" cy="484163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12531-6FF3-4A70-ADD4-1CF142C0B40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BCFB0-E868-4A6B-8032-A596F0BE0D11}" type="datetime1">
              <a:rPr lang="ko-KR" altLang="en-US" smtClean="0"/>
              <a:pPr/>
              <a:t>2023-04-13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 flipH="1">
            <a:off x="6019800" y="6237312"/>
            <a:ext cx="136376" cy="484163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12531-6FF3-4A70-ADD4-1CF142C0B40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F115D-BC84-47FC-98CD-B902DF8AFCDB}" type="datetime1">
              <a:rPr lang="ko-KR" altLang="en-US" smtClean="0"/>
              <a:pPr/>
              <a:t>2023-04-13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 flipH="1">
            <a:off x="6019800" y="6237312"/>
            <a:ext cx="136376" cy="484163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12531-6FF3-4A70-ADD4-1CF142C0B40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5A265-8430-48A4-8D17-EFACBA04F82B}" type="datetime1">
              <a:rPr lang="ko-KR" altLang="en-US" smtClean="0"/>
              <a:pPr/>
              <a:t>2023-04-13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 flipH="1">
            <a:off x="6019800" y="6237312"/>
            <a:ext cx="136376" cy="484163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12531-6FF3-4A70-ADD4-1CF142C0B40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wdUp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Noto Sans Korean Medium" pitchFamily="34" charset="-127"/>
                <a:ea typeface="Noto Sans Korean Medium" pitchFamily="34" charset="-127"/>
              </a:defRPr>
            </a:lvl1pPr>
          </a:lstStyle>
          <a:p>
            <a:fld id="{4E4365CE-F523-43CC-B81C-FB77800428EF}" type="datetime1">
              <a:rPr lang="ko-KR" altLang="en-US" smtClean="0"/>
              <a:pPr/>
              <a:t>2023-04-13</a:t>
            </a:fld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796216" y="-28997"/>
            <a:ext cx="23469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>
                    <a:lumMod val="85000"/>
                  </a:schemeClr>
                </a:solidFill>
                <a:latin typeface="Noto Sans Korean Medium" pitchFamily="34" charset="-127"/>
                <a:ea typeface="Noto Sans Korean Medium" pitchFamily="34" charset="-127"/>
              </a:defRPr>
            </a:lvl1pPr>
          </a:lstStyle>
          <a:p>
            <a:fld id="{1CE12531-6FF3-4A70-ADD4-1CF142C0B40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 spc="-150">
          <a:solidFill>
            <a:schemeClr val="tx1"/>
          </a:solidFill>
          <a:latin typeface="Noto Sans Korean Bold" pitchFamily="34" charset="-127"/>
          <a:ea typeface="Noto Sans Korean Bold" pitchFamily="34" charset="-127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 spc="-100" baseline="0">
          <a:solidFill>
            <a:schemeClr val="tx1"/>
          </a:solidFill>
          <a:latin typeface="Noto Sans Korean Medium" pitchFamily="34" charset="-127"/>
          <a:ea typeface="Noto Sans Korean Medium" pitchFamily="34" charset="-127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 spc="-100" baseline="0">
          <a:solidFill>
            <a:schemeClr val="tx1"/>
          </a:solidFill>
          <a:latin typeface="Noto Sans Korean Medium" pitchFamily="34" charset="-127"/>
          <a:ea typeface="Noto Sans Korean Medium" pitchFamily="34" charset="-127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 spc="-100" baseline="0">
          <a:solidFill>
            <a:schemeClr val="tx1"/>
          </a:solidFill>
          <a:latin typeface="Noto Sans Korean Medium" pitchFamily="34" charset="-127"/>
          <a:ea typeface="Noto Sans Korean Medium" pitchFamily="34" charset="-127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 spc="-100" baseline="0">
          <a:solidFill>
            <a:schemeClr val="tx1"/>
          </a:solidFill>
          <a:latin typeface="Noto Sans Korean Medium" pitchFamily="34" charset="-127"/>
          <a:ea typeface="Noto Sans Korean Medium" pitchFamily="34" charset="-127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 spc="-100" baseline="0">
          <a:solidFill>
            <a:schemeClr val="tx1"/>
          </a:solidFill>
          <a:latin typeface="Noto Sans Korean Medium" pitchFamily="34" charset="-127"/>
          <a:ea typeface="Noto Sans Korean Medium" pitchFamily="34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kVert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이등변 삼각형 10"/>
          <p:cNvSpPr/>
          <p:nvPr/>
        </p:nvSpPr>
        <p:spPr>
          <a:xfrm rot="10800000">
            <a:off x="2034120" y="1071786"/>
            <a:ext cx="5075760" cy="4375655"/>
          </a:xfrm>
          <a:prstGeom prst="triangl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3155109" y="1963470"/>
            <a:ext cx="2890535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6000" spc="-300" dirty="0">
                <a:solidFill>
                  <a:schemeClr val="tx1">
                    <a:lumMod val="65000"/>
                    <a:lumOff val="35000"/>
                  </a:schemeClr>
                </a:solidFill>
                <a:latin typeface="타이포_크레파스 M" pitchFamily="18" charset="-127"/>
                <a:ea typeface="타이포_크레파스 M" pitchFamily="18" charset="-127"/>
                <a:cs typeface="+mj-cs"/>
              </a:rPr>
              <a:t>사례관리</a:t>
            </a:r>
            <a:endParaRPr lang="ko-KR" altLang="en-US" sz="6000" dirty="0">
              <a:solidFill>
                <a:schemeClr val="tx1">
                  <a:lumMod val="65000"/>
                  <a:lumOff val="35000"/>
                </a:schemeClr>
              </a:solidFill>
              <a:latin typeface="타이포_크레파스 M" pitchFamily="18" charset="-127"/>
              <a:ea typeface="타이포_크레파스 M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3527884" y="3087321"/>
            <a:ext cx="2088232" cy="8478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0" y="0"/>
            <a:ext cx="9144000" cy="11663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2" name="이등변 삼각형 31"/>
          <p:cNvSpPr/>
          <p:nvPr/>
        </p:nvSpPr>
        <p:spPr>
          <a:xfrm rot="10800000" flipV="1">
            <a:off x="3528808" y="4411742"/>
            <a:ext cx="2086385" cy="1635097"/>
          </a:xfrm>
          <a:prstGeom prst="triangl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부제목 2"/>
          <p:cNvSpPr>
            <a:spLocks noGrp="1"/>
          </p:cNvSpPr>
          <p:nvPr>
            <p:ph type="subTitle" idx="1"/>
          </p:nvPr>
        </p:nvSpPr>
        <p:spPr>
          <a:xfrm>
            <a:off x="3500430" y="3643314"/>
            <a:ext cx="5235930" cy="1656184"/>
          </a:xfrm>
        </p:spPr>
        <p:txBody>
          <a:bodyPr>
            <a:noAutofit/>
          </a:bodyPr>
          <a:lstStyle/>
          <a:p>
            <a:pPr algn="r"/>
            <a:r>
              <a:rPr lang="ko-KR" altLang="en-US" sz="3000" b="1" dirty="0">
                <a:latin typeface="타이포_크레파스 M" pitchFamily="18" charset="-127"/>
                <a:ea typeface="타이포_크레파스 M" pitchFamily="18" charset="-127"/>
              </a:rPr>
              <a:t>광주여자대학교</a:t>
            </a:r>
            <a:endParaRPr lang="en-US" altLang="ko-KR" sz="3000" b="1" dirty="0">
              <a:latin typeface="타이포_크레파스 M" pitchFamily="18" charset="-127"/>
              <a:ea typeface="타이포_크레파스 M" pitchFamily="18" charset="-127"/>
            </a:endParaRPr>
          </a:p>
          <a:p>
            <a:pPr algn="r"/>
            <a:r>
              <a:rPr lang="ko-KR" altLang="en-US" sz="3000" b="1" dirty="0">
                <a:latin typeface="타이포_크레파스 M" pitchFamily="18" charset="-127"/>
                <a:ea typeface="타이포_크레파스 M" pitchFamily="18" charset="-127"/>
              </a:rPr>
              <a:t>사회복지학과</a:t>
            </a:r>
            <a:endParaRPr lang="en-US" altLang="ko-KR" sz="3000" b="1" dirty="0">
              <a:latin typeface="타이포_크레파스 M" pitchFamily="18" charset="-127"/>
              <a:ea typeface="타이포_크레파스 M" pitchFamily="18" charset="-127"/>
            </a:endParaRPr>
          </a:p>
          <a:p>
            <a:pPr algn="r"/>
            <a:r>
              <a:rPr lang="en-US" altLang="ko-KR" sz="3000" b="1" dirty="0">
                <a:latin typeface="타이포_크레파스 M" pitchFamily="18" charset="-127"/>
                <a:ea typeface="타이포_크레파스 M" pitchFamily="18" charset="-127"/>
              </a:rPr>
              <a:t>201343017 </a:t>
            </a:r>
            <a:r>
              <a:rPr lang="ko-KR" altLang="en-US" sz="3000" b="1" dirty="0">
                <a:latin typeface="타이포_크레파스 M" pitchFamily="18" charset="-127"/>
                <a:ea typeface="타이포_크레파스 M" pitchFamily="18" charset="-127"/>
              </a:rPr>
              <a:t>신슬기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152400" y="152400"/>
            <a:ext cx="9144000" cy="11663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>
    <p:pull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0" y="0"/>
            <a:ext cx="9144000" cy="11663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4" name="슬라이드 번호 개체 틀 16"/>
          <p:cNvSpPr txBox="1">
            <a:spLocks/>
          </p:cNvSpPr>
          <p:nvPr/>
        </p:nvSpPr>
        <p:spPr>
          <a:xfrm>
            <a:off x="3398520" y="6591211"/>
            <a:ext cx="23469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CE12531-6FF3-4A70-ADD4-1CF142C0B40C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  <a:latin typeface="Noto Sans Korean Medium" pitchFamily="34" charset="-127"/>
                <a:ea typeface="Noto Sans Korean Medium" pitchFamily="34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schemeClr val="bg1">
                  <a:lumMod val="85000"/>
                </a:schemeClr>
              </a:solidFill>
              <a:effectLst/>
              <a:uLnTx/>
              <a:uFillTx/>
              <a:latin typeface="Noto Sans Korean Medium" pitchFamily="34" charset="-127"/>
              <a:ea typeface="Noto Sans Korean Medium" pitchFamily="34" charset="-127"/>
              <a:cs typeface="+mn-cs"/>
            </a:endParaRPr>
          </a:p>
        </p:txBody>
      </p:sp>
      <p:grpSp>
        <p:nvGrpSpPr>
          <p:cNvPr id="25" name="그룹 24"/>
          <p:cNvGrpSpPr/>
          <p:nvPr/>
        </p:nvGrpSpPr>
        <p:grpSpPr>
          <a:xfrm>
            <a:off x="579697" y="1607552"/>
            <a:ext cx="7984604" cy="813336"/>
            <a:chOff x="619225" y="1785957"/>
            <a:chExt cx="7905549" cy="813336"/>
          </a:xfrm>
        </p:grpSpPr>
        <p:grpSp>
          <p:nvGrpSpPr>
            <p:cNvPr id="26" name="그룹 14"/>
            <p:cNvGrpSpPr/>
            <p:nvPr/>
          </p:nvGrpSpPr>
          <p:grpSpPr>
            <a:xfrm>
              <a:off x="619225" y="2204864"/>
              <a:ext cx="7905549" cy="0"/>
              <a:chOff x="627686" y="3683298"/>
              <a:chExt cx="7905549" cy="0"/>
            </a:xfrm>
          </p:grpSpPr>
          <p:cxnSp>
            <p:nvCxnSpPr>
              <p:cNvPr id="28" name="직선 연결선 27"/>
              <p:cNvCxnSpPr/>
              <p:nvPr/>
            </p:nvCxnSpPr>
            <p:spPr>
              <a:xfrm>
                <a:off x="627686" y="3683298"/>
                <a:ext cx="2409765" cy="0"/>
              </a:xfrm>
              <a:prstGeom prst="line">
                <a:avLst/>
              </a:prstGeom>
              <a:ln w="19050"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직선 연결선 28"/>
              <p:cNvCxnSpPr/>
              <p:nvPr/>
            </p:nvCxnSpPr>
            <p:spPr>
              <a:xfrm>
                <a:off x="6123470" y="3683298"/>
                <a:ext cx="2409765" cy="0"/>
              </a:xfrm>
              <a:prstGeom prst="line">
                <a:avLst/>
              </a:prstGeom>
              <a:ln w="19050"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7" name="제목 5"/>
            <p:cNvSpPr txBox="1">
              <a:spLocks/>
            </p:cNvSpPr>
            <p:nvPr/>
          </p:nvSpPr>
          <p:spPr>
            <a:xfrm>
              <a:off x="1778187" y="1785957"/>
              <a:ext cx="5587626" cy="81333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ctr" defTabSz="914400" rtl="0" eaLnBrk="1" latinLnBrk="1" hangingPunct="1">
                <a:spcBef>
                  <a:spcPct val="0"/>
                </a:spcBef>
                <a:buNone/>
                <a:defRPr sz="4400" kern="1200" spc="-150">
                  <a:solidFill>
                    <a:schemeClr val="tx1"/>
                  </a:solidFill>
                  <a:latin typeface="Noto Sans Korean Bold" pitchFamily="34" charset="-127"/>
                  <a:ea typeface="Noto Sans Korean Bold" pitchFamily="34" charset="-127"/>
                  <a:cs typeface="+mj-cs"/>
                </a:defRPr>
              </a:lvl1pPr>
            </a:lstStyle>
            <a:p>
              <a:r>
                <a:rPr lang="en-US" altLang="ko-KR" sz="4000" spc="600" dirty="0">
                  <a:solidFill>
                    <a:schemeClr val="accent2"/>
                  </a:solidFill>
                  <a:latin typeface="타이포_크레파스 M" pitchFamily="18" charset="-127"/>
                  <a:ea typeface="타이포_크레파스 M" pitchFamily="18" charset="-127"/>
                </a:rPr>
                <a:t>CONTENTS</a:t>
              </a:r>
              <a:endParaRPr lang="ko-KR" altLang="en-US" sz="4000" spc="600" dirty="0">
                <a:solidFill>
                  <a:schemeClr val="accent2"/>
                </a:solidFill>
                <a:latin typeface="타이포_크레파스 M" pitchFamily="18" charset="-127"/>
                <a:ea typeface="타이포_크레파스 M" pitchFamily="18" charset="-127"/>
              </a:endParaRPr>
            </a:p>
          </p:txBody>
        </p:sp>
      </p:grpSp>
      <p:grpSp>
        <p:nvGrpSpPr>
          <p:cNvPr id="50" name="그룹 49"/>
          <p:cNvGrpSpPr/>
          <p:nvPr/>
        </p:nvGrpSpPr>
        <p:grpSpPr>
          <a:xfrm>
            <a:off x="353967" y="2503075"/>
            <a:ext cx="1772944" cy="1966224"/>
            <a:chOff x="283294" y="2209087"/>
            <a:chExt cx="2243372" cy="1966224"/>
          </a:xfrm>
        </p:grpSpPr>
        <p:sp>
          <p:nvSpPr>
            <p:cNvPr id="30" name="직사각형 29"/>
            <p:cNvSpPr/>
            <p:nvPr/>
          </p:nvSpPr>
          <p:spPr>
            <a:xfrm>
              <a:off x="556773" y="2545986"/>
              <a:ext cx="1969893" cy="1629325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타이포_크레파스 M" pitchFamily="18" charset="-127"/>
                <a:ea typeface="타이포_크레파스 M" pitchFamily="18" charset="-127"/>
              </a:endParaRPr>
            </a:p>
          </p:txBody>
        </p:sp>
        <p:sp>
          <p:nvSpPr>
            <p:cNvPr id="31" name="제목 5"/>
            <p:cNvSpPr txBox="1">
              <a:spLocks/>
            </p:cNvSpPr>
            <p:nvPr/>
          </p:nvSpPr>
          <p:spPr>
            <a:xfrm>
              <a:off x="283294" y="2209087"/>
              <a:ext cx="907970" cy="108255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ctr" defTabSz="914400" rtl="0" eaLnBrk="1" latinLnBrk="1" hangingPunct="1">
                <a:spcBef>
                  <a:spcPct val="0"/>
                </a:spcBef>
                <a:buNone/>
                <a:defRPr sz="4400" kern="1200" spc="-150">
                  <a:solidFill>
                    <a:schemeClr val="tx1"/>
                  </a:solidFill>
                  <a:latin typeface="Noto Sans Korean Bold" pitchFamily="34" charset="-127"/>
                  <a:ea typeface="Noto Sans Korean Bold" pitchFamily="34" charset="-127"/>
                  <a:cs typeface="+mj-cs"/>
                </a:defRPr>
              </a:lvl1pPr>
            </a:lstStyle>
            <a:p>
              <a:r>
                <a:rPr lang="en-US" altLang="ko-KR" sz="4800" i="1" spc="600" dirty="0">
                  <a:solidFill>
                    <a:schemeClr val="bg1"/>
                  </a:solidFill>
                  <a:latin typeface="타이포_크레파스 M" pitchFamily="18" charset="-127"/>
                  <a:ea typeface="타이포_크레파스 M" pitchFamily="18" charset="-127"/>
                </a:rPr>
                <a:t>1</a:t>
              </a:r>
              <a:endParaRPr lang="ko-KR" altLang="en-US" sz="4800" i="1" spc="600" dirty="0">
                <a:solidFill>
                  <a:schemeClr val="bg1"/>
                </a:solidFill>
                <a:latin typeface="타이포_크레파스 M" pitchFamily="18" charset="-127"/>
                <a:ea typeface="타이포_크레파스 M" pitchFamily="18" charset="-127"/>
              </a:endParaRPr>
            </a:p>
          </p:txBody>
        </p:sp>
        <p:sp>
          <p:nvSpPr>
            <p:cNvPr id="41" name="제목 5"/>
            <p:cNvSpPr txBox="1">
              <a:spLocks/>
            </p:cNvSpPr>
            <p:nvPr/>
          </p:nvSpPr>
          <p:spPr>
            <a:xfrm>
              <a:off x="518122" y="2990996"/>
              <a:ext cx="1988650" cy="99189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2400" b="1" spc="300" noProof="0" dirty="0">
                  <a:solidFill>
                    <a:schemeClr val="bg1"/>
                  </a:solidFill>
                  <a:latin typeface="타이포_크레파스 M" pitchFamily="18" charset="-127"/>
                  <a:ea typeface="타이포_크레파스 M" pitchFamily="18" charset="-127"/>
                  <a:cs typeface="+mj-cs"/>
                </a:rPr>
                <a:t>접수</a:t>
              </a:r>
              <a:endParaRPr kumimoji="0" lang="ko-KR" altLang="en-US" sz="2400" b="1" i="0" u="none" strike="noStrike" kern="1200" cap="none" spc="30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타이포_크레파스 M" pitchFamily="18" charset="-127"/>
                <a:ea typeface="타이포_크레파스 M" pitchFamily="18" charset="-127"/>
                <a:cs typeface="+mj-cs"/>
              </a:endParaRPr>
            </a:p>
          </p:txBody>
        </p:sp>
      </p:grpSp>
      <p:grpSp>
        <p:nvGrpSpPr>
          <p:cNvPr id="51" name="그룹 50"/>
          <p:cNvGrpSpPr/>
          <p:nvPr/>
        </p:nvGrpSpPr>
        <p:grpSpPr>
          <a:xfrm>
            <a:off x="2050616" y="2770652"/>
            <a:ext cx="1717700" cy="1957772"/>
            <a:chOff x="2399019" y="2505067"/>
            <a:chExt cx="2173473" cy="1957772"/>
          </a:xfrm>
        </p:grpSpPr>
        <p:sp>
          <p:nvSpPr>
            <p:cNvPr id="36" name="직사각형 35"/>
            <p:cNvSpPr/>
            <p:nvPr/>
          </p:nvSpPr>
          <p:spPr>
            <a:xfrm>
              <a:off x="2602599" y="2833514"/>
              <a:ext cx="1969893" cy="1629325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400" b="1" dirty="0">
                  <a:latin typeface="타이포_크레파스 M" pitchFamily="18" charset="-127"/>
                  <a:ea typeface="타이포_크레파스 M" pitchFamily="18" charset="-127"/>
                </a:rPr>
                <a:t>기초현황</a:t>
              </a:r>
            </a:p>
          </p:txBody>
        </p:sp>
        <p:sp>
          <p:nvSpPr>
            <p:cNvPr id="37" name="제목 5"/>
            <p:cNvSpPr txBox="1">
              <a:spLocks/>
            </p:cNvSpPr>
            <p:nvPr/>
          </p:nvSpPr>
          <p:spPr>
            <a:xfrm>
              <a:off x="2399019" y="2505067"/>
              <a:ext cx="907969" cy="108255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ctr" defTabSz="914400" rtl="0" eaLnBrk="1" latinLnBrk="1" hangingPunct="1">
                <a:spcBef>
                  <a:spcPct val="0"/>
                </a:spcBef>
                <a:buNone/>
                <a:defRPr sz="4400" kern="1200" spc="-150">
                  <a:solidFill>
                    <a:schemeClr val="tx1"/>
                  </a:solidFill>
                  <a:latin typeface="Noto Sans Korean Bold" pitchFamily="34" charset="-127"/>
                  <a:ea typeface="Noto Sans Korean Bold" pitchFamily="34" charset="-127"/>
                  <a:cs typeface="+mj-cs"/>
                </a:defRPr>
              </a:lvl1pPr>
            </a:lstStyle>
            <a:p>
              <a:r>
                <a:rPr lang="en-US" altLang="ko-KR" sz="4800" i="1" spc="600" dirty="0">
                  <a:solidFill>
                    <a:schemeClr val="bg1"/>
                  </a:solidFill>
                  <a:latin typeface="타이포_크레파스 M" pitchFamily="18" charset="-127"/>
                  <a:ea typeface="타이포_크레파스 M" pitchFamily="18" charset="-127"/>
                </a:rPr>
                <a:t>2</a:t>
              </a:r>
              <a:endParaRPr lang="ko-KR" altLang="en-US" sz="4800" i="1" spc="600" dirty="0">
                <a:solidFill>
                  <a:schemeClr val="bg1"/>
                </a:solidFill>
                <a:latin typeface="타이포_크레파스 M" pitchFamily="18" charset="-127"/>
                <a:ea typeface="타이포_크레파스 M" pitchFamily="18" charset="-127"/>
              </a:endParaRPr>
            </a:p>
          </p:txBody>
        </p:sp>
        <p:sp>
          <p:nvSpPr>
            <p:cNvPr id="42" name="제목 5"/>
            <p:cNvSpPr txBox="1">
              <a:spLocks/>
            </p:cNvSpPr>
            <p:nvPr/>
          </p:nvSpPr>
          <p:spPr>
            <a:xfrm>
              <a:off x="2625550" y="3307431"/>
              <a:ext cx="1924014" cy="891235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ctr" defTabSz="914400" rtl="0" eaLnBrk="1" latinLnBrk="1" hangingPunct="1">
                <a:spcBef>
                  <a:spcPct val="0"/>
                </a:spcBef>
                <a:buNone/>
                <a:defRPr sz="4400" kern="1200" spc="-150">
                  <a:solidFill>
                    <a:schemeClr val="tx1"/>
                  </a:solidFill>
                  <a:latin typeface="Noto Sans Korean Bold" pitchFamily="34" charset="-127"/>
                  <a:ea typeface="Noto Sans Korean Bold" pitchFamily="34" charset="-127"/>
                  <a:cs typeface="+mj-cs"/>
                </a:defRPr>
              </a:lvl1pPr>
            </a:lstStyle>
            <a:p>
              <a:endParaRPr lang="ko-KR" altLang="en-US" sz="2400" b="1" spc="300" dirty="0">
                <a:solidFill>
                  <a:schemeClr val="bg1"/>
                </a:solidFill>
                <a:latin typeface="타이포_크레파스 M" pitchFamily="18" charset="-127"/>
                <a:ea typeface="타이포_크레파스 M" pitchFamily="18" charset="-127"/>
              </a:endParaRPr>
            </a:p>
          </p:txBody>
        </p:sp>
      </p:grpSp>
      <p:grpSp>
        <p:nvGrpSpPr>
          <p:cNvPr id="52" name="그룹 51"/>
          <p:cNvGrpSpPr/>
          <p:nvPr/>
        </p:nvGrpSpPr>
        <p:grpSpPr>
          <a:xfrm>
            <a:off x="3675833" y="3029778"/>
            <a:ext cx="1717707" cy="1975307"/>
            <a:chOff x="4391430" y="2750341"/>
            <a:chExt cx="2173478" cy="1975307"/>
          </a:xfrm>
        </p:grpSpPr>
        <p:sp>
          <p:nvSpPr>
            <p:cNvPr id="32" name="직사각형 31"/>
            <p:cNvSpPr/>
            <p:nvPr/>
          </p:nvSpPr>
          <p:spPr>
            <a:xfrm>
              <a:off x="4574521" y="3096323"/>
              <a:ext cx="1969893" cy="1629325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타이포_크레파스 M" pitchFamily="18" charset="-127"/>
                <a:ea typeface="타이포_크레파스 M" pitchFamily="18" charset="-127"/>
              </a:endParaRPr>
            </a:p>
          </p:txBody>
        </p:sp>
        <p:sp>
          <p:nvSpPr>
            <p:cNvPr id="34" name="제목 5"/>
            <p:cNvSpPr txBox="1">
              <a:spLocks/>
            </p:cNvSpPr>
            <p:nvPr/>
          </p:nvSpPr>
          <p:spPr>
            <a:xfrm>
              <a:off x="4391430" y="2750341"/>
              <a:ext cx="907969" cy="108255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ctr" defTabSz="914400" rtl="0" eaLnBrk="1" latinLnBrk="1" hangingPunct="1">
                <a:spcBef>
                  <a:spcPct val="0"/>
                </a:spcBef>
                <a:buNone/>
                <a:defRPr sz="4400" kern="1200" spc="-150">
                  <a:solidFill>
                    <a:schemeClr val="tx1"/>
                  </a:solidFill>
                  <a:latin typeface="Noto Sans Korean Bold" pitchFamily="34" charset="-127"/>
                  <a:ea typeface="Noto Sans Korean Bold" pitchFamily="34" charset="-127"/>
                  <a:cs typeface="+mj-cs"/>
                </a:defRPr>
              </a:lvl1pPr>
            </a:lstStyle>
            <a:p>
              <a:r>
                <a:rPr lang="en-US" altLang="ko-KR" sz="4800" i="1" spc="600" dirty="0">
                  <a:solidFill>
                    <a:schemeClr val="bg1"/>
                  </a:solidFill>
                  <a:latin typeface="타이포_크레파스 M" pitchFamily="18" charset="-127"/>
                  <a:ea typeface="타이포_크레파스 M" pitchFamily="18" charset="-127"/>
                </a:rPr>
                <a:t>3</a:t>
              </a:r>
              <a:endParaRPr lang="ko-KR" altLang="en-US" sz="4800" i="1" spc="600" dirty="0">
                <a:solidFill>
                  <a:schemeClr val="bg1"/>
                </a:solidFill>
                <a:latin typeface="타이포_크레파스 M" pitchFamily="18" charset="-127"/>
                <a:ea typeface="타이포_크레파스 M" pitchFamily="18" charset="-127"/>
              </a:endParaRPr>
            </a:p>
          </p:txBody>
        </p:sp>
        <p:sp>
          <p:nvSpPr>
            <p:cNvPr id="43" name="제목 5"/>
            <p:cNvSpPr txBox="1">
              <a:spLocks/>
            </p:cNvSpPr>
            <p:nvPr/>
          </p:nvSpPr>
          <p:spPr>
            <a:xfrm>
              <a:off x="4576258" y="3623885"/>
              <a:ext cx="1988650" cy="954437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ctr" defTabSz="914400" rtl="0" eaLnBrk="1" latinLnBrk="1" hangingPunct="1">
                <a:spcBef>
                  <a:spcPct val="0"/>
                </a:spcBef>
                <a:buNone/>
                <a:defRPr sz="4400" kern="1200" spc="-150">
                  <a:solidFill>
                    <a:schemeClr val="tx1"/>
                  </a:solidFill>
                  <a:latin typeface="Noto Sans Korean Bold" pitchFamily="34" charset="-127"/>
                  <a:ea typeface="Noto Sans Korean Bold" pitchFamily="34" charset="-127"/>
                  <a:cs typeface="+mj-cs"/>
                </a:defRPr>
              </a:lvl1pPr>
            </a:lstStyle>
            <a:p>
              <a:r>
                <a:rPr lang="ko-KR" altLang="en-US" sz="2400" b="1" spc="300" dirty="0">
                  <a:solidFill>
                    <a:schemeClr val="bg1"/>
                  </a:solidFill>
                  <a:latin typeface="타이포_크레파스 M" pitchFamily="18" charset="-127"/>
                  <a:ea typeface="타이포_크레파스 M" pitchFamily="18" charset="-127"/>
                </a:rPr>
                <a:t>사정</a:t>
              </a:r>
            </a:p>
          </p:txBody>
        </p:sp>
      </p:grpSp>
      <p:grpSp>
        <p:nvGrpSpPr>
          <p:cNvPr id="53" name="그룹 52"/>
          <p:cNvGrpSpPr/>
          <p:nvPr/>
        </p:nvGrpSpPr>
        <p:grpSpPr>
          <a:xfrm>
            <a:off x="5301050" y="3306439"/>
            <a:ext cx="1719220" cy="1966853"/>
            <a:chOff x="6326375" y="3046323"/>
            <a:chExt cx="2175393" cy="1966853"/>
          </a:xfrm>
        </p:grpSpPr>
        <p:sp>
          <p:nvSpPr>
            <p:cNvPr id="33" name="직사각형 32"/>
            <p:cNvSpPr/>
            <p:nvPr/>
          </p:nvSpPr>
          <p:spPr>
            <a:xfrm>
              <a:off x="6529955" y="3383851"/>
              <a:ext cx="1969893" cy="1629325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타이포_크레파스 M" pitchFamily="18" charset="-127"/>
                <a:ea typeface="타이포_크레파스 M" pitchFamily="18" charset="-127"/>
              </a:endParaRPr>
            </a:p>
          </p:txBody>
        </p:sp>
        <p:sp>
          <p:nvSpPr>
            <p:cNvPr id="35" name="제목 5"/>
            <p:cNvSpPr txBox="1">
              <a:spLocks/>
            </p:cNvSpPr>
            <p:nvPr/>
          </p:nvSpPr>
          <p:spPr>
            <a:xfrm>
              <a:off x="6326375" y="3046323"/>
              <a:ext cx="907969" cy="108255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ctr" defTabSz="914400" rtl="0" eaLnBrk="1" latinLnBrk="1" hangingPunct="1">
                <a:spcBef>
                  <a:spcPct val="0"/>
                </a:spcBef>
                <a:buNone/>
                <a:defRPr sz="4400" kern="1200" spc="-150">
                  <a:solidFill>
                    <a:schemeClr val="tx1"/>
                  </a:solidFill>
                  <a:latin typeface="Noto Sans Korean Bold" pitchFamily="34" charset="-127"/>
                  <a:ea typeface="Noto Sans Korean Bold" pitchFamily="34" charset="-127"/>
                  <a:cs typeface="+mj-cs"/>
                </a:defRPr>
              </a:lvl1pPr>
            </a:lstStyle>
            <a:p>
              <a:r>
                <a:rPr lang="en-US" altLang="ko-KR" sz="4800" i="1" spc="600" dirty="0">
                  <a:solidFill>
                    <a:schemeClr val="bg1"/>
                  </a:solidFill>
                  <a:latin typeface="타이포_크레파스 M" pitchFamily="18" charset="-127"/>
                  <a:ea typeface="타이포_크레파스 M" pitchFamily="18" charset="-127"/>
                </a:rPr>
                <a:t>4</a:t>
              </a:r>
              <a:endParaRPr lang="ko-KR" altLang="en-US" sz="4800" i="1" spc="600" dirty="0">
                <a:solidFill>
                  <a:schemeClr val="bg1"/>
                </a:solidFill>
                <a:latin typeface="타이포_크레파스 M" pitchFamily="18" charset="-127"/>
                <a:ea typeface="타이포_크레파스 M" pitchFamily="18" charset="-127"/>
              </a:endParaRPr>
            </a:p>
          </p:txBody>
        </p:sp>
        <p:sp>
          <p:nvSpPr>
            <p:cNvPr id="44" name="제목 5"/>
            <p:cNvSpPr txBox="1">
              <a:spLocks/>
            </p:cNvSpPr>
            <p:nvPr/>
          </p:nvSpPr>
          <p:spPr>
            <a:xfrm>
              <a:off x="6497252" y="3895744"/>
              <a:ext cx="2004516" cy="916213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ctr" defTabSz="914400" rtl="0" eaLnBrk="1" latinLnBrk="1" hangingPunct="1">
                <a:spcBef>
                  <a:spcPct val="0"/>
                </a:spcBef>
                <a:buNone/>
                <a:defRPr sz="4400" kern="1200" spc="-150">
                  <a:solidFill>
                    <a:schemeClr val="tx1"/>
                  </a:solidFill>
                  <a:latin typeface="Noto Sans Korean Bold" pitchFamily="34" charset="-127"/>
                  <a:ea typeface="Noto Sans Korean Bold" pitchFamily="34" charset="-127"/>
                  <a:cs typeface="+mj-cs"/>
                </a:defRPr>
              </a:lvl1pPr>
            </a:lstStyle>
            <a:p>
              <a:r>
                <a:rPr lang="ko-KR" altLang="en-US" sz="2400" b="1" spc="300" dirty="0">
                  <a:solidFill>
                    <a:schemeClr val="bg1"/>
                  </a:solidFill>
                  <a:latin typeface="타이포_크레파스 M" pitchFamily="18" charset="-127"/>
                  <a:ea typeface="타이포_크레파스 M" pitchFamily="18" charset="-127"/>
                </a:rPr>
                <a:t>실행계획</a:t>
              </a:r>
            </a:p>
          </p:txBody>
        </p:sp>
      </p:grpSp>
      <p:grpSp>
        <p:nvGrpSpPr>
          <p:cNvPr id="54" name="그룹 53"/>
          <p:cNvGrpSpPr/>
          <p:nvPr/>
        </p:nvGrpSpPr>
        <p:grpSpPr>
          <a:xfrm>
            <a:off x="6926264" y="3574645"/>
            <a:ext cx="1717702" cy="1926057"/>
            <a:chOff x="6970527" y="4500570"/>
            <a:chExt cx="2173473" cy="1926057"/>
          </a:xfrm>
        </p:grpSpPr>
        <p:sp>
          <p:nvSpPr>
            <p:cNvPr id="46" name="직사각형 45"/>
            <p:cNvSpPr/>
            <p:nvPr/>
          </p:nvSpPr>
          <p:spPr>
            <a:xfrm>
              <a:off x="7174107" y="4797302"/>
              <a:ext cx="1969893" cy="1629325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타이포_크레파스 M" pitchFamily="18" charset="-127"/>
                <a:ea typeface="타이포_크레파스 M" pitchFamily="18" charset="-127"/>
              </a:endParaRPr>
            </a:p>
          </p:txBody>
        </p:sp>
        <p:sp>
          <p:nvSpPr>
            <p:cNvPr id="47" name="제목 5"/>
            <p:cNvSpPr txBox="1">
              <a:spLocks/>
            </p:cNvSpPr>
            <p:nvPr/>
          </p:nvSpPr>
          <p:spPr>
            <a:xfrm>
              <a:off x="6970527" y="4500570"/>
              <a:ext cx="907968" cy="108255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ctr" defTabSz="914400" rtl="0" eaLnBrk="1" latinLnBrk="1" hangingPunct="1">
                <a:spcBef>
                  <a:spcPct val="0"/>
                </a:spcBef>
                <a:buNone/>
                <a:defRPr sz="4400" kern="1200" spc="-150">
                  <a:solidFill>
                    <a:schemeClr val="tx1"/>
                  </a:solidFill>
                  <a:latin typeface="Noto Sans Korean Bold" pitchFamily="34" charset="-127"/>
                  <a:ea typeface="Noto Sans Korean Bold" pitchFamily="34" charset="-127"/>
                  <a:cs typeface="+mj-cs"/>
                </a:defRPr>
              </a:lvl1pPr>
            </a:lstStyle>
            <a:p>
              <a:r>
                <a:rPr lang="en-US" altLang="ko-KR" sz="4800" i="1" spc="600" dirty="0">
                  <a:solidFill>
                    <a:schemeClr val="bg1"/>
                  </a:solidFill>
                  <a:latin typeface="타이포_크레파스 M" pitchFamily="18" charset="-127"/>
                  <a:ea typeface="타이포_크레파스 M" pitchFamily="18" charset="-127"/>
                </a:rPr>
                <a:t>5</a:t>
              </a:r>
              <a:endParaRPr lang="ko-KR" altLang="en-US" sz="4800" i="1" spc="600" dirty="0">
                <a:solidFill>
                  <a:schemeClr val="bg1"/>
                </a:solidFill>
                <a:latin typeface="타이포_크레파스 M" pitchFamily="18" charset="-127"/>
                <a:ea typeface="타이포_크레파스 M" pitchFamily="18" charset="-127"/>
              </a:endParaRPr>
            </a:p>
          </p:txBody>
        </p:sp>
        <p:sp>
          <p:nvSpPr>
            <p:cNvPr id="48" name="제목 5"/>
            <p:cNvSpPr txBox="1">
              <a:spLocks/>
            </p:cNvSpPr>
            <p:nvPr/>
          </p:nvSpPr>
          <p:spPr>
            <a:xfrm>
              <a:off x="7245743" y="5297367"/>
              <a:ext cx="1898257" cy="1057821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ctr" defTabSz="914400" rtl="0" eaLnBrk="1" latinLnBrk="1" hangingPunct="1">
                <a:spcBef>
                  <a:spcPct val="0"/>
                </a:spcBef>
                <a:buNone/>
                <a:defRPr sz="4400" kern="1200" spc="-150">
                  <a:solidFill>
                    <a:schemeClr val="tx1"/>
                  </a:solidFill>
                  <a:latin typeface="Noto Sans Korean Bold" pitchFamily="34" charset="-127"/>
                  <a:ea typeface="Noto Sans Korean Bold" pitchFamily="34" charset="-127"/>
                  <a:cs typeface="+mj-cs"/>
                </a:defRPr>
              </a:lvl1pPr>
            </a:lstStyle>
            <a:p>
              <a:r>
                <a:rPr lang="ko-KR" altLang="en-US" sz="2400" b="1" spc="300" dirty="0">
                  <a:solidFill>
                    <a:schemeClr val="bg1"/>
                  </a:solidFill>
                  <a:latin typeface="타이포_크레파스 M" pitchFamily="18" charset="-127"/>
                  <a:ea typeface="타이포_크레파스 M" pitchFamily="18" charset="-127"/>
                </a:rPr>
                <a:t>평가 및 종결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9816217"/>
      </p:ext>
    </p:extLst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슬라이드 번호 개체 틀 21"/>
          <p:cNvSpPr>
            <a:spLocks noGrp="1"/>
          </p:cNvSpPr>
          <p:nvPr>
            <p:ph type="sldNum" sz="quarter" idx="12"/>
          </p:nvPr>
        </p:nvSpPr>
        <p:spPr>
          <a:xfrm>
            <a:off x="6605716" y="6352753"/>
            <a:ext cx="2346960" cy="365125"/>
          </a:xfrm>
        </p:spPr>
        <p:txBody>
          <a:bodyPr/>
          <a:lstStyle/>
          <a:p>
            <a:fld id="{1CE12531-6FF3-4A70-ADD4-1CF142C0B40C}" type="slidenum">
              <a:rPr lang="ko-KR" altLang="en-US" smtClean="0"/>
              <a:pPr/>
              <a:t>3</a:t>
            </a:fld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0" y="0"/>
            <a:ext cx="9144000" cy="11663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86630" y="185698"/>
            <a:ext cx="1461034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ko-KR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타이포_크레파스 M" pitchFamily="18" charset="-127"/>
                <a:ea typeface="타이포_크레파스 M" pitchFamily="18" charset="-127"/>
              </a:rPr>
              <a:t>1. </a:t>
            </a:r>
            <a:r>
              <a:rPr lang="ko-KR" altLang="en-US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타이포_크레파스 M" pitchFamily="18" charset="-127"/>
                <a:ea typeface="타이포_크레파스 M" pitchFamily="18" charset="-127"/>
              </a:rPr>
              <a:t>접수</a:t>
            </a: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1609786"/>
              </p:ext>
            </p:extLst>
          </p:nvPr>
        </p:nvGraphicFramePr>
        <p:xfrm>
          <a:off x="323528" y="783274"/>
          <a:ext cx="8496946" cy="5755592"/>
        </p:xfrm>
        <a:graphic>
          <a:graphicData uri="http://schemas.openxmlformats.org/drawingml/2006/table">
            <a:tbl>
              <a:tblPr/>
              <a:tblGrid>
                <a:gridCol w="10482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482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118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0984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2504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8459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8459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38459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31563">
                <a:tc gridSpan="8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의 </a:t>
                      </a: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뢰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 대 상</a:t>
                      </a: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156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성 명</a:t>
                      </a: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남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OO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나 이</a:t>
                      </a: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74</a:t>
                      </a: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생년월일 </a:t>
                      </a: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42.</a:t>
                      </a:r>
                      <a:r>
                        <a:rPr lang="en-US" altLang="ko-KR" sz="1100" kern="0" spc="0" baseline="0" dirty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 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9. 20(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음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6114"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주소</a:t>
                      </a: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광주광역시 서구 상무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2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동</a:t>
                      </a: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연락처</a:t>
                      </a: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전 화</a:t>
                      </a: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611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휴대폰</a:t>
                      </a: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611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이메일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 </a:t>
                      </a: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1563">
                <a:tc gridSpan="8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가 족 사 항 </a:t>
                      </a: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156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성명</a:t>
                      </a: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관계</a:t>
                      </a: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나이</a:t>
                      </a: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직업</a:t>
                      </a: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동거여부</a:t>
                      </a: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기타</a:t>
                      </a: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6611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OOO</a:t>
                      </a: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배우자</a:t>
                      </a: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X</a:t>
                      </a: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사망</a:t>
                      </a: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6611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남</a:t>
                      </a: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OO</a:t>
                      </a: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자</a:t>
                      </a: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X</a:t>
                      </a: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사망</a:t>
                      </a: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6611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남</a:t>
                      </a: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OO</a:t>
                      </a: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자</a:t>
                      </a: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공업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(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중소기업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)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X</a:t>
                      </a: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6611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남</a:t>
                      </a: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OO</a:t>
                      </a: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자</a:t>
                      </a: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X</a:t>
                      </a: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31563">
                <a:tc gridSpan="8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해결하고 싶은 내용</a:t>
                      </a: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72214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무엇이 달라지길 원하십니까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?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7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이가 없으셔서 잘 씹지 못하심 → 소화불량 일으킴→  틀니필요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31563">
                <a:tc gridSpan="8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의 </a:t>
                      </a: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뢰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 자</a:t>
                      </a: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3156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이름</a:t>
                      </a: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윤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OO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직업</a:t>
                      </a: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사회복지사</a:t>
                      </a: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소속</a:t>
                      </a: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쌍촌종합사회복지관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66114"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주소</a:t>
                      </a: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연락처</a:t>
                      </a: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전 화</a:t>
                      </a: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6611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휴대폰</a:t>
                      </a: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6611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이메일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47685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방법</a:t>
                      </a: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7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□ 자진 □ 인터넷 □ 홍보물 □주변권유 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( )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□ 기타 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타이포_크레파스 M" pitchFamily="18" charset="-127"/>
                          <a:ea typeface="타이포_크레파스 M" pitchFamily="18" charset="-127"/>
                        </a:rPr>
                        <a:t>( ) 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</a:txBody>
                  <a:tcPr marL="41185" marR="41185" marT="11386" marB="113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35665600"/>
      </p:ext>
    </p:extLst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0" y="0"/>
            <a:ext cx="9144000" cy="11663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6630" y="173650"/>
            <a:ext cx="2037098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ko-KR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타이포_크레파스 M" pitchFamily="18" charset="-127"/>
                <a:ea typeface="타이포_크레파스 M" pitchFamily="18" charset="-127"/>
              </a:rPr>
              <a:t>2.</a:t>
            </a:r>
            <a:r>
              <a:rPr lang="ko-KR" altLang="en-US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타이포_크레파스 M" pitchFamily="18" charset="-127"/>
                <a:ea typeface="타이포_크레파스 M" pitchFamily="18" charset="-127"/>
              </a:rPr>
              <a:t> 기초현황</a:t>
            </a:r>
          </a:p>
        </p:txBody>
      </p:sp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7571985"/>
              </p:ext>
            </p:extLst>
          </p:nvPr>
        </p:nvGraphicFramePr>
        <p:xfrm>
          <a:off x="395536" y="1124744"/>
          <a:ext cx="8352928" cy="5112567"/>
        </p:xfrm>
        <a:graphic>
          <a:graphicData uri="http://schemas.openxmlformats.org/drawingml/2006/table">
            <a:tbl>
              <a:tblPr firstCol="1">
                <a:tableStyleId>{E8B1032C-EA38-4F05-BA0D-38AFFFC7BED3}</a:tableStyleId>
              </a:tblPr>
              <a:tblGrid>
                <a:gridCol w="12721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539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792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08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2115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8129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049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63057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55795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성명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남</a:t>
                      </a:r>
                      <a:r>
                        <a:rPr lang="en-US" altLang="ko-KR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OO</a:t>
                      </a:r>
                      <a:endParaRPr lang="ko-KR" altLang="en-US" sz="2000" dirty="0"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나이</a:t>
                      </a:r>
                      <a:r>
                        <a:rPr lang="ko-KR" altLang="en-US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74</a:t>
                      </a:r>
                      <a:endParaRPr lang="ko-KR" altLang="en-US" sz="2000" dirty="0"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성별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남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생년월일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42. 9.</a:t>
                      </a:r>
                      <a:r>
                        <a:rPr lang="en-US" altLang="ko-KR" sz="2000" baseline="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 20(</a:t>
                      </a:r>
                      <a:r>
                        <a:rPr lang="ko-KR" altLang="en-US" sz="2000" baseline="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음</a:t>
                      </a:r>
                      <a:r>
                        <a:rPr lang="en-US" altLang="ko-KR" sz="2000" baseline="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)</a:t>
                      </a:r>
                      <a:endParaRPr lang="ko-KR" altLang="en-US" sz="2000" dirty="0"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795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주소</a:t>
                      </a:r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l" latinLnBrk="1"/>
                      <a:r>
                        <a:rPr lang="ko-KR" altLang="en-US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광주광역시 서구 상무</a:t>
                      </a:r>
                      <a:r>
                        <a:rPr lang="en-US" altLang="ko-KR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2</a:t>
                      </a:r>
                      <a:r>
                        <a:rPr lang="ko-KR" altLang="en-US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동</a:t>
                      </a:r>
                      <a:endParaRPr lang="en-US" altLang="ko-KR" sz="2000" dirty="0"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종교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기독교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7953">
                <a:tc>
                  <a:txBody>
                    <a:bodyPr/>
                    <a:lstStyle/>
                    <a:p>
                      <a:pPr algn="ctr" latinLnBrk="1"/>
                      <a:endParaRPr lang="en-US" altLang="ko-KR" sz="2000" dirty="0"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  <a:p>
                      <a:pPr algn="ctr" latinLnBrk="1"/>
                      <a:r>
                        <a:rPr lang="ko-KR" altLang="en-US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가족사항</a:t>
                      </a:r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algn="l" latinLnBrk="1"/>
                      <a:endParaRPr lang="en-US" altLang="ko-KR" sz="2000"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  <a:p>
                      <a:pPr algn="l" latinLnBrk="1"/>
                      <a:r>
                        <a:rPr lang="ko-KR" altLang="en-US" sz="2000">
                          <a:latin typeface="타이포_크레파스 M" pitchFamily="18" charset="-127"/>
                          <a:ea typeface="타이포_크레파스 M" pitchFamily="18" charset="-127"/>
                        </a:rPr>
                        <a:t>배우자</a:t>
                      </a:r>
                      <a:r>
                        <a:rPr lang="en-US" altLang="ko-KR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(</a:t>
                      </a:r>
                      <a:r>
                        <a:rPr lang="ko-KR" altLang="en-US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사망</a:t>
                      </a:r>
                      <a:r>
                        <a:rPr lang="en-US" altLang="ko-KR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), </a:t>
                      </a:r>
                      <a:r>
                        <a:rPr lang="ko-KR" altLang="en-US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첫째 아들</a:t>
                      </a:r>
                      <a:r>
                        <a:rPr lang="en-US" altLang="ko-KR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(</a:t>
                      </a:r>
                      <a:r>
                        <a:rPr lang="ko-KR" altLang="en-US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사망</a:t>
                      </a:r>
                      <a:r>
                        <a:rPr lang="en-US" altLang="ko-KR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), </a:t>
                      </a:r>
                      <a:r>
                        <a:rPr lang="ko-KR" altLang="en-US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둘째 아들</a:t>
                      </a:r>
                      <a:r>
                        <a:rPr lang="en-US" altLang="ko-KR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, </a:t>
                      </a:r>
                      <a:r>
                        <a:rPr lang="ko-KR" altLang="en-US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딸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96354">
                <a:tc>
                  <a:txBody>
                    <a:bodyPr/>
                    <a:lstStyle/>
                    <a:p>
                      <a:pPr algn="ctr" latinLnBrk="1"/>
                      <a:endParaRPr lang="en-US" altLang="ko-KR" sz="2000" dirty="0"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  <a:p>
                      <a:pPr algn="ctr" latinLnBrk="1"/>
                      <a:r>
                        <a:rPr lang="ko-KR" altLang="en-US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세대유형</a:t>
                      </a:r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algn="l" latinLnBrk="1"/>
                      <a:endParaRPr lang="en-US" altLang="ko-KR" sz="2000" dirty="0"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  <a:p>
                      <a:pPr algn="l" latinLnBrk="1"/>
                      <a:r>
                        <a:rPr lang="ko-KR" altLang="en-US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독거노인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96354">
                <a:tc>
                  <a:txBody>
                    <a:bodyPr/>
                    <a:lstStyle/>
                    <a:p>
                      <a:pPr algn="ctr" latinLnBrk="1"/>
                      <a:endParaRPr lang="en-US" altLang="ko-KR" sz="2000" dirty="0"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  <a:p>
                      <a:pPr algn="ctr" latinLnBrk="1"/>
                      <a:r>
                        <a:rPr lang="ko-KR" altLang="en-US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수급사항</a:t>
                      </a:r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algn="l" latinLnBrk="1"/>
                      <a:endParaRPr lang="en-US" altLang="ko-KR" sz="2000" dirty="0"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  <a:p>
                      <a:pPr algn="l" latinLnBrk="1"/>
                      <a:r>
                        <a:rPr lang="ko-KR" altLang="en-US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해당사항 없음</a:t>
                      </a:r>
                      <a:endParaRPr lang="en-US" altLang="ko-KR" sz="2000" dirty="0"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95990">
                <a:tc>
                  <a:txBody>
                    <a:bodyPr/>
                    <a:lstStyle/>
                    <a:p>
                      <a:pPr algn="ctr" latinLnBrk="1"/>
                      <a:endParaRPr lang="en-US" altLang="ko-KR" sz="2000" dirty="0"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  <a:p>
                      <a:pPr algn="ctr" latinLnBrk="1"/>
                      <a:r>
                        <a:rPr lang="ko-KR" altLang="en-US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주거형태</a:t>
                      </a:r>
                      <a:endParaRPr lang="en-US" altLang="ko-KR" sz="2000" dirty="0"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algn="l" latinLnBrk="1"/>
                      <a:endParaRPr lang="en-US" altLang="ko-KR" sz="2000" dirty="0"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  <a:p>
                      <a:pPr algn="l" latinLnBrk="1"/>
                      <a:r>
                        <a:rPr lang="ko-KR" altLang="en-US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영구임대아파트</a:t>
                      </a:r>
                      <a:endParaRPr lang="en-US" altLang="ko-KR" sz="2000" dirty="0"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3780741"/>
      </p:ext>
    </p:extLst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0" y="0"/>
            <a:ext cx="9144000" cy="11663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6630" y="173650"/>
            <a:ext cx="2037098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ko-KR" sz="2800" b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타이포_크레파스 M" pitchFamily="18" charset="-127"/>
                <a:ea typeface="타이포_크레파스 M" pitchFamily="18" charset="-127"/>
              </a:rPr>
              <a:t>2.</a:t>
            </a:r>
            <a:r>
              <a:rPr lang="ko-KR" altLang="en-US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타이포_크레파스 M" pitchFamily="18" charset="-127"/>
                <a:ea typeface="타이포_크레파스 M" pitchFamily="18" charset="-127"/>
              </a:rPr>
              <a:t> 기초현황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1146116"/>
              </p:ext>
            </p:extLst>
          </p:nvPr>
        </p:nvGraphicFramePr>
        <p:xfrm>
          <a:off x="251521" y="1445699"/>
          <a:ext cx="8616452" cy="4633220"/>
        </p:xfrm>
        <a:graphic>
          <a:graphicData uri="http://schemas.openxmlformats.org/drawingml/2006/table">
            <a:tbl>
              <a:tblPr firstCol="1">
                <a:tableStyleId>{E8B1032C-EA38-4F05-BA0D-38AFFFC7BED3}</a:tableStyleId>
              </a:tblPr>
              <a:tblGrid>
                <a:gridCol w="12451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96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967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525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95250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269349">
                <a:tc>
                  <a:txBody>
                    <a:bodyPr/>
                    <a:lstStyle/>
                    <a:p>
                      <a:pPr algn="ctr" latinLnBrk="1"/>
                      <a:endParaRPr lang="en-US" altLang="ko-KR" sz="2000" dirty="0"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  <a:p>
                      <a:pPr algn="ctr" latinLnBrk="1"/>
                      <a:r>
                        <a:rPr lang="ko-KR" altLang="en-US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건강상태</a:t>
                      </a:r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latinLnBrk="1"/>
                      <a:endParaRPr lang="en-US" altLang="ko-KR" sz="2000" dirty="0"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  <a:p>
                      <a:pPr algn="ctr" latinLnBrk="1"/>
                      <a:r>
                        <a:rPr lang="ko-KR" altLang="en-US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지체장애</a:t>
                      </a:r>
                      <a:r>
                        <a:rPr lang="en-US" altLang="ko-KR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5</a:t>
                      </a:r>
                      <a:r>
                        <a:rPr lang="ko-KR" altLang="en-US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급 </a:t>
                      </a:r>
                      <a:r>
                        <a:rPr lang="en-US" altLang="ko-KR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/</a:t>
                      </a:r>
                      <a:r>
                        <a:rPr lang="en-US" altLang="ko-KR" sz="2000" baseline="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 </a:t>
                      </a:r>
                      <a:r>
                        <a:rPr lang="ko-KR" altLang="en-US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현재 고혈압</a:t>
                      </a:r>
                      <a:r>
                        <a:rPr lang="en-US" altLang="ko-KR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,</a:t>
                      </a:r>
                      <a:r>
                        <a:rPr lang="en-US" altLang="ko-KR" sz="2000" baseline="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 </a:t>
                      </a:r>
                      <a:r>
                        <a:rPr lang="ko-KR" altLang="en-US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전립선비대증</a:t>
                      </a:r>
                      <a:r>
                        <a:rPr lang="en-US" altLang="ko-KR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, </a:t>
                      </a:r>
                      <a:r>
                        <a:rPr lang="ko-KR" altLang="en-US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소화불량 약 복용 중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32729">
                <a:tc rowSpan="2">
                  <a:txBody>
                    <a:bodyPr/>
                    <a:lstStyle/>
                    <a:p>
                      <a:pPr algn="ctr" latinLnBrk="1"/>
                      <a:endParaRPr lang="en-US" altLang="ko-KR" sz="2000" dirty="0"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  <a:p>
                      <a:pPr algn="ctr" latinLnBrk="1"/>
                      <a:endParaRPr lang="en-US" altLang="ko-KR" sz="2000" dirty="0"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  <a:p>
                      <a:pPr algn="ctr" latinLnBrk="1"/>
                      <a:r>
                        <a:rPr lang="ko-KR" altLang="en-US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경제사항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 algn="ctr" latinLnBrk="1">
                        <a:buNone/>
                      </a:pPr>
                      <a:endParaRPr lang="en-US" altLang="ko-KR" sz="2000" dirty="0"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  <a:p>
                      <a:pPr marL="342900" indent="-342900" algn="ctr" latinLnBrk="1">
                        <a:buNone/>
                      </a:pPr>
                      <a:r>
                        <a:rPr lang="ko-KR" altLang="en-US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총수입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 algn="ctr" latinLnBrk="1">
                        <a:buNone/>
                      </a:pPr>
                      <a:endParaRPr lang="en-US" altLang="ko-KR" sz="2000" dirty="0"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  <a:p>
                      <a:pPr marL="342900" indent="-342900" algn="ctr" latinLnBrk="1">
                        <a:buNone/>
                      </a:pPr>
                      <a:r>
                        <a:rPr lang="ko-KR" altLang="en-US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월 </a:t>
                      </a:r>
                      <a:r>
                        <a:rPr lang="en-US" altLang="ko-KR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40</a:t>
                      </a:r>
                      <a:r>
                        <a:rPr lang="ko-KR" altLang="en-US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만원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342900" indent="-342900" algn="ctr" latinLnBrk="1">
                        <a:buNone/>
                      </a:pPr>
                      <a:endParaRPr lang="en-US" altLang="ko-KR" sz="2000" dirty="0"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  <a:p>
                      <a:pPr marL="342900" indent="-342900" algn="ctr" latinLnBrk="1">
                        <a:buNone/>
                      </a:pPr>
                      <a:endParaRPr lang="en-US" altLang="ko-KR" sz="2000" dirty="0"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  <a:p>
                      <a:pPr marL="342900" indent="-342900" algn="ctr" latinLnBrk="1">
                        <a:buNone/>
                      </a:pPr>
                      <a:r>
                        <a:rPr lang="ko-KR" altLang="en-US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수입원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342900" indent="-342900" algn="ctr" latinLnBrk="1">
                        <a:buNone/>
                      </a:pPr>
                      <a:endParaRPr lang="en-US" altLang="ko-KR" sz="2000" dirty="0"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  <a:p>
                      <a:pPr marL="342900" indent="-342900" algn="ctr" latinLnBrk="1">
                        <a:buNone/>
                      </a:pPr>
                      <a:endParaRPr lang="en-US" altLang="ko-KR" sz="2000" dirty="0"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  <a:p>
                      <a:pPr marL="342900" indent="-342900" algn="ctr" latinLnBrk="1">
                        <a:buNone/>
                      </a:pPr>
                      <a:r>
                        <a:rPr lang="ko-KR" altLang="en-US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공공급여</a:t>
                      </a:r>
                      <a:r>
                        <a:rPr lang="en-US" altLang="ko-KR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, </a:t>
                      </a:r>
                      <a:r>
                        <a:rPr lang="ko-KR" altLang="en-US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기타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1635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 algn="ctr" latinLnBrk="1">
                        <a:buNone/>
                      </a:pPr>
                      <a:endParaRPr lang="en-US" altLang="ko-KR" sz="2000" dirty="0"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  <a:p>
                      <a:pPr marL="342900" indent="-342900" algn="ctr" latinLnBrk="1">
                        <a:buNone/>
                      </a:pPr>
                      <a:r>
                        <a:rPr lang="ko-KR" altLang="en-US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총지출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 algn="ctr" latinLnBrk="1">
                        <a:buNone/>
                      </a:pPr>
                      <a:endParaRPr lang="en-US" altLang="ko-KR" sz="2000" dirty="0"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  <a:p>
                      <a:pPr marL="342900" indent="-342900" algn="ctr" latinLnBrk="1">
                        <a:buNone/>
                      </a:pPr>
                      <a:r>
                        <a:rPr lang="ko-KR" altLang="en-US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월 </a:t>
                      </a:r>
                      <a:r>
                        <a:rPr lang="en-US" altLang="ko-KR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30-35</a:t>
                      </a:r>
                      <a:r>
                        <a:rPr lang="ko-KR" altLang="en-US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만원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342900" indent="-342900" latinLnBrk="1">
                        <a:buNone/>
                      </a:pPr>
                      <a:endParaRPr lang="ko-KR" altLang="en-US" dirty="0">
                        <a:latin typeface="1훈막대연필 R" pitchFamily="18" charset="-127"/>
                        <a:ea typeface="1훈막대연필 R" pitchFamily="18" charset="-127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14783">
                <a:tc>
                  <a:txBody>
                    <a:bodyPr/>
                    <a:lstStyle/>
                    <a:p>
                      <a:pPr algn="ctr" latinLnBrk="1"/>
                      <a:endParaRPr lang="en-US" altLang="ko-KR" sz="2000" dirty="0"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  <a:p>
                      <a:pPr algn="ctr" latinLnBrk="1"/>
                      <a:endParaRPr lang="en-US" altLang="ko-KR" sz="2000" dirty="0"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  <a:p>
                      <a:pPr algn="ctr" latinLnBrk="1"/>
                      <a:r>
                        <a:rPr lang="ko-KR" altLang="en-US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욕구</a:t>
                      </a:r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342900" indent="-342900" algn="ctr"/>
                      <a:endParaRPr lang="en-US" altLang="ko-KR" sz="2000" dirty="0"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  <a:p>
                      <a:pPr marL="342900" indent="-342900" algn="ctr"/>
                      <a:endParaRPr lang="en-US" altLang="ko-KR" sz="2000"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  <a:p>
                      <a:pPr marL="342900" indent="-342900" algn="ctr"/>
                      <a:r>
                        <a:rPr lang="ko-KR" altLang="en-US" sz="2000">
                          <a:latin typeface="타이포_크레파스 M" pitchFamily="18" charset="-127"/>
                          <a:ea typeface="타이포_크레파스 M" pitchFamily="18" charset="-127"/>
                        </a:rPr>
                        <a:t>좋지 </a:t>
                      </a:r>
                      <a:r>
                        <a:rPr lang="ko-KR" altLang="en-US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않은 치아상태로 인한 </a:t>
                      </a:r>
                      <a:r>
                        <a:rPr lang="en-US" altLang="ko-KR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‘</a:t>
                      </a:r>
                      <a:r>
                        <a:rPr lang="ko-KR" altLang="en-US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식</a:t>
                      </a:r>
                      <a:r>
                        <a:rPr lang="en-US" altLang="ko-KR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’ </a:t>
                      </a:r>
                      <a:r>
                        <a:rPr lang="ko-KR" altLang="en-US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문제로 소화불량</a:t>
                      </a:r>
                      <a:r>
                        <a:rPr lang="en-US" altLang="ko-KR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, </a:t>
                      </a:r>
                      <a:r>
                        <a:rPr lang="ko-KR" altLang="en-US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위궤양 발생</a:t>
                      </a:r>
                      <a:endParaRPr lang="en-US" altLang="ko-KR" sz="2000" dirty="0"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  <a:p>
                      <a:pPr marL="342900" indent="-342900" algn="ctr"/>
                      <a:r>
                        <a:rPr lang="ko-KR" altLang="en-US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→ 틀니가 시급하게 필요</a:t>
                      </a:r>
                      <a:endParaRPr lang="en-US" altLang="ko-KR" sz="2000" dirty="0"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3780741"/>
      </p:ext>
    </p:extLst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0" y="0"/>
            <a:ext cx="9144000" cy="11663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6630" y="173650"/>
            <a:ext cx="3333242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ko-KR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타이포_크레파스 M" pitchFamily="18" charset="-127"/>
                <a:ea typeface="타이포_크레파스 M" pitchFamily="18" charset="-127"/>
              </a:rPr>
              <a:t>2.</a:t>
            </a:r>
            <a:r>
              <a:rPr lang="ko-KR" altLang="en-US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타이포_크레파스 M" pitchFamily="18" charset="-127"/>
                <a:ea typeface="타이포_크레파스 M" pitchFamily="18" charset="-127"/>
              </a:rPr>
              <a:t> 기초현황 </a:t>
            </a:r>
            <a:r>
              <a:rPr lang="en-US" altLang="ko-KR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타이포_크레파스 M" pitchFamily="18" charset="-127"/>
                <a:ea typeface="타이포_크레파스 M" pitchFamily="18" charset="-127"/>
              </a:rPr>
              <a:t>– </a:t>
            </a:r>
            <a:r>
              <a:rPr lang="ko-KR" altLang="en-US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타이포_크레파스 M" pitchFamily="18" charset="-127"/>
                <a:ea typeface="타이포_크레파스 M" pitchFamily="18" charset="-127"/>
              </a:rPr>
              <a:t>생태도</a:t>
            </a:r>
          </a:p>
        </p:txBody>
      </p:sp>
      <p:cxnSp>
        <p:nvCxnSpPr>
          <p:cNvPr id="6" name="직선 연결선 5"/>
          <p:cNvCxnSpPr/>
          <p:nvPr/>
        </p:nvCxnSpPr>
        <p:spPr>
          <a:xfrm rot="5400000" flipH="1" flipV="1">
            <a:off x="3260810" y="4090382"/>
            <a:ext cx="857256" cy="1588"/>
          </a:xfrm>
          <a:prstGeom prst="line">
            <a:avLst/>
          </a:prstGeom>
          <a:ln w="28575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그룹 7"/>
          <p:cNvGrpSpPr/>
          <p:nvPr/>
        </p:nvGrpSpPr>
        <p:grpSpPr>
          <a:xfrm>
            <a:off x="1688380" y="3091044"/>
            <a:ext cx="1071570" cy="1071570"/>
            <a:chOff x="3071802" y="3357562"/>
            <a:chExt cx="1285884" cy="1071570"/>
          </a:xfrm>
        </p:grpSpPr>
        <p:sp>
          <p:nvSpPr>
            <p:cNvPr id="9" name="직사각형 8"/>
            <p:cNvSpPr/>
            <p:nvPr/>
          </p:nvSpPr>
          <p:spPr>
            <a:xfrm>
              <a:off x="3071802" y="3357562"/>
              <a:ext cx="1285884" cy="107157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>
                <a:latin typeface="타이포_크레파스 M" pitchFamily="18" charset="-127"/>
                <a:ea typeface="타이포_크레파스 M" pitchFamily="18" charset="-127"/>
              </a:endParaRPr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3357554" y="3429000"/>
              <a:ext cx="714380" cy="71438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>
                <a:latin typeface="타이포_크레파스 M" pitchFamily="18" charset="-127"/>
                <a:ea typeface="타이포_크레파스 M" pitchFamily="18" charset="-127"/>
              </a:endParaRPr>
            </a:p>
          </p:txBody>
        </p:sp>
        <p:sp>
          <p:nvSpPr>
            <p:cNvPr id="11" name="직사각형 10"/>
            <p:cNvSpPr/>
            <p:nvPr/>
          </p:nvSpPr>
          <p:spPr>
            <a:xfrm>
              <a:off x="3143240" y="3429000"/>
              <a:ext cx="1128720" cy="92869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400" dirty="0">
                  <a:solidFill>
                    <a:schemeClr val="tx1"/>
                  </a:solidFill>
                  <a:latin typeface="타이포_크레파스 M" pitchFamily="18" charset="-127"/>
                  <a:ea typeface="타이포_크레파스 M" pitchFamily="18" charset="-127"/>
                </a:rPr>
                <a:t>남</a:t>
              </a:r>
              <a:r>
                <a:rPr lang="en-US" altLang="ko-KR" sz="2400" dirty="0">
                  <a:solidFill>
                    <a:schemeClr val="tx1"/>
                  </a:solidFill>
                  <a:latin typeface="타이포_크레파스 M" pitchFamily="18" charset="-127"/>
                  <a:ea typeface="타이포_크레파스 M" pitchFamily="18" charset="-127"/>
                </a:rPr>
                <a:t>OO</a:t>
              </a:r>
              <a:endParaRPr lang="ko-KR" altLang="en-US" sz="2400" dirty="0">
                <a:solidFill>
                  <a:schemeClr val="tx1"/>
                </a:solidFill>
                <a:latin typeface="타이포_크레파스 M" pitchFamily="18" charset="-127"/>
                <a:ea typeface="타이포_크레파스 M" pitchFamily="18" charset="-127"/>
              </a:endParaRPr>
            </a:p>
          </p:txBody>
        </p:sp>
      </p:grpSp>
      <p:sp>
        <p:nvSpPr>
          <p:cNvPr id="12" name="타원 11"/>
          <p:cNvSpPr/>
          <p:nvPr/>
        </p:nvSpPr>
        <p:spPr>
          <a:xfrm>
            <a:off x="4403024" y="5305622"/>
            <a:ext cx="785818" cy="85725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>
              <a:latin typeface="타이포_크레파스 M" pitchFamily="18" charset="-127"/>
              <a:ea typeface="타이포_크레파스 M" pitchFamily="18" charset="-127"/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5188842" y="1662284"/>
            <a:ext cx="785818" cy="785818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>
              <a:latin typeface="타이포_크레파스 M" pitchFamily="18" charset="-127"/>
              <a:ea typeface="타이포_크레파스 M" pitchFamily="18" charset="-127"/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4331586" y="3233920"/>
            <a:ext cx="785818" cy="785818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>
              <a:latin typeface="타이포_크레파스 M" pitchFamily="18" charset="-127"/>
              <a:ea typeface="타이포_크레파스 M" pitchFamily="18" charset="-127"/>
            </a:endParaRPr>
          </a:p>
        </p:txBody>
      </p:sp>
      <p:grpSp>
        <p:nvGrpSpPr>
          <p:cNvPr id="15" name="그룹 14"/>
          <p:cNvGrpSpPr/>
          <p:nvPr/>
        </p:nvGrpSpPr>
        <p:grpSpPr>
          <a:xfrm>
            <a:off x="2974264" y="1662284"/>
            <a:ext cx="714380" cy="714380"/>
            <a:chOff x="2285984" y="1142984"/>
            <a:chExt cx="714380" cy="714380"/>
          </a:xfrm>
        </p:grpSpPr>
        <p:sp>
          <p:nvSpPr>
            <p:cNvPr id="16" name="직사각형 15"/>
            <p:cNvSpPr/>
            <p:nvPr/>
          </p:nvSpPr>
          <p:spPr>
            <a:xfrm>
              <a:off x="2285984" y="1142984"/>
              <a:ext cx="714380" cy="71438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>
                <a:latin typeface="타이포_크레파스 M" pitchFamily="18" charset="-127"/>
                <a:ea typeface="타이포_크레파스 M" pitchFamily="18" charset="-127"/>
              </a:endParaRPr>
            </a:p>
          </p:txBody>
        </p:sp>
        <p:grpSp>
          <p:nvGrpSpPr>
            <p:cNvPr id="17" name="그룹 54"/>
            <p:cNvGrpSpPr/>
            <p:nvPr/>
          </p:nvGrpSpPr>
          <p:grpSpPr>
            <a:xfrm>
              <a:off x="2285984" y="1142984"/>
              <a:ext cx="714380" cy="714380"/>
              <a:chOff x="2285984" y="1142984"/>
              <a:chExt cx="714380" cy="714380"/>
            </a:xfrm>
          </p:grpSpPr>
          <p:cxnSp>
            <p:nvCxnSpPr>
              <p:cNvPr id="18" name="직선 연결선 17"/>
              <p:cNvCxnSpPr/>
              <p:nvPr/>
            </p:nvCxnSpPr>
            <p:spPr>
              <a:xfrm rot="5400000">
                <a:off x="2285984" y="1142984"/>
                <a:ext cx="714380" cy="71438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직선 연결선 18"/>
              <p:cNvCxnSpPr/>
              <p:nvPr/>
            </p:nvCxnSpPr>
            <p:spPr>
              <a:xfrm rot="16200000" flipV="1">
                <a:off x="2285984" y="1142984"/>
                <a:ext cx="714380" cy="71438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0" name="그룹 19"/>
          <p:cNvGrpSpPr/>
          <p:nvPr/>
        </p:nvGrpSpPr>
        <p:grpSpPr>
          <a:xfrm>
            <a:off x="688248" y="1662284"/>
            <a:ext cx="785818" cy="727080"/>
            <a:chOff x="3571868" y="1000108"/>
            <a:chExt cx="785818" cy="785818"/>
          </a:xfrm>
        </p:grpSpPr>
        <p:sp>
          <p:nvSpPr>
            <p:cNvPr id="21" name="타원 20"/>
            <p:cNvSpPr/>
            <p:nvPr/>
          </p:nvSpPr>
          <p:spPr>
            <a:xfrm>
              <a:off x="3571868" y="1000108"/>
              <a:ext cx="785818" cy="78581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>
                <a:latin typeface="타이포_크레파스 M" pitchFamily="18" charset="-127"/>
                <a:ea typeface="타이포_크레파스 M" pitchFamily="18" charset="-127"/>
              </a:endParaRPr>
            </a:p>
          </p:txBody>
        </p:sp>
        <p:grpSp>
          <p:nvGrpSpPr>
            <p:cNvPr id="22" name="그룹 56"/>
            <p:cNvGrpSpPr/>
            <p:nvPr/>
          </p:nvGrpSpPr>
          <p:grpSpPr>
            <a:xfrm>
              <a:off x="3686952" y="1115189"/>
              <a:ext cx="555658" cy="555658"/>
              <a:chOff x="3696869" y="1126063"/>
              <a:chExt cx="480223" cy="492358"/>
            </a:xfrm>
          </p:grpSpPr>
          <p:cxnSp>
            <p:nvCxnSpPr>
              <p:cNvPr id="23" name="직선 연결선 22"/>
              <p:cNvCxnSpPr>
                <a:stCxn id="21" idx="7"/>
                <a:endCxn id="21" idx="3"/>
              </p:cNvCxnSpPr>
              <p:nvPr/>
            </p:nvCxnSpPr>
            <p:spPr>
              <a:xfrm rot="16200000" flipH="1" flipV="1">
                <a:off x="3690802" y="1132130"/>
                <a:ext cx="492358" cy="48022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직선 연결선 24"/>
              <p:cNvCxnSpPr>
                <a:stCxn id="21" idx="5"/>
                <a:endCxn id="21" idx="1"/>
              </p:cNvCxnSpPr>
              <p:nvPr/>
            </p:nvCxnSpPr>
            <p:spPr>
              <a:xfrm rot="5400000" flipH="1">
                <a:off x="3690802" y="1132130"/>
                <a:ext cx="492358" cy="48022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26" name="직선 연결선 25"/>
          <p:cNvCxnSpPr/>
          <p:nvPr/>
        </p:nvCxnSpPr>
        <p:spPr>
          <a:xfrm rot="5400000">
            <a:off x="1653455" y="2554465"/>
            <a:ext cx="1071570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/>
          <p:cNvCxnSpPr/>
          <p:nvPr/>
        </p:nvCxnSpPr>
        <p:spPr>
          <a:xfrm rot="10800000" flipV="1">
            <a:off x="1474066" y="2019474"/>
            <a:ext cx="1500198" cy="635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/>
          <p:cNvCxnSpPr/>
          <p:nvPr/>
        </p:nvCxnSpPr>
        <p:spPr>
          <a:xfrm rot="10800000" flipV="1">
            <a:off x="3688644" y="2019474"/>
            <a:ext cx="1500198" cy="635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/>
          <p:cNvCxnSpPr/>
          <p:nvPr/>
        </p:nvCxnSpPr>
        <p:spPr>
          <a:xfrm flipH="1">
            <a:off x="974000" y="4509120"/>
            <a:ext cx="2517880" cy="1703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연결선 29"/>
          <p:cNvCxnSpPr/>
          <p:nvPr/>
        </p:nvCxnSpPr>
        <p:spPr>
          <a:xfrm rot="10800000">
            <a:off x="2759950" y="3662548"/>
            <a:ext cx="1571636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연결선 30"/>
          <p:cNvCxnSpPr>
            <a:stCxn id="14" idx="7"/>
            <a:endCxn id="14" idx="3"/>
          </p:cNvCxnSpPr>
          <p:nvPr/>
        </p:nvCxnSpPr>
        <p:spPr>
          <a:xfrm rot="16200000" flipH="1" flipV="1">
            <a:off x="4446666" y="3349000"/>
            <a:ext cx="555658" cy="55565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연결선 31"/>
          <p:cNvCxnSpPr>
            <a:stCxn id="14" idx="5"/>
          </p:cNvCxnSpPr>
          <p:nvPr/>
        </p:nvCxnSpPr>
        <p:spPr>
          <a:xfrm rot="5400000" flipH="1">
            <a:off x="4438743" y="3341077"/>
            <a:ext cx="527862" cy="5993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3" name="그룹 32"/>
          <p:cNvGrpSpPr/>
          <p:nvPr/>
        </p:nvGrpSpPr>
        <p:grpSpPr>
          <a:xfrm>
            <a:off x="616810" y="5377060"/>
            <a:ext cx="714380" cy="714380"/>
            <a:chOff x="2285984" y="1142984"/>
            <a:chExt cx="714380" cy="714380"/>
          </a:xfrm>
        </p:grpSpPr>
        <p:sp>
          <p:nvSpPr>
            <p:cNvPr id="34" name="직사각형 33"/>
            <p:cNvSpPr/>
            <p:nvPr/>
          </p:nvSpPr>
          <p:spPr>
            <a:xfrm>
              <a:off x="2285984" y="1142984"/>
              <a:ext cx="714380" cy="71438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>
                <a:latin typeface="타이포_크레파스 M" pitchFamily="18" charset="-127"/>
                <a:ea typeface="타이포_크레파스 M" pitchFamily="18" charset="-127"/>
              </a:endParaRPr>
            </a:p>
          </p:txBody>
        </p:sp>
        <p:grpSp>
          <p:nvGrpSpPr>
            <p:cNvPr id="35" name="그룹 54"/>
            <p:cNvGrpSpPr/>
            <p:nvPr/>
          </p:nvGrpSpPr>
          <p:grpSpPr>
            <a:xfrm>
              <a:off x="2285984" y="1142984"/>
              <a:ext cx="714380" cy="714380"/>
              <a:chOff x="2285984" y="1142984"/>
              <a:chExt cx="714380" cy="714380"/>
            </a:xfrm>
          </p:grpSpPr>
          <p:cxnSp>
            <p:nvCxnSpPr>
              <p:cNvPr id="36" name="직선 연결선 35"/>
              <p:cNvCxnSpPr/>
              <p:nvPr/>
            </p:nvCxnSpPr>
            <p:spPr>
              <a:xfrm rot="5400000">
                <a:off x="2285984" y="1142984"/>
                <a:ext cx="714380" cy="71438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직선 연결선 36"/>
              <p:cNvCxnSpPr/>
              <p:nvPr/>
            </p:nvCxnSpPr>
            <p:spPr>
              <a:xfrm rot="16200000" flipV="1">
                <a:off x="2285984" y="1142984"/>
                <a:ext cx="714380" cy="71438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38" name="직사각형 37"/>
          <p:cNvSpPr/>
          <p:nvPr/>
        </p:nvSpPr>
        <p:spPr>
          <a:xfrm>
            <a:off x="2545636" y="5377060"/>
            <a:ext cx="714380" cy="71438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>
              <a:latin typeface="타이포_크레파스 M" pitchFamily="18" charset="-127"/>
              <a:ea typeface="타이포_크레파스 M" pitchFamily="18" charset="-127"/>
            </a:endParaRPr>
          </a:p>
        </p:txBody>
      </p:sp>
      <p:cxnSp>
        <p:nvCxnSpPr>
          <p:cNvPr id="39" name="직선 연결선 38"/>
          <p:cNvCxnSpPr/>
          <p:nvPr/>
        </p:nvCxnSpPr>
        <p:spPr>
          <a:xfrm rot="5400000" flipH="1" flipV="1">
            <a:off x="6025458" y="2979918"/>
            <a:ext cx="1779600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직선 연결선 39"/>
          <p:cNvCxnSpPr/>
          <p:nvPr/>
        </p:nvCxnSpPr>
        <p:spPr>
          <a:xfrm rot="10800000" flipV="1">
            <a:off x="6914464" y="2090912"/>
            <a:ext cx="714380" cy="635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연결선 40"/>
          <p:cNvCxnSpPr/>
          <p:nvPr/>
        </p:nvCxnSpPr>
        <p:spPr>
          <a:xfrm rot="10800000">
            <a:off x="3688644" y="4519804"/>
            <a:ext cx="1143008" cy="1588"/>
          </a:xfrm>
          <a:prstGeom prst="line">
            <a:avLst/>
          </a:prstGeom>
          <a:ln w="28575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직선 연결선 41"/>
          <p:cNvCxnSpPr/>
          <p:nvPr/>
        </p:nvCxnSpPr>
        <p:spPr>
          <a:xfrm rot="10800000">
            <a:off x="4485572" y="2948168"/>
            <a:ext cx="2428892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직선 연결선 42"/>
          <p:cNvCxnSpPr/>
          <p:nvPr/>
        </p:nvCxnSpPr>
        <p:spPr>
          <a:xfrm rot="5400000" flipH="1" flipV="1">
            <a:off x="3064046" y="4072858"/>
            <a:ext cx="857256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/>
          <p:cNvCxnSpPr/>
          <p:nvPr/>
        </p:nvCxnSpPr>
        <p:spPr>
          <a:xfrm rot="5400000" flipH="1" flipV="1">
            <a:off x="549341" y="4944463"/>
            <a:ext cx="850906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/>
          <p:cNvCxnSpPr/>
          <p:nvPr/>
        </p:nvCxnSpPr>
        <p:spPr>
          <a:xfrm rot="5400000" flipH="1" flipV="1">
            <a:off x="4437949" y="4912713"/>
            <a:ext cx="786612" cy="794"/>
          </a:xfrm>
          <a:prstGeom prst="line">
            <a:avLst/>
          </a:prstGeom>
          <a:ln w="28575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직선 연결선 46"/>
          <p:cNvCxnSpPr/>
          <p:nvPr/>
        </p:nvCxnSpPr>
        <p:spPr>
          <a:xfrm rot="10800000">
            <a:off x="6914464" y="3876862"/>
            <a:ext cx="714380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직사각형 47"/>
          <p:cNvSpPr/>
          <p:nvPr/>
        </p:nvSpPr>
        <p:spPr>
          <a:xfrm>
            <a:off x="7628844" y="2624316"/>
            <a:ext cx="714380" cy="71438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>
              <a:latin typeface="타이포_크레파스 M" pitchFamily="18" charset="-127"/>
              <a:ea typeface="타이포_크레파스 M" pitchFamily="18" charset="-127"/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7628844" y="1733722"/>
            <a:ext cx="714380" cy="71438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>
              <a:latin typeface="타이포_크레파스 M" pitchFamily="18" charset="-127"/>
              <a:ea typeface="타이포_크레파스 M" pitchFamily="18" charset="-127"/>
            </a:endParaRPr>
          </a:p>
        </p:txBody>
      </p:sp>
      <p:sp>
        <p:nvSpPr>
          <p:cNvPr id="50" name="타원 49"/>
          <p:cNvSpPr/>
          <p:nvPr/>
        </p:nvSpPr>
        <p:spPr>
          <a:xfrm>
            <a:off x="7628844" y="3468872"/>
            <a:ext cx="785818" cy="85725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>
              <a:latin typeface="타이포_크레파스 M" pitchFamily="18" charset="-127"/>
              <a:ea typeface="타이포_크레파스 M" pitchFamily="18" charset="-127"/>
            </a:endParaRPr>
          </a:p>
        </p:txBody>
      </p:sp>
      <p:cxnSp>
        <p:nvCxnSpPr>
          <p:cNvPr id="51" name="직선 연결선 50"/>
          <p:cNvCxnSpPr/>
          <p:nvPr/>
        </p:nvCxnSpPr>
        <p:spPr>
          <a:xfrm rot="10800000">
            <a:off x="6914464" y="2948168"/>
            <a:ext cx="714380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직선 연결선 51"/>
          <p:cNvCxnSpPr/>
          <p:nvPr/>
        </p:nvCxnSpPr>
        <p:spPr>
          <a:xfrm rot="5400000" flipH="1" flipV="1">
            <a:off x="4021225" y="2483821"/>
            <a:ext cx="928694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3" name="그룹 52"/>
          <p:cNvGrpSpPr/>
          <p:nvPr/>
        </p:nvGrpSpPr>
        <p:grpSpPr>
          <a:xfrm>
            <a:off x="2771060" y="3465696"/>
            <a:ext cx="1571636" cy="323852"/>
            <a:chOff x="4357686" y="714356"/>
            <a:chExt cx="1928826" cy="214314"/>
          </a:xfrm>
        </p:grpSpPr>
        <p:grpSp>
          <p:nvGrpSpPr>
            <p:cNvPr id="54" name="그룹 186"/>
            <p:cNvGrpSpPr/>
            <p:nvPr/>
          </p:nvGrpSpPr>
          <p:grpSpPr>
            <a:xfrm>
              <a:off x="4357686" y="714356"/>
              <a:ext cx="642942" cy="214314"/>
              <a:chOff x="4357686" y="714356"/>
              <a:chExt cx="642942" cy="214314"/>
            </a:xfrm>
          </p:grpSpPr>
          <p:grpSp>
            <p:nvGrpSpPr>
              <p:cNvPr id="69" name="그룹 182"/>
              <p:cNvGrpSpPr/>
              <p:nvPr/>
            </p:nvGrpSpPr>
            <p:grpSpPr>
              <a:xfrm>
                <a:off x="4357686" y="714356"/>
                <a:ext cx="298452" cy="214314"/>
                <a:chOff x="4357686" y="714356"/>
                <a:chExt cx="298452" cy="214314"/>
              </a:xfrm>
            </p:grpSpPr>
            <p:cxnSp>
              <p:nvCxnSpPr>
                <p:cNvPr id="73" name="직선 연결선 72"/>
                <p:cNvCxnSpPr/>
                <p:nvPr/>
              </p:nvCxnSpPr>
              <p:spPr>
                <a:xfrm rot="5400000" flipH="1" flipV="1">
                  <a:off x="4321967" y="750075"/>
                  <a:ext cx="214314" cy="142876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4" name="직선 연결선 73"/>
                <p:cNvCxnSpPr/>
                <p:nvPr/>
              </p:nvCxnSpPr>
              <p:spPr>
                <a:xfrm rot="16200000" flipH="1">
                  <a:off x="4477543" y="750075"/>
                  <a:ext cx="214314" cy="142876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0" name="그룹 183"/>
              <p:cNvGrpSpPr/>
              <p:nvPr/>
            </p:nvGrpSpPr>
            <p:grpSpPr>
              <a:xfrm>
                <a:off x="4643438" y="714356"/>
                <a:ext cx="357190" cy="214314"/>
                <a:chOff x="4357686" y="714356"/>
                <a:chExt cx="298452" cy="214314"/>
              </a:xfrm>
            </p:grpSpPr>
            <p:cxnSp>
              <p:nvCxnSpPr>
                <p:cNvPr id="71" name="직선 연결선 70"/>
                <p:cNvCxnSpPr/>
                <p:nvPr/>
              </p:nvCxnSpPr>
              <p:spPr>
                <a:xfrm rot="5400000" flipH="1" flipV="1">
                  <a:off x="4321967" y="750075"/>
                  <a:ext cx="214314" cy="142876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2" name="직선 연결선 71"/>
                <p:cNvCxnSpPr/>
                <p:nvPr/>
              </p:nvCxnSpPr>
              <p:spPr>
                <a:xfrm rot="16200000" flipH="1">
                  <a:off x="4477543" y="750075"/>
                  <a:ext cx="214314" cy="142876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55" name="그룹 187"/>
            <p:cNvGrpSpPr/>
            <p:nvPr/>
          </p:nvGrpSpPr>
          <p:grpSpPr>
            <a:xfrm>
              <a:off x="5000628" y="714356"/>
              <a:ext cx="642942" cy="214314"/>
              <a:chOff x="4357686" y="714356"/>
              <a:chExt cx="642942" cy="214314"/>
            </a:xfrm>
          </p:grpSpPr>
          <p:grpSp>
            <p:nvGrpSpPr>
              <p:cNvPr id="63" name="그룹 182"/>
              <p:cNvGrpSpPr/>
              <p:nvPr/>
            </p:nvGrpSpPr>
            <p:grpSpPr>
              <a:xfrm>
                <a:off x="4357686" y="714356"/>
                <a:ext cx="298452" cy="214314"/>
                <a:chOff x="4357686" y="714356"/>
                <a:chExt cx="298452" cy="214314"/>
              </a:xfrm>
            </p:grpSpPr>
            <p:cxnSp>
              <p:nvCxnSpPr>
                <p:cNvPr id="67" name="직선 연결선 66"/>
                <p:cNvCxnSpPr/>
                <p:nvPr/>
              </p:nvCxnSpPr>
              <p:spPr>
                <a:xfrm rot="5400000" flipH="1" flipV="1">
                  <a:off x="4321967" y="750075"/>
                  <a:ext cx="214314" cy="142876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8" name="직선 연결선 67"/>
                <p:cNvCxnSpPr/>
                <p:nvPr/>
              </p:nvCxnSpPr>
              <p:spPr>
                <a:xfrm rot="16200000" flipH="1">
                  <a:off x="4477543" y="750075"/>
                  <a:ext cx="214314" cy="142876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64" name="그룹 183"/>
              <p:cNvGrpSpPr/>
              <p:nvPr/>
            </p:nvGrpSpPr>
            <p:grpSpPr>
              <a:xfrm>
                <a:off x="4643423" y="714356"/>
                <a:ext cx="357189" cy="214314"/>
                <a:chOff x="4357686" y="714356"/>
                <a:chExt cx="298452" cy="214314"/>
              </a:xfrm>
            </p:grpSpPr>
            <p:cxnSp>
              <p:nvCxnSpPr>
                <p:cNvPr id="65" name="직선 연결선 64"/>
                <p:cNvCxnSpPr/>
                <p:nvPr/>
              </p:nvCxnSpPr>
              <p:spPr>
                <a:xfrm rot="5400000" flipH="1" flipV="1">
                  <a:off x="4321967" y="750075"/>
                  <a:ext cx="214314" cy="142876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6" name="직선 연결선 65"/>
                <p:cNvCxnSpPr/>
                <p:nvPr/>
              </p:nvCxnSpPr>
              <p:spPr>
                <a:xfrm rot="16200000" flipH="1">
                  <a:off x="4477543" y="750075"/>
                  <a:ext cx="214314" cy="142876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56" name="그룹 194"/>
            <p:cNvGrpSpPr/>
            <p:nvPr/>
          </p:nvGrpSpPr>
          <p:grpSpPr>
            <a:xfrm>
              <a:off x="5643570" y="714356"/>
              <a:ext cx="642942" cy="214314"/>
              <a:chOff x="4357686" y="714356"/>
              <a:chExt cx="642942" cy="214314"/>
            </a:xfrm>
          </p:grpSpPr>
          <p:grpSp>
            <p:nvGrpSpPr>
              <p:cNvPr id="57" name="그룹 182"/>
              <p:cNvGrpSpPr/>
              <p:nvPr/>
            </p:nvGrpSpPr>
            <p:grpSpPr>
              <a:xfrm>
                <a:off x="4357686" y="714356"/>
                <a:ext cx="298452" cy="214314"/>
                <a:chOff x="4357686" y="714356"/>
                <a:chExt cx="298452" cy="214314"/>
              </a:xfrm>
            </p:grpSpPr>
            <p:cxnSp>
              <p:nvCxnSpPr>
                <p:cNvPr id="61" name="직선 연결선 60"/>
                <p:cNvCxnSpPr/>
                <p:nvPr/>
              </p:nvCxnSpPr>
              <p:spPr>
                <a:xfrm rot="5400000" flipH="1" flipV="1">
                  <a:off x="4321967" y="750075"/>
                  <a:ext cx="214314" cy="142876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2" name="직선 연결선 61"/>
                <p:cNvCxnSpPr/>
                <p:nvPr/>
              </p:nvCxnSpPr>
              <p:spPr>
                <a:xfrm rot="16200000" flipH="1">
                  <a:off x="4477543" y="750075"/>
                  <a:ext cx="214314" cy="142876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58" name="그룹 183"/>
              <p:cNvGrpSpPr/>
              <p:nvPr/>
            </p:nvGrpSpPr>
            <p:grpSpPr>
              <a:xfrm>
                <a:off x="4643423" y="714356"/>
                <a:ext cx="357189" cy="214314"/>
                <a:chOff x="4357686" y="714356"/>
                <a:chExt cx="298452" cy="214314"/>
              </a:xfrm>
            </p:grpSpPr>
            <p:cxnSp>
              <p:nvCxnSpPr>
                <p:cNvPr id="59" name="직선 연결선 58"/>
                <p:cNvCxnSpPr/>
                <p:nvPr/>
              </p:nvCxnSpPr>
              <p:spPr>
                <a:xfrm rot="5400000" flipH="1" flipV="1">
                  <a:off x="4321967" y="750075"/>
                  <a:ext cx="214314" cy="142876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0" name="직선 연결선 59"/>
                <p:cNvCxnSpPr/>
                <p:nvPr/>
              </p:nvCxnSpPr>
              <p:spPr>
                <a:xfrm rot="16200000" flipH="1">
                  <a:off x="4477543" y="750075"/>
                  <a:ext cx="214314" cy="142876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cxnSp>
        <p:nvCxnSpPr>
          <p:cNvPr id="75" name="직선 연결선 74"/>
          <p:cNvCxnSpPr>
            <a:stCxn id="13" idx="1"/>
            <a:endCxn id="13" idx="5"/>
          </p:cNvCxnSpPr>
          <p:nvPr/>
        </p:nvCxnSpPr>
        <p:spPr>
          <a:xfrm rot="16200000" flipH="1">
            <a:off x="5303922" y="1777364"/>
            <a:ext cx="555658" cy="55565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직선 연결선 75"/>
          <p:cNvCxnSpPr>
            <a:endCxn id="13" idx="3"/>
          </p:cNvCxnSpPr>
          <p:nvPr/>
        </p:nvCxnSpPr>
        <p:spPr>
          <a:xfrm rot="5400000">
            <a:off x="5284870" y="1774998"/>
            <a:ext cx="577076" cy="53897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직선 연결선 77"/>
          <p:cNvCxnSpPr/>
          <p:nvPr/>
        </p:nvCxnSpPr>
        <p:spPr>
          <a:xfrm flipV="1">
            <a:off x="3563888" y="3645024"/>
            <a:ext cx="1588" cy="936104"/>
          </a:xfrm>
          <a:prstGeom prst="line">
            <a:avLst/>
          </a:prstGeom>
          <a:ln w="28575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직선 연결선 79"/>
          <p:cNvCxnSpPr/>
          <p:nvPr/>
        </p:nvCxnSpPr>
        <p:spPr>
          <a:xfrm flipH="1" flipV="1">
            <a:off x="2843808" y="4581128"/>
            <a:ext cx="710960" cy="1588"/>
          </a:xfrm>
          <a:prstGeom prst="line">
            <a:avLst/>
          </a:prstGeom>
          <a:ln w="28575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직선 연결선 81"/>
          <p:cNvCxnSpPr/>
          <p:nvPr/>
        </p:nvCxnSpPr>
        <p:spPr>
          <a:xfrm rot="5400000" flipH="1" flipV="1">
            <a:off x="2450899" y="4974037"/>
            <a:ext cx="786612" cy="794"/>
          </a:xfrm>
          <a:prstGeom prst="line">
            <a:avLst/>
          </a:prstGeom>
          <a:ln w="28575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780741"/>
      </p:ext>
    </p:extLst>
  </p:cSld>
  <p:clrMapOvr>
    <a:masterClrMapping/>
  </p:clrMapOvr>
  <p:transition>
    <p:pull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0" y="0"/>
            <a:ext cx="9144000" cy="11663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6630" y="173650"/>
            <a:ext cx="4773402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ko-KR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타이포_크레파스 M" pitchFamily="18" charset="-127"/>
                <a:ea typeface="타이포_크레파스 M" pitchFamily="18" charset="-127"/>
              </a:rPr>
              <a:t>2.</a:t>
            </a:r>
            <a:r>
              <a:rPr lang="ko-KR" altLang="en-US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타이포_크레파스 M" pitchFamily="18" charset="-127"/>
                <a:ea typeface="타이포_크레파스 M" pitchFamily="18" charset="-127"/>
              </a:rPr>
              <a:t> 기초현황 </a:t>
            </a:r>
            <a:r>
              <a:rPr lang="en-US" altLang="ko-KR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타이포_크레파스 M" pitchFamily="18" charset="-127"/>
                <a:ea typeface="타이포_크레파스 M" pitchFamily="18" charset="-127"/>
              </a:rPr>
              <a:t>- </a:t>
            </a:r>
            <a:r>
              <a:rPr lang="ko-KR" altLang="en-US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타이포_크레파스 M" pitchFamily="18" charset="-127"/>
                <a:ea typeface="타이포_크레파스 M" pitchFamily="18" charset="-127"/>
              </a:rPr>
              <a:t>가족사회관계망</a:t>
            </a:r>
          </a:p>
        </p:txBody>
      </p:sp>
      <p:grpSp>
        <p:nvGrpSpPr>
          <p:cNvPr id="6" name="그룹 8"/>
          <p:cNvGrpSpPr/>
          <p:nvPr/>
        </p:nvGrpSpPr>
        <p:grpSpPr>
          <a:xfrm>
            <a:off x="4245413" y="2773562"/>
            <a:ext cx="1071570" cy="1071570"/>
            <a:chOff x="3071802" y="3357562"/>
            <a:chExt cx="1285884" cy="1071570"/>
          </a:xfrm>
        </p:grpSpPr>
        <p:sp>
          <p:nvSpPr>
            <p:cNvPr id="8" name="직사각형 7"/>
            <p:cNvSpPr/>
            <p:nvPr/>
          </p:nvSpPr>
          <p:spPr>
            <a:xfrm>
              <a:off x="3071802" y="3357562"/>
              <a:ext cx="1285884" cy="107157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타이포_크레파스 M" pitchFamily="18" charset="-127"/>
                <a:ea typeface="타이포_크레파스 M" pitchFamily="18" charset="-127"/>
              </a:endParaRP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3357554" y="3429000"/>
              <a:ext cx="714380" cy="71438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타이포_크레파스 M" pitchFamily="18" charset="-127"/>
                <a:ea typeface="타이포_크레파스 M" pitchFamily="18" charset="-127"/>
              </a:endParaRPr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3143240" y="3429000"/>
              <a:ext cx="1128720" cy="92869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dirty="0">
                  <a:solidFill>
                    <a:schemeClr val="tx1"/>
                  </a:solidFill>
                  <a:latin typeface="타이포_크레파스 M" pitchFamily="18" charset="-127"/>
                  <a:ea typeface="타이포_크레파스 M" pitchFamily="18" charset="-127"/>
                </a:rPr>
                <a:t>남</a:t>
              </a:r>
              <a:r>
                <a:rPr lang="en-US" altLang="ko-KR" dirty="0">
                  <a:solidFill>
                    <a:schemeClr val="tx1"/>
                  </a:solidFill>
                  <a:latin typeface="타이포_크레파스 M" pitchFamily="18" charset="-127"/>
                  <a:ea typeface="타이포_크레파스 M" pitchFamily="18" charset="-127"/>
                </a:rPr>
                <a:t>OO</a:t>
              </a:r>
              <a:endParaRPr lang="ko-KR" altLang="en-US" dirty="0">
                <a:solidFill>
                  <a:schemeClr val="tx1"/>
                </a:solidFill>
                <a:latin typeface="타이포_크레파스 M" pitchFamily="18" charset="-127"/>
                <a:ea typeface="타이포_크레파스 M" pitchFamily="18" charset="-127"/>
              </a:endParaRPr>
            </a:p>
          </p:txBody>
        </p:sp>
      </p:grpSp>
      <p:sp>
        <p:nvSpPr>
          <p:cNvPr id="11" name="타원 10"/>
          <p:cNvSpPr/>
          <p:nvPr/>
        </p:nvSpPr>
        <p:spPr>
          <a:xfrm>
            <a:off x="6228184" y="5365850"/>
            <a:ext cx="785818" cy="85725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타이포_크레파스 M" pitchFamily="18" charset="-127"/>
              <a:ea typeface="타이포_크레파스 M" pitchFamily="18" charset="-127"/>
            </a:endParaRPr>
          </a:p>
        </p:txBody>
      </p:sp>
      <p:cxnSp>
        <p:nvCxnSpPr>
          <p:cNvPr id="12" name="직선 연결선 11"/>
          <p:cNvCxnSpPr/>
          <p:nvPr/>
        </p:nvCxnSpPr>
        <p:spPr>
          <a:xfrm rot="10800000" flipV="1">
            <a:off x="2871168" y="4571482"/>
            <a:ext cx="1915146" cy="149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그룹 34"/>
          <p:cNvGrpSpPr/>
          <p:nvPr/>
        </p:nvGrpSpPr>
        <p:grpSpPr>
          <a:xfrm>
            <a:off x="2513978" y="5437288"/>
            <a:ext cx="714380" cy="714380"/>
            <a:chOff x="2285984" y="1142984"/>
            <a:chExt cx="714380" cy="714380"/>
          </a:xfrm>
        </p:grpSpPr>
        <p:sp>
          <p:nvSpPr>
            <p:cNvPr id="14" name="직사각형 13"/>
            <p:cNvSpPr/>
            <p:nvPr/>
          </p:nvSpPr>
          <p:spPr>
            <a:xfrm>
              <a:off x="2285984" y="1142984"/>
              <a:ext cx="714380" cy="71438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타이포_크레파스 M" pitchFamily="18" charset="-127"/>
                <a:ea typeface="타이포_크레파스 M" pitchFamily="18" charset="-127"/>
              </a:endParaRPr>
            </a:p>
          </p:txBody>
        </p:sp>
        <p:grpSp>
          <p:nvGrpSpPr>
            <p:cNvPr id="15" name="그룹 54"/>
            <p:cNvGrpSpPr/>
            <p:nvPr/>
          </p:nvGrpSpPr>
          <p:grpSpPr>
            <a:xfrm>
              <a:off x="2285984" y="1142984"/>
              <a:ext cx="714380" cy="714380"/>
              <a:chOff x="2285984" y="1142984"/>
              <a:chExt cx="714380" cy="714380"/>
            </a:xfrm>
          </p:grpSpPr>
          <p:cxnSp>
            <p:nvCxnSpPr>
              <p:cNvPr id="16" name="직선 연결선 15"/>
              <p:cNvCxnSpPr/>
              <p:nvPr/>
            </p:nvCxnSpPr>
            <p:spPr>
              <a:xfrm rot="5400000">
                <a:off x="2285984" y="1142984"/>
                <a:ext cx="714380" cy="71438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직선 연결선 16"/>
              <p:cNvCxnSpPr/>
              <p:nvPr/>
            </p:nvCxnSpPr>
            <p:spPr>
              <a:xfrm rot="16200000" flipV="1">
                <a:off x="2285984" y="1142984"/>
                <a:ext cx="714380" cy="71438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8" name="직사각형 17"/>
          <p:cNvSpPr/>
          <p:nvPr/>
        </p:nvSpPr>
        <p:spPr>
          <a:xfrm>
            <a:off x="4442804" y="5437288"/>
            <a:ext cx="714380" cy="71438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타이포_크레파스 M" pitchFamily="18" charset="-127"/>
              <a:ea typeface="타이포_크레파스 M" pitchFamily="18" charset="-127"/>
            </a:endParaRPr>
          </a:p>
        </p:txBody>
      </p:sp>
      <p:cxnSp>
        <p:nvCxnSpPr>
          <p:cNvPr id="19" name="직선 연결선 18"/>
          <p:cNvCxnSpPr>
            <a:stCxn id="18" idx="0"/>
          </p:cNvCxnSpPr>
          <p:nvPr/>
        </p:nvCxnSpPr>
        <p:spPr>
          <a:xfrm flipH="1" flipV="1">
            <a:off x="4781198" y="3845132"/>
            <a:ext cx="18796" cy="159215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 19"/>
          <p:cNvCxnSpPr/>
          <p:nvPr/>
        </p:nvCxnSpPr>
        <p:spPr>
          <a:xfrm rot="5400000" flipH="1" flipV="1">
            <a:off x="2446509" y="5004691"/>
            <a:ext cx="850906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타원 20"/>
          <p:cNvSpPr/>
          <p:nvPr/>
        </p:nvSpPr>
        <p:spPr>
          <a:xfrm>
            <a:off x="6732240" y="1477418"/>
            <a:ext cx="1080120" cy="720080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latin typeface="타이포_크레파스 M" pitchFamily="18" charset="-127"/>
                <a:ea typeface="타이포_크레파스 M" pitchFamily="18" charset="-127"/>
              </a:rPr>
              <a:t>교회</a:t>
            </a:r>
          </a:p>
        </p:txBody>
      </p:sp>
      <p:sp>
        <p:nvSpPr>
          <p:cNvPr id="22" name="타원 21"/>
          <p:cNvSpPr/>
          <p:nvPr/>
        </p:nvSpPr>
        <p:spPr>
          <a:xfrm>
            <a:off x="6948264" y="2828554"/>
            <a:ext cx="2051720" cy="720080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latin typeface="타이포_크레파스 M" pitchFamily="18" charset="-127"/>
                <a:ea typeface="타이포_크레파스 M" pitchFamily="18" charset="-127"/>
              </a:rPr>
              <a:t>노인</a:t>
            </a:r>
            <a:endParaRPr lang="en-US" altLang="ko-KR" dirty="0">
              <a:latin typeface="타이포_크레파스 M" pitchFamily="18" charset="-127"/>
              <a:ea typeface="타이포_크레파스 M" pitchFamily="18" charset="-127"/>
            </a:endParaRPr>
          </a:p>
          <a:p>
            <a:pPr algn="ctr"/>
            <a:r>
              <a:rPr lang="ko-KR" altLang="en-US" dirty="0">
                <a:latin typeface="타이포_크레파스 M" pitchFamily="18" charset="-127"/>
                <a:ea typeface="타이포_크레파스 M" pitchFamily="18" charset="-127"/>
              </a:rPr>
              <a:t>일자리사업</a:t>
            </a:r>
          </a:p>
        </p:txBody>
      </p:sp>
      <p:sp>
        <p:nvSpPr>
          <p:cNvPr id="23" name="타원 22"/>
          <p:cNvSpPr/>
          <p:nvPr/>
        </p:nvSpPr>
        <p:spPr>
          <a:xfrm>
            <a:off x="1043608" y="3709666"/>
            <a:ext cx="2016224" cy="720080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latin typeface="타이포_크레파스 M" pitchFamily="18" charset="-127"/>
                <a:ea typeface="타이포_크레파스 M" pitchFamily="18" charset="-127"/>
              </a:rPr>
              <a:t>요양 </a:t>
            </a:r>
            <a:r>
              <a:rPr lang="ko-KR" altLang="en-US" dirty="0" err="1">
                <a:latin typeface="타이포_크레파스 M" pitchFamily="18" charset="-127"/>
                <a:ea typeface="타이포_크레파스 M" pitchFamily="18" charset="-127"/>
              </a:rPr>
              <a:t>보호사</a:t>
            </a:r>
            <a:endParaRPr lang="ko-KR" altLang="en-US" dirty="0">
              <a:latin typeface="타이포_크레파스 M" pitchFamily="18" charset="-127"/>
              <a:ea typeface="타이포_크레파스 M" pitchFamily="18" charset="-127"/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971600" y="2413522"/>
            <a:ext cx="1368152" cy="720080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latin typeface="타이포_크레파스 M" pitchFamily="18" charset="-127"/>
                <a:ea typeface="타이포_크레파스 M" pitchFamily="18" charset="-127"/>
              </a:rPr>
              <a:t>복지관</a:t>
            </a:r>
          </a:p>
        </p:txBody>
      </p:sp>
      <p:cxnSp>
        <p:nvCxnSpPr>
          <p:cNvPr id="26" name="직선 연결선 25"/>
          <p:cNvCxnSpPr/>
          <p:nvPr/>
        </p:nvCxnSpPr>
        <p:spPr>
          <a:xfrm flipV="1">
            <a:off x="5316983" y="3061594"/>
            <a:ext cx="1631281" cy="24775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/>
          <p:cNvCxnSpPr/>
          <p:nvPr/>
        </p:nvCxnSpPr>
        <p:spPr>
          <a:xfrm flipV="1">
            <a:off x="4781198" y="1909466"/>
            <a:ext cx="1951042" cy="86409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/>
          <p:cNvCxnSpPr/>
          <p:nvPr/>
        </p:nvCxnSpPr>
        <p:spPr>
          <a:xfrm>
            <a:off x="2350903" y="2701554"/>
            <a:ext cx="1872208" cy="2880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/>
          <p:cNvCxnSpPr/>
          <p:nvPr/>
        </p:nvCxnSpPr>
        <p:spPr>
          <a:xfrm flipV="1">
            <a:off x="3059832" y="3309347"/>
            <a:ext cx="1185581" cy="76036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화살표 연결선 29"/>
          <p:cNvCxnSpPr/>
          <p:nvPr/>
        </p:nvCxnSpPr>
        <p:spPr>
          <a:xfrm>
            <a:off x="2771800" y="2557538"/>
            <a:ext cx="936104" cy="14401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화살표 연결선 30"/>
          <p:cNvCxnSpPr/>
          <p:nvPr/>
        </p:nvCxnSpPr>
        <p:spPr>
          <a:xfrm flipV="1">
            <a:off x="5652120" y="1909466"/>
            <a:ext cx="720080" cy="28803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화살표 연결선 31"/>
          <p:cNvCxnSpPr/>
          <p:nvPr/>
        </p:nvCxnSpPr>
        <p:spPr>
          <a:xfrm flipH="1">
            <a:off x="6012160" y="2125490"/>
            <a:ext cx="648072" cy="28803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직선 화살표 연결선 32"/>
          <p:cNvCxnSpPr/>
          <p:nvPr/>
        </p:nvCxnSpPr>
        <p:spPr>
          <a:xfrm flipV="1">
            <a:off x="3275856" y="3709666"/>
            <a:ext cx="720080" cy="43204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화살표 연결선 33"/>
          <p:cNvCxnSpPr/>
          <p:nvPr/>
        </p:nvCxnSpPr>
        <p:spPr>
          <a:xfrm flipV="1">
            <a:off x="5796136" y="2917578"/>
            <a:ext cx="936104" cy="14401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직선 화살표 연결선 34"/>
          <p:cNvCxnSpPr/>
          <p:nvPr/>
        </p:nvCxnSpPr>
        <p:spPr>
          <a:xfrm flipH="1">
            <a:off x="5940152" y="3277618"/>
            <a:ext cx="864096" cy="14401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611560" y="3095502"/>
            <a:ext cx="21034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latin typeface="타이포_크레파스 M" pitchFamily="18" charset="-127"/>
                <a:ea typeface="타이포_크레파스 M" pitchFamily="18" charset="-127"/>
              </a:rPr>
              <a:t>-</a:t>
            </a:r>
            <a:r>
              <a:rPr lang="ko-KR" altLang="en-US" dirty="0">
                <a:latin typeface="타이포_크레파스 M" pitchFamily="18" charset="-127"/>
                <a:ea typeface="타이포_크레파스 M" pitchFamily="18" charset="-127"/>
              </a:rPr>
              <a:t>도시락서비스 받음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4604" y="4429746"/>
            <a:ext cx="25715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latin typeface="타이포_크레파스 M" pitchFamily="18" charset="-127"/>
                <a:ea typeface="타이포_크레파스 M" pitchFamily="18" charset="-127"/>
              </a:rPr>
              <a:t>-</a:t>
            </a:r>
            <a:r>
              <a:rPr lang="ko-KR" altLang="en-US" dirty="0">
                <a:latin typeface="타이포_크레파스 M" pitchFamily="18" charset="-127"/>
                <a:ea typeface="타이포_크레파스 M" pitchFamily="18" charset="-127"/>
              </a:rPr>
              <a:t>밑반찬</a:t>
            </a:r>
            <a:r>
              <a:rPr lang="en-US" altLang="ko-KR" dirty="0">
                <a:latin typeface="타이포_크레파스 M" pitchFamily="18" charset="-127"/>
                <a:ea typeface="타이포_크레파스 M" pitchFamily="18" charset="-127"/>
              </a:rPr>
              <a:t>, </a:t>
            </a:r>
            <a:r>
              <a:rPr lang="ko-KR" altLang="en-US" dirty="0">
                <a:latin typeface="타이포_크레파스 M" pitchFamily="18" charset="-127"/>
                <a:ea typeface="타이포_크레파스 M" pitchFamily="18" charset="-127"/>
              </a:rPr>
              <a:t>청소</a:t>
            </a:r>
            <a:r>
              <a:rPr lang="en-US" altLang="ko-KR" dirty="0">
                <a:latin typeface="타이포_크레파스 M" pitchFamily="18" charset="-127"/>
                <a:ea typeface="타이포_크레파스 M" pitchFamily="18" charset="-127"/>
              </a:rPr>
              <a:t>, </a:t>
            </a:r>
            <a:r>
              <a:rPr lang="ko-KR" altLang="en-US" dirty="0">
                <a:latin typeface="타이포_크레파스 M" pitchFamily="18" charset="-127"/>
                <a:ea typeface="타이포_크레파스 M" pitchFamily="18" charset="-127"/>
              </a:rPr>
              <a:t>말동무 등</a:t>
            </a:r>
            <a:endParaRPr lang="en-US" altLang="ko-KR" dirty="0">
              <a:latin typeface="타이포_크레파스 M" pitchFamily="18" charset="-127"/>
              <a:ea typeface="타이포_크레파스 M" pitchFamily="18" charset="-127"/>
            </a:endParaRPr>
          </a:p>
          <a:p>
            <a:r>
              <a:rPr lang="ko-KR" altLang="en-US" dirty="0">
                <a:latin typeface="타이포_크레파스 M" pitchFamily="18" charset="-127"/>
                <a:ea typeface="타이포_크레파스 M" pitchFamily="18" charset="-127"/>
              </a:rPr>
              <a:t>여러 가지 도움을 받으심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5652120" y="973362"/>
            <a:ext cx="26709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latin typeface="타이포_크레파스 M" pitchFamily="18" charset="-127"/>
                <a:ea typeface="타이포_크레파스 M" pitchFamily="18" charset="-127"/>
              </a:rPr>
              <a:t>-</a:t>
            </a:r>
            <a:r>
              <a:rPr lang="ko-KR" altLang="en-US" dirty="0">
                <a:latin typeface="타이포_크레파스 M" pitchFamily="18" charset="-127"/>
                <a:ea typeface="타이포_크레파스 M" pitchFamily="18" charset="-127"/>
              </a:rPr>
              <a:t>매 주일마다 교회 나가심</a:t>
            </a:r>
            <a:endParaRPr lang="en-US" altLang="ko-KR" dirty="0">
              <a:latin typeface="타이포_크레파스 M" pitchFamily="18" charset="-127"/>
              <a:ea typeface="타이포_크레파스 M" pitchFamily="18" charset="-127"/>
            </a:endParaRPr>
          </a:p>
          <a:p>
            <a:r>
              <a:rPr lang="en-US" altLang="ko-KR" dirty="0">
                <a:latin typeface="타이포_크레파스 M" pitchFamily="18" charset="-127"/>
                <a:ea typeface="타이포_크레파스 M" pitchFamily="18" charset="-127"/>
              </a:rPr>
              <a:t>(</a:t>
            </a:r>
            <a:r>
              <a:rPr lang="ko-KR" altLang="en-US" dirty="0">
                <a:latin typeface="타이포_크레파스 M" pitchFamily="18" charset="-127"/>
                <a:ea typeface="타이포_크레파스 M" pitchFamily="18" charset="-127"/>
              </a:rPr>
              <a:t>신안교회</a:t>
            </a:r>
            <a:r>
              <a:rPr lang="en-US" altLang="ko-KR" dirty="0">
                <a:latin typeface="타이포_크레파스 M" pitchFamily="18" charset="-127"/>
                <a:ea typeface="타이포_크레파스 M" pitchFamily="18" charset="-127"/>
              </a:rPr>
              <a:t>)</a:t>
            </a:r>
            <a:endParaRPr lang="ko-KR" altLang="en-US" dirty="0">
              <a:latin typeface="타이포_크레파스 M" pitchFamily="18" charset="-127"/>
              <a:ea typeface="타이포_크레파스 M" pitchFamily="18" charset="-127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295090" y="3565650"/>
            <a:ext cx="27523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latin typeface="타이포_크레파스 M" pitchFamily="18" charset="-127"/>
                <a:ea typeface="타이포_크레파스 M" pitchFamily="18" charset="-127"/>
              </a:rPr>
              <a:t>-</a:t>
            </a:r>
            <a:r>
              <a:rPr lang="ko-KR" altLang="en-US" dirty="0">
                <a:latin typeface="타이포_크레파스 M" pitchFamily="18" charset="-127"/>
                <a:ea typeface="타이포_크레파스 M" pitchFamily="18" charset="-127"/>
              </a:rPr>
              <a:t>일주일 </a:t>
            </a:r>
            <a:r>
              <a:rPr lang="en-US" altLang="ko-KR" dirty="0">
                <a:latin typeface="타이포_크레파스 M" pitchFamily="18" charset="-127"/>
                <a:ea typeface="타이포_크레파스 M" pitchFamily="18" charset="-127"/>
              </a:rPr>
              <a:t>3</a:t>
            </a:r>
            <a:r>
              <a:rPr lang="ko-KR" altLang="en-US" dirty="0">
                <a:latin typeface="타이포_크레파스 M" pitchFamily="18" charset="-127"/>
                <a:ea typeface="타이포_크레파스 M" pitchFamily="18" charset="-127"/>
              </a:rPr>
              <a:t>번 상무지구로 출근하심</a:t>
            </a:r>
            <a:endParaRPr lang="en-US" altLang="ko-KR" dirty="0">
              <a:latin typeface="타이포_크레파스 M" pitchFamily="18" charset="-127"/>
              <a:ea typeface="타이포_크레파스 M" pitchFamily="18" charset="-127"/>
            </a:endParaRPr>
          </a:p>
          <a:p>
            <a:r>
              <a:rPr lang="en-US" altLang="ko-KR" dirty="0">
                <a:latin typeface="타이포_크레파스 M" pitchFamily="18" charset="-127"/>
                <a:ea typeface="타이포_크레파스 M" pitchFamily="18" charset="-127"/>
              </a:rPr>
              <a:t>-</a:t>
            </a:r>
            <a:r>
              <a:rPr lang="ko-KR" altLang="en-US" dirty="0" err="1">
                <a:latin typeface="타이포_크레파스 M" pitchFamily="18" charset="-127"/>
                <a:ea typeface="타이포_크레파스 M" pitchFamily="18" charset="-127"/>
              </a:rPr>
              <a:t>스쿨존</a:t>
            </a:r>
            <a:r>
              <a:rPr lang="ko-KR" altLang="en-US" dirty="0">
                <a:latin typeface="타이포_크레파스 M" pitchFamily="18" charset="-127"/>
                <a:ea typeface="타이포_크레파스 M" pitchFamily="18" charset="-127"/>
              </a:rPr>
              <a:t> 도우미 활동</a:t>
            </a:r>
          </a:p>
        </p:txBody>
      </p:sp>
      <p:cxnSp>
        <p:nvCxnSpPr>
          <p:cNvPr id="40" name="직선 연결선 39"/>
          <p:cNvCxnSpPr/>
          <p:nvPr/>
        </p:nvCxnSpPr>
        <p:spPr>
          <a:xfrm rot="5400000" flipH="1" flipV="1">
            <a:off x="6250793" y="4964391"/>
            <a:ext cx="786612" cy="794"/>
          </a:xfrm>
          <a:prstGeom prst="line">
            <a:avLst/>
          </a:prstGeom>
          <a:ln w="28575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연결선 40"/>
          <p:cNvCxnSpPr/>
          <p:nvPr/>
        </p:nvCxnSpPr>
        <p:spPr>
          <a:xfrm rot="10800000">
            <a:off x="4714876" y="4571482"/>
            <a:ext cx="1928826" cy="1588"/>
          </a:xfrm>
          <a:prstGeom prst="line">
            <a:avLst/>
          </a:prstGeom>
          <a:ln w="28575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780741"/>
      </p:ext>
    </p:extLst>
  </p:cSld>
  <p:clrMapOvr>
    <a:masterClrMapping/>
  </p:clrMapOvr>
  <p:transition>
    <p:pull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0" y="0"/>
            <a:ext cx="9144000" cy="11663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6630" y="173650"/>
            <a:ext cx="1461034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ko-KR" sz="2800" b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타이포_크레파스 M" pitchFamily="18" charset="-127"/>
                <a:ea typeface="타이포_크레파스 M" pitchFamily="18" charset="-127"/>
              </a:rPr>
              <a:t>3. </a:t>
            </a:r>
            <a:r>
              <a:rPr lang="ko-KR" altLang="en-US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타이포_크레파스 M" pitchFamily="18" charset="-127"/>
                <a:ea typeface="타이포_크레파스 M" pitchFamily="18" charset="-127"/>
              </a:rPr>
              <a:t>사정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574467" y="1496486"/>
            <a:ext cx="1236236" cy="43088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ko-KR" altLang="en-US" sz="2200" dirty="0">
                <a:latin typeface="타이포_크레파스 M" pitchFamily="18" charset="-127"/>
                <a:ea typeface="타이포_크레파스 M" pitchFamily="18" charset="-127"/>
              </a:rPr>
              <a:t>기본생활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44722" y="2067990"/>
            <a:ext cx="3837538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sz="2200" dirty="0">
                <a:latin typeface="타이포_크레파스 M" pitchFamily="18" charset="-127"/>
                <a:ea typeface="타이포_크레파스 M" pitchFamily="18" charset="-127"/>
              </a:rPr>
              <a:t> 제시된 욕구</a:t>
            </a:r>
            <a:endParaRPr lang="en-US" altLang="ko-KR" sz="2200" dirty="0">
              <a:latin typeface="타이포_크레파스 M" pitchFamily="18" charset="-127"/>
              <a:ea typeface="타이포_크레파스 M" pitchFamily="18" charset="-127"/>
            </a:endParaRPr>
          </a:p>
          <a:p>
            <a:r>
              <a:rPr lang="ko-KR" altLang="en-US" sz="2200" dirty="0">
                <a:latin typeface="타이포_크레파스 M" pitchFamily="18" charset="-127"/>
                <a:ea typeface="타이포_크레파스 M" pitchFamily="18" charset="-127"/>
              </a:rPr>
              <a:t>→ 식생활이 부실하여 밥보다</a:t>
            </a:r>
            <a:endParaRPr lang="en-US" altLang="ko-KR" sz="2200" dirty="0">
              <a:latin typeface="타이포_크레파스 M" pitchFamily="18" charset="-127"/>
              <a:ea typeface="타이포_크레파스 M" pitchFamily="18" charset="-127"/>
            </a:endParaRPr>
          </a:p>
          <a:p>
            <a:r>
              <a:rPr lang="ko-KR" altLang="en-US" sz="2200" dirty="0">
                <a:latin typeface="타이포_크레파스 M" pitchFamily="18" charset="-127"/>
                <a:ea typeface="타이포_크레파스 M" pitchFamily="18" charset="-127"/>
              </a:rPr>
              <a:t>라면을 자주 드심</a:t>
            </a:r>
            <a:r>
              <a:rPr lang="en-US" altLang="ko-KR" sz="2200" dirty="0">
                <a:latin typeface="타이포_크레파스 M" pitchFamily="18" charset="-127"/>
                <a:ea typeface="타이포_크레파스 M" pitchFamily="18" charset="-127"/>
              </a:rPr>
              <a:t>.</a:t>
            </a:r>
          </a:p>
          <a:p>
            <a:endParaRPr lang="en-US" altLang="ko-KR" sz="2200" dirty="0">
              <a:latin typeface="타이포_크레파스 M" pitchFamily="18" charset="-127"/>
              <a:ea typeface="타이포_크레파스 M" pitchFamily="18" charset="-127"/>
            </a:endParaRPr>
          </a:p>
          <a:p>
            <a:pPr>
              <a:buFont typeface="Arial" pitchFamily="34" charset="0"/>
              <a:buChar char="•"/>
            </a:pPr>
            <a:r>
              <a:rPr lang="ko-KR" altLang="en-US" sz="2200" dirty="0">
                <a:latin typeface="타이포_크레파스 M" pitchFamily="18" charset="-127"/>
                <a:ea typeface="타이포_크레파스 M" pitchFamily="18" charset="-127"/>
              </a:rPr>
              <a:t> 강점</a:t>
            </a:r>
            <a:endParaRPr lang="en-US" altLang="ko-KR" sz="2200" dirty="0">
              <a:latin typeface="타이포_크레파스 M" pitchFamily="18" charset="-127"/>
              <a:ea typeface="타이포_크레파스 M" pitchFamily="18" charset="-127"/>
            </a:endParaRPr>
          </a:p>
          <a:p>
            <a:r>
              <a:rPr lang="ko-KR" altLang="en-US" sz="2200" dirty="0">
                <a:latin typeface="타이포_크레파스 M" pitchFamily="18" charset="-127"/>
                <a:ea typeface="타이포_크레파스 M" pitchFamily="18" charset="-127"/>
              </a:rPr>
              <a:t>→ 규칙적으로 식사를 꾸준히 하심</a:t>
            </a:r>
            <a:r>
              <a:rPr lang="en-US" altLang="ko-KR" sz="2200" dirty="0">
                <a:latin typeface="타이포_크레파스 M" pitchFamily="18" charset="-127"/>
                <a:ea typeface="타이포_크레파스 M" pitchFamily="18" charset="-127"/>
              </a:rPr>
              <a:t>.</a:t>
            </a:r>
          </a:p>
          <a:p>
            <a:endParaRPr lang="ko-KR" altLang="en-US" sz="2200" dirty="0">
              <a:latin typeface="타이포_크레파스 M" pitchFamily="18" charset="-127"/>
              <a:ea typeface="타이포_크레파스 M" pitchFamily="18" charset="-127"/>
            </a:endParaRPr>
          </a:p>
          <a:p>
            <a:pPr>
              <a:buFont typeface="Arial" pitchFamily="34" charset="0"/>
              <a:buChar char="•"/>
            </a:pPr>
            <a:r>
              <a:rPr lang="ko-KR" altLang="en-US" sz="2200" dirty="0">
                <a:latin typeface="타이포_크레파스 M" pitchFamily="18" charset="-127"/>
                <a:ea typeface="타이포_크레파스 M" pitchFamily="18" charset="-127"/>
              </a:rPr>
              <a:t> 이용 가능한 자원</a:t>
            </a:r>
            <a:endParaRPr lang="en-US" altLang="ko-KR" sz="2200" dirty="0">
              <a:latin typeface="타이포_크레파스 M" pitchFamily="18" charset="-127"/>
              <a:ea typeface="타이포_크레파스 M" pitchFamily="18" charset="-127"/>
            </a:endParaRPr>
          </a:p>
          <a:p>
            <a:r>
              <a:rPr lang="ko-KR" altLang="en-US" sz="2200" dirty="0">
                <a:latin typeface="타이포_크레파스 M" pitchFamily="18" charset="-127"/>
                <a:ea typeface="타이포_크레파스 M" pitchFamily="18" charset="-127"/>
              </a:rPr>
              <a:t>→ 쌍촌종합사회복지관 푸드뱅크</a:t>
            </a:r>
          </a:p>
          <a:p>
            <a:endParaRPr lang="ko-KR" altLang="en-US" sz="2200" dirty="0">
              <a:latin typeface="타이포_크레파스 M" pitchFamily="18" charset="-127"/>
              <a:ea typeface="타이포_크레파스 M" pitchFamily="18" charset="-127"/>
            </a:endParaRPr>
          </a:p>
          <a:p>
            <a:endParaRPr lang="ko-KR" altLang="en-US" sz="2200" dirty="0">
              <a:latin typeface="타이포_크레파스 M" pitchFamily="18" charset="-127"/>
              <a:ea typeface="타이포_크레파스 M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135443" y="1496486"/>
            <a:ext cx="710451" cy="43088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ko-KR" altLang="en-US" sz="2200" dirty="0">
                <a:latin typeface="타이포_크레파스 M" pitchFamily="18" charset="-127"/>
                <a:ea typeface="타이포_크레파스 M" pitchFamily="18" charset="-127"/>
              </a:rPr>
              <a:t>건강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856331" y="2060010"/>
            <a:ext cx="3796309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0">
              <a:buFont typeface="Arial" pitchFamily="34" charset="0"/>
              <a:buChar char="•"/>
            </a:pPr>
            <a:r>
              <a:rPr lang="ko-KR" altLang="en-US" sz="2200" dirty="0">
                <a:latin typeface="타이포_크레파스 M" pitchFamily="18" charset="-127"/>
                <a:ea typeface="타이포_크레파스 M" pitchFamily="18" charset="-127"/>
              </a:rPr>
              <a:t> 제시된 욕구</a:t>
            </a:r>
            <a:endParaRPr lang="en-US" altLang="ko-KR" sz="2200" dirty="0">
              <a:latin typeface="타이포_크레파스 M" pitchFamily="18" charset="-127"/>
              <a:ea typeface="타이포_크레파스 M" pitchFamily="18" charset="-127"/>
            </a:endParaRPr>
          </a:p>
          <a:p>
            <a:pPr fontAlgn="base" latinLnBrk="0"/>
            <a:r>
              <a:rPr lang="ko-KR" altLang="en-US" sz="2200" dirty="0">
                <a:latin typeface="타이포_크레파스 M" pitchFamily="18" charset="-127"/>
                <a:ea typeface="타이포_크레파스 M" pitchFamily="18" charset="-127"/>
              </a:rPr>
              <a:t>→</a:t>
            </a:r>
            <a:r>
              <a:rPr lang="en-US" altLang="ko-KR" sz="2200" dirty="0">
                <a:latin typeface="타이포_크레파스 M" pitchFamily="18" charset="-127"/>
                <a:ea typeface="타이포_크레파스 M" pitchFamily="18" charset="-127"/>
              </a:rPr>
              <a:t> </a:t>
            </a:r>
            <a:r>
              <a:rPr lang="ko-KR" altLang="en-US" sz="2200" dirty="0">
                <a:latin typeface="타이포_크레파스 M" pitchFamily="18" charset="-127"/>
                <a:ea typeface="타이포_크레파스 M" pitchFamily="18" charset="-127"/>
              </a:rPr>
              <a:t>좋지 않은 치아 상태로 음식을 다양하게 못 드심</a:t>
            </a:r>
            <a:r>
              <a:rPr lang="en-US" altLang="ko-KR" sz="2200" dirty="0">
                <a:latin typeface="타이포_크레파스 M" pitchFamily="18" charset="-127"/>
                <a:ea typeface="타이포_크레파스 M" pitchFamily="18" charset="-127"/>
              </a:rPr>
              <a:t>.</a:t>
            </a:r>
            <a:endParaRPr lang="ko-KR" altLang="en-US" sz="2200" dirty="0">
              <a:latin typeface="타이포_크레파스 M" pitchFamily="18" charset="-127"/>
              <a:ea typeface="타이포_크레파스 M" pitchFamily="18" charset="-127"/>
            </a:endParaRPr>
          </a:p>
          <a:p>
            <a:pPr fontAlgn="base" latinLnBrk="0"/>
            <a:r>
              <a:rPr lang="en-US" altLang="ko-KR" sz="2200" dirty="0">
                <a:latin typeface="타이포_크레파스 M" pitchFamily="18" charset="-127"/>
                <a:ea typeface="타이포_크레파스 M" pitchFamily="18" charset="-127"/>
              </a:rPr>
              <a:t>(</a:t>
            </a:r>
            <a:r>
              <a:rPr lang="ko-KR" altLang="en-US" sz="2200" dirty="0">
                <a:latin typeface="타이포_크레파스 M" pitchFamily="18" charset="-127"/>
                <a:ea typeface="타이포_크레파스 M" pitchFamily="18" charset="-127"/>
              </a:rPr>
              <a:t>김치 먹는 사람을 부러워하심</a:t>
            </a:r>
            <a:r>
              <a:rPr lang="en-US" altLang="ko-KR" sz="2200" dirty="0">
                <a:latin typeface="타이포_크레파스 M" pitchFamily="18" charset="-127"/>
                <a:ea typeface="타이포_크레파스 M" pitchFamily="18" charset="-127"/>
              </a:rPr>
              <a:t>.)</a:t>
            </a:r>
          </a:p>
          <a:p>
            <a:pPr fontAlgn="base" latinLnBrk="0"/>
            <a:endParaRPr lang="ko-KR" altLang="en-US" sz="2200" dirty="0">
              <a:latin typeface="타이포_크레파스 M" pitchFamily="18" charset="-127"/>
              <a:ea typeface="타이포_크레파스 M" pitchFamily="18" charset="-127"/>
            </a:endParaRPr>
          </a:p>
          <a:p>
            <a:pPr>
              <a:buFont typeface="Arial" pitchFamily="34" charset="0"/>
              <a:buChar char="•"/>
            </a:pPr>
            <a:r>
              <a:rPr lang="ko-KR" altLang="en-US" sz="2200" dirty="0">
                <a:latin typeface="타이포_크레파스 M" pitchFamily="18" charset="-127"/>
                <a:ea typeface="타이포_크레파스 M" pitchFamily="18" charset="-127"/>
              </a:rPr>
              <a:t> 강점</a:t>
            </a:r>
            <a:endParaRPr lang="en-US" altLang="ko-KR" sz="2200" dirty="0">
              <a:latin typeface="타이포_크레파스 M" pitchFamily="18" charset="-127"/>
              <a:ea typeface="타이포_크레파스 M" pitchFamily="18" charset="-127"/>
            </a:endParaRPr>
          </a:p>
          <a:p>
            <a:r>
              <a:rPr lang="ko-KR" altLang="en-US" sz="2200" dirty="0">
                <a:latin typeface="타이포_크레파스 M" pitchFamily="18" charset="-127"/>
                <a:ea typeface="타이포_크레파스 M" pitchFamily="18" charset="-127"/>
              </a:rPr>
              <a:t>→</a:t>
            </a:r>
            <a:r>
              <a:rPr lang="en-US" altLang="ko-KR" sz="2200" dirty="0">
                <a:latin typeface="타이포_크레파스 M" pitchFamily="18" charset="-127"/>
                <a:ea typeface="타이포_크레파스 M" pitchFamily="18" charset="-127"/>
              </a:rPr>
              <a:t> </a:t>
            </a:r>
            <a:r>
              <a:rPr lang="ko-KR" altLang="en-US" sz="2200" dirty="0">
                <a:latin typeface="타이포_크레파스 M" pitchFamily="18" charset="-127"/>
                <a:ea typeface="타이포_크레파스 M" pitchFamily="18" charset="-127"/>
              </a:rPr>
              <a:t>자신이 불편한 점과 필요한 것을 잘 말하심</a:t>
            </a:r>
            <a:r>
              <a:rPr lang="en-US" altLang="ko-KR" sz="2200" dirty="0">
                <a:latin typeface="타이포_크레파스 M" pitchFamily="18" charset="-127"/>
                <a:ea typeface="타이포_크레파스 M" pitchFamily="18" charset="-127"/>
              </a:rPr>
              <a:t>.</a:t>
            </a:r>
            <a:endParaRPr lang="ko-KR" altLang="en-US" sz="2200" dirty="0">
              <a:latin typeface="타이포_크레파스 M" pitchFamily="18" charset="-127"/>
              <a:ea typeface="타이포_크레파스 M" pitchFamily="18" charset="-127"/>
            </a:endParaRPr>
          </a:p>
          <a:p>
            <a:pPr fontAlgn="base"/>
            <a:endParaRPr lang="en-US" altLang="ko-KR" sz="2200" dirty="0">
              <a:latin typeface="타이포_크레파스 M" pitchFamily="18" charset="-127"/>
              <a:ea typeface="타이포_크레파스 M" pitchFamily="18" charset="-127"/>
            </a:endParaRPr>
          </a:p>
          <a:p>
            <a:pPr fontAlgn="base">
              <a:buFont typeface="Arial" pitchFamily="34" charset="0"/>
              <a:buChar char="•"/>
            </a:pPr>
            <a:r>
              <a:rPr lang="ko-KR" altLang="en-US" sz="2200" dirty="0">
                <a:latin typeface="타이포_크레파스 M" pitchFamily="18" charset="-127"/>
                <a:ea typeface="타이포_크레파스 M" pitchFamily="18" charset="-127"/>
              </a:rPr>
              <a:t> 이용 가능한 자원</a:t>
            </a:r>
            <a:endParaRPr lang="en-US" altLang="ko-KR" sz="2200" dirty="0">
              <a:latin typeface="타이포_크레파스 M" pitchFamily="18" charset="-127"/>
              <a:ea typeface="타이포_크레파스 M" pitchFamily="18" charset="-127"/>
            </a:endParaRPr>
          </a:p>
          <a:p>
            <a:pPr fontAlgn="base"/>
            <a:r>
              <a:rPr lang="ko-KR" altLang="en-US" sz="2200" dirty="0">
                <a:latin typeface="타이포_크레파스 M" pitchFamily="18" charset="-127"/>
                <a:ea typeface="타이포_크레파스 M" pitchFamily="18" charset="-127"/>
              </a:rPr>
              <a:t>→ 가까운 보건소 및 치과연계</a:t>
            </a:r>
          </a:p>
          <a:p>
            <a:endParaRPr lang="ko-KR" altLang="en-US" sz="2200" dirty="0">
              <a:latin typeface="타이포_크레파스 M" pitchFamily="18" charset="-127"/>
              <a:ea typeface="타이포_크레파스 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61303527"/>
      </p:ext>
    </p:extLst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6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7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3" grpId="0"/>
      <p:bldP spid="15" grpId="0" animBg="1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0" y="0"/>
            <a:ext cx="9144000" cy="11663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6630" y="173650"/>
            <a:ext cx="1461034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ko-KR" sz="2800" b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타이포_크레파스 M" pitchFamily="18" charset="-127"/>
                <a:ea typeface="타이포_크레파스 M" pitchFamily="18" charset="-127"/>
              </a:rPr>
              <a:t>3. </a:t>
            </a:r>
            <a:r>
              <a:rPr lang="ko-KR" altLang="en-US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타이포_크레파스 M" pitchFamily="18" charset="-127"/>
                <a:ea typeface="타이포_크레파스 M" pitchFamily="18" charset="-127"/>
              </a:rPr>
              <a:t>사정</a:t>
            </a:r>
          </a:p>
        </p:txBody>
      </p:sp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395536" y="1253770"/>
          <a:ext cx="8352928" cy="511256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0882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9147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제시된</a:t>
                      </a:r>
                      <a:r>
                        <a:rPr lang="ko-KR" altLang="en-US" sz="2000" baseline="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욕구</a:t>
                      </a:r>
                      <a:endParaRPr lang="ko-KR" altLang="en-US" sz="2000" dirty="0"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목표로전환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원하는모습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합의된목표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21098">
                <a:tc>
                  <a:txBody>
                    <a:bodyPr/>
                    <a:lstStyle/>
                    <a:p>
                      <a:pPr fontAlgn="base" latinLnBrk="1"/>
                      <a:r>
                        <a:rPr lang="ko-KR" altLang="en-US" sz="2200" kern="12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치아가 없어서 음식을 씹기 힘들어요</a:t>
                      </a:r>
                      <a:r>
                        <a:rPr lang="en-US" altLang="ko-KR" sz="2200" kern="12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.</a:t>
                      </a:r>
                      <a:endParaRPr lang="ko-KR" altLang="en-US" sz="2200" kern="1200" dirty="0"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  <a:p>
                      <a:pPr fontAlgn="base" latinLnBrk="1"/>
                      <a:r>
                        <a:rPr lang="ko-KR" altLang="en-US" sz="2200" kern="12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빠른 시일 내에 틀니를 했으면 좋겠어요</a:t>
                      </a:r>
                      <a:r>
                        <a:rPr lang="en-US" altLang="ko-KR" sz="2200" kern="12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.</a:t>
                      </a:r>
                      <a:endParaRPr lang="ko-KR" altLang="en-US" sz="2200" kern="1200" dirty="0"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  <a:p>
                      <a:pPr latinLnBrk="1"/>
                      <a:endParaRPr lang="ko-KR" altLang="en-US" sz="2200" dirty="0"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200" kern="12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틀니를 하게 된다면 어떠한 부분들이 더 나아질 것이라고 생각하나요</a:t>
                      </a:r>
                      <a:r>
                        <a:rPr lang="en-US" altLang="ko-KR" sz="2200" kern="12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?</a:t>
                      </a:r>
                      <a:endParaRPr lang="ko-KR" altLang="en-US" sz="2200" kern="1200" dirty="0"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  <a:p>
                      <a:pPr latinLnBrk="1"/>
                      <a:endParaRPr lang="ko-KR" altLang="en-US" sz="2200" dirty="0"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200" kern="12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지금은 김치조차 씹어 먹을 수 없는데</a:t>
                      </a:r>
                      <a:r>
                        <a:rPr lang="ko-KR" altLang="en-US" sz="2200" kern="1200" baseline="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 </a:t>
                      </a:r>
                      <a:r>
                        <a:rPr lang="ko-KR" altLang="en-US" sz="2200" kern="12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틀니를 한다면 어떤 음식이든지 골고루 먹을 수 있을 것 같아요</a:t>
                      </a:r>
                      <a:r>
                        <a:rPr lang="en-US" altLang="ko-KR" sz="2200" kern="12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.</a:t>
                      </a:r>
                      <a:endParaRPr lang="ko-KR" altLang="en-US" sz="2200" kern="1200" dirty="0"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  <a:p>
                      <a:pPr latinLnBrk="1"/>
                      <a:endParaRPr lang="ko-KR" altLang="en-US" sz="2200" dirty="0"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200" kern="12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밥을 잘 챙겨 먹고 남들처럼 골고루 먹기</a:t>
                      </a:r>
                      <a:r>
                        <a:rPr lang="en-US" altLang="ko-KR" sz="2200" kern="1200" dirty="0">
                          <a:latin typeface="타이포_크레파스 M" pitchFamily="18" charset="-127"/>
                          <a:ea typeface="타이포_크레파스 M" pitchFamily="18" charset="-127"/>
                        </a:rPr>
                        <a:t>.</a:t>
                      </a:r>
                      <a:endParaRPr lang="ko-KR" altLang="en-US" sz="2200" kern="1200" dirty="0"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  <a:p>
                      <a:pPr latinLnBrk="1"/>
                      <a:endParaRPr lang="ko-KR" altLang="en-US" sz="2200" dirty="0">
                        <a:latin typeface="타이포_크레파스 M" pitchFamily="18" charset="-127"/>
                        <a:ea typeface="타이포_크레파스 M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61303527"/>
      </p:ext>
    </p:extLst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12531-6FF3-4A70-ADD4-1CF142C0B40C}" type="slidenum">
              <a:rPr lang="ko-KR" altLang="en-US" smtClean="0"/>
              <a:pPr/>
              <a:t>10</a:t>
            </a:fld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74950" y="173650"/>
            <a:ext cx="2016224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ko-KR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타이포_크레파스 M" pitchFamily="18" charset="-127"/>
                <a:ea typeface="타이포_크레파스 M" pitchFamily="18" charset="-127"/>
              </a:rPr>
              <a:t>4.</a:t>
            </a:r>
            <a:r>
              <a:rPr lang="ko-KR" altLang="en-US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타이포_크레파스 M" pitchFamily="18" charset="-127"/>
                <a:ea typeface="타이포_크레파스 M" pitchFamily="18" charset="-127"/>
              </a:rPr>
              <a:t> 실행계획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20586" y="5289160"/>
            <a:ext cx="46849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sz="2000" dirty="0">
                <a:latin typeface="타이포_크레파스 M" pitchFamily="18" charset="-127"/>
                <a:ea typeface="타이포_크레파스 M" pitchFamily="18" charset="-127"/>
              </a:rPr>
              <a:t>클라이언트의 역할 </a:t>
            </a:r>
            <a:endParaRPr lang="en-US" altLang="ko-KR" sz="2000" dirty="0">
              <a:latin typeface="타이포_크레파스 M" pitchFamily="18" charset="-127"/>
              <a:ea typeface="타이포_크레파스 M" pitchFamily="18" charset="-127"/>
            </a:endParaRPr>
          </a:p>
          <a:p>
            <a:r>
              <a:rPr lang="ko-KR" altLang="en-US" sz="2000" dirty="0">
                <a:latin typeface="타이포_크레파스 M" pitchFamily="18" charset="-127"/>
                <a:ea typeface="타이포_크레파스 M" pitchFamily="18" charset="-127"/>
              </a:rPr>
              <a:t>→적극적인 표현과 참여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23528" y="4301922"/>
            <a:ext cx="84969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sz="2000" dirty="0">
                <a:latin typeface="타이포_크레파스 M" pitchFamily="18" charset="-127"/>
                <a:ea typeface="타이포_크레파스 M" pitchFamily="18" charset="-127"/>
              </a:rPr>
              <a:t> 사례관리자의 역할 </a:t>
            </a:r>
            <a:endParaRPr lang="en-US" altLang="ko-KR" sz="2000" dirty="0">
              <a:latin typeface="타이포_크레파스 M" pitchFamily="18" charset="-127"/>
              <a:ea typeface="타이포_크레파스 M" pitchFamily="18" charset="-127"/>
            </a:endParaRPr>
          </a:p>
          <a:p>
            <a:r>
              <a:rPr lang="ko-KR" altLang="en-US" sz="2000" dirty="0">
                <a:latin typeface="타이포_크레파스 M" pitchFamily="18" charset="-127"/>
                <a:ea typeface="타이포_크레파스 M" pitchFamily="18" charset="-127"/>
              </a:rPr>
              <a:t>→틀니지원 및 병원연계</a:t>
            </a:r>
            <a:r>
              <a:rPr lang="en-US" altLang="ko-KR" sz="2000" dirty="0">
                <a:latin typeface="타이포_크레파스 M" pitchFamily="18" charset="-127"/>
                <a:ea typeface="타이포_크레파스 M" pitchFamily="18" charset="-127"/>
              </a:rPr>
              <a:t>, </a:t>
            </a:r>
            <a:r>
              <a:rPr lang="ko-KR" altLang="en-US" sz="2000" dirty="0">
                <a:latin typeface="타이포_크레파스 M" pitchFamily="18" charset="-127"/>
                <a:ea typeface="타이포_크레파스 M" pitchFamily="18" charset="-127"/>
              </a:rPr>
              <a:t>밑반찬 서비스 연계 등 계속해서 조사 및 확인 필요</a:t>
            </a:r>
          </a:p>
        </p:txBody>
      </p:sp>
      <p:graphicFrame>
        <p:nvGraphicFramePr>
          <p:cNvPr id="13" name="다이어그램 12"/>
          <p:cNvGraphicFramePr/>
          <p:nvPr>
            <p:extLst>
              <p:ext uri="{D42A27DB-BD31-4B8C-83A1-F6EECF244321}">
                <p14:modId xmlns:p14="http://schemas.microsoft.com/office/powerpoint/2010/main" val="938272638"/>
              </p:ext>
            </p:extLst>
          </p:nvPr>
        </p:nvGraphicFramePr>
        <p:xfrm>
          <a:off x="611560" y="1184704"/>
          <a:ext cx="7776864" cy="2694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4" name="직사각형 13"/>
          <p:cNvSpPr/>
          <p:nvPr/>
        </p:nvSpPr>
        <p:spPr>
          <a:xfrm>
            <a:off x="0" y="0"/>
            <a:ext cx="9144000" cy="11663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3" grpId="0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12531-6FF3-4A70-ADD4-1CF142C0B40C}" type="slidenum">
              <a:rPr lang="ko-KR" altLang="en-US" smtClean="0"/>
              <a:pPr/>
              <a:t>11</a:t>
            </a:fld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74950" y="158660"/>
            <a:ext cx="2408818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ko-KR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타이포_크레파스 M" pitchFamily="18" charset="-127"/>
                <a:ea typeface="타이포_크레파스 M" pitchFamily="18" charset="-127"/>
              </a:rPr>
              <a:t>5.</a:t>
            </a:r>
            <a:r>
              <a:rPr lang="ko-KR" altLang="en-US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타이포_크레파스 M" pitchFamily="18" charset="-127"/>
                <a:ea typeface="타이포_크레파스 M" pitchFamily="18" charset="-127"/>
              </a:rPr>
              <a:t>평가 및 종결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0" y="0"/>
            <a:ext cx="9144000" cy="11663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00776" y="1223790"/>
            <a:ext cx="7599788" cy="400110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2000" dirty="0">
                <a:latin typeface="타이포_크레파스 M" pitchFamily="18" charset="-127"/>
                <a:ea typeface="타이포_크레파스 M" pitchFamily="18" charset="-127"/>
              </a:rPr>
              <a:t>욕구로 제시한 틀니에 대한 정보 수집</a:t>
            </a:r>
            <a:r>
              <a:rPr lang="en-US" altLang="ko-KR" sz="2000" dirty="0">
                <a:latin typeface="타이포_크레파스 M" pitchFamily="18" charset="-127"/>
                <a:ea typeface="타이포_크레파스 M" pitchFamily="18" charset="-127"/>
              </a:rPr>
              <a:t>.</a:t>
            </a:r>
            <a:endParaRPr lang="ko-KR" altLang="en-US" sz="2000" dirty="0">
              <a:latin typeface="타이포_크레파스 M" pitchFamily="18" charset="-127"/>
              <a:ea typeface="타이포_크레파스 M" pitchFamily="18" charset="-127"/>
            </a:endParaRPr>
          </a:p>
        </p:txBody>
      </p:sp>
      <p:sp>
        <p:nvSpPr>
          <p:cNvPr id="17" name="아래쪽 화살표 16"/>
          <p:cNvSpPr/>
          <p:nvPr/>
        </p:nvSpPr>
        <p:spPr>
          <a:xfrm>
            <a:off x="4086924" y="1871862"/>
            <a:ext cx="720080" cy="216024"/>
          </a:xfrm>
          <a:prstGeom prst="down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타이포_크레파스 M" pitchFamily="18" charset="-127"/>
              <a:ea typeface="타이포_크레파스 M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55576" y="3473130"/>
            <a:ext cx="7657376" cy="40011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2000" dirty="0">
                <a:latin typeface="타이포_크레파스 M" pitchFamily="18" charset="-127"/>
                <a:ea typeface="타이포_크레파스 M" pitchFamily="18" charset="-127"/>
              </a:rPr>
              <a:t>클라이언트가 아들과 상의 후 병원에 방문하기로 약속</a:t>
            </a:r>
            <a:r>
              <a:rPr lang="en-US" altLang="ko-KR" sz="2000" dirty="0">
                <a:latin typeface="타이포_크레파스 M" pitchFamily="18" charset="-127"/>
                <a:ea typeface="타이포_크레파스 M" pitchFamily="18" charset="-127"/>
              </a:rPr>
              <a:t>.</a:t>
            </a:r>
            <a:endParaRPr lang="ko-KR" altLang="en-US" sz="2000" dirty="0">
              <a:latin typeface="타이포_크레파스 M" pitchFamily="18" charset="-127"/>
              <a:ea typeface="타이포_크레파스 M" pitchFamily="18" charset="-127"/>
            </a:endParaRPr>
          </a:p>
        </p:txBody>
      </p:sp>
      <p:sp>
        <p:nvSpPr>
          <p:cNvPr id="20" name="아래쪽 화살표 19"/>
          <p:cNvSpPr/>
          <p:nvPr/>
        </p:nvSpPr>
        <p:spPr>
          <a:xfrm>
            <a:off x="4086924" y="3023990"/>
            <a:ext cx="720080" cy="216024"/>
          </a:xfrm>
          <a:prstGeom prst="down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타이포_크레파스 M" pitchFamily="18" charset="-127"/>
              <a:ea typeface="타이포_크레파스 M" pitchFamily="18" charset="-127"/>
            </a:endParaRPr>
          </a:p>
        </p:txBody>
      </p:sp>
      <p:sp>
        <p:nvSpPr>
          <p:cNvPr id="21" name="아래쪽 화살표 20"/>
          <p:cNvSpPr/>
          <p:nvPr/>
        </p:nvSpPr>
        <p:spPr>
          <a:xfrm>
            <a:off x="4086924" y="4176118"/>
            <a:ext cx="720080" cy="216024"/>
          </a:xfrm>
          <a:prstGeom prst="down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타이포_크레파스 M" pitchFamily="18" charset="-127"/>
              <a:ea typeface="타이포_크레파스 M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55576" y="4536158"/>
            <a:ext cx="7704856" cy="70788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2000" dirty="0">
                <a:latin typeface="타이포_크레파스 M" pitchFamily="18" charset="-127"/>
                <a:ea typeface="타이포_크레파스 M" pitchFamily="18" charset="-127"/>
              </a:rPr>
              <a:t>사례 가정방문 기간을 돌아보며 클라이언트에게 필요 했던 척도</a:t>
            </a:r>
            <a:endParaRPr lang="en-US" altLang="ko-KR" sz="2000" dirty="0">
              <a:latin typeface="타이포_크레파스 M" pitchFamily="18" charset="-127"/>
              <a:ea typeface="타이포_크레파스 M" pitchFamily="18" charset="-127"/>
            </a:endParaRPr>
          </a:p>
          <a:p>
            <a:pPr algn="ctr"/>
            <a:r>
              <a:rPr lang="en-US" altLang="ko-KR" sz="2000" dirty="0">
                <a:latin typeface="타이포_크레파스 M" pitchFamily="18" charset="-127"/>
                <a:ea typeface="타이포_크레파스 M" pitchFamily="18" charset="-127"/>
              </a:rPr>
              <a:t>(ADL, IADL, </a:t>
            </a:r>
            <a:r>
              <a:rPr lang="ko-KR" altLang="en-US" sz="2000" dirty="0">
                <a:latin typeface="타이포_크레파스 M" pitchFamily="18" charset="-127"/>
                <a:ea typeface="타이포_크레파스 M" pitchFamily="18" charset="-127"/>
              </a:rPr>
              <a:t>서비스만족도</a:t>
            </a:r>
            <a:r>
              <a:rPr lang="en-US" altLang="ko-KR" sz="2000" dirty="0">
                <a:latin typeface="타이포_크레파스 M" pitchFamily="18" charset="-127"/>
                <a:ea typeface="타이포_크레파스 M" pitchFamily="18" charset="-127"/>
              </a:rPr>
              <a:t>)</a:t>
            </a:r>
            <a:r>
              <a:rPr lang="ko-KR" altLang="en-US" sz="2000" dirty="0">
                <a:latin typeface="타이포_크레파스 M" pitchFamily="18" charset="-127"/>
                <a:ea typeface="타이포_크레파스 M" pitchFamily="18" charset="-127"/>
              </a:rPr>
              <a:t>를 이용해 평가 실시</a:t>
            </a:r>
            <a:r>
              <a:rPr lang="en-US" altLang="ko-KR" sz="2000" dirty="0">
                <a:latin typeface="타이포_크레파스 M" pitchFamily="18" charset="-127"/>
                <a:ea typeface="타이포_크레파스 M" pitchFamily="18" charset="-127"/>
              </a:rPr>
              <a:t>.</a:t>
            </a:r>
            <a:endParaRPr lang="ko-KR" altLang="en-US" sz="2000" dirty="0">
              <a:latin typeface="타이포_크레파스 M" pitchFamily="18" charset="-127"/>
              <a:ea typeface="타이포_크레파스 M" pitchFamily="18" charset="-127"/>
            </a:endParaRPr>
          </a:p>
        </p:txBody>
      </p:sp>
      <p:sp>
        <p:nvSpPr>
          <p:cNvPr id="23" name="아래쪽 화살표 22"/>
          <p:cNvSpPr/>
          <p:nvPr/>
        </p:nvSpPr>
        <p:spPr>
          <a:xfrm>
            <a:off x="4086924" y="5544270"/>
            <a:ext cx="720080" cy="216024"/>
          </a:xfrm>
          <a:prstGeom prst="down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타이포_크레파스 M" pitchFamily="18" charset="-127"/>
              <a:ea typeface="타이포_크레파스 M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55577" y="5976318"/>
            <a:ext cx="7704856" cy="40011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2000" dirty="0">
                <a:latin typeface="타이포_크레파스 M" pitchFamily="18" charset="-127"/>
                <a:ea typeface="타이포_크레파스 M" pitchFamily="18" charset="-127"/>
              </a:rPr>
              <a:t>종결</a:t>
            </a:r>
            <a:r>
              <a:rPr lang="en-US" altLang="ko-KR" sz="2000" dirty="0">
                <a:latin typeface="타이포_크레파스 M" pitchFamily="18" charset="-127"/>
                <a:ea typeface="타이포_크레파스 M" pitchFamily="18" charset="-127"/>
              </a:rPr>
              <a:t>.</a:t>
            </a:r>
            <a:endParaRPr lang="ko-KR" altLang="en-US" sz="2000" dirty="0">
              <a:latin typeface="타이포_크레파스 M" pitchFamily="18" charset="-127"/>
              <a:ea typeface="타이포_크레파스 M" pitchFamily="18" charset="-127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88286" y="2290580"/>
            <a:ext cx="7599788" cy="400110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2000" dirty="0">
                <a:latin typeface="타이포_크레파스 M" pitchFamily="18" charset="-127"/>
                <a:ea typeface="타이포_크레파스 M" pitchFamily="18" charset="-127"/>
              </a:rPr>
              <a:t>수집한 정보를 알아보기 쉽게 정리하여 클라이언트에게 전달</a:t>
            </a:r>
            <a:r>
              <a:rPr lang="en-US" altLang="ko-KR" sz="2000" dirty="0">
                <a:latin typeface="타이포_크레파스 M" pitchFamily="18" charset="-127"/>
                <a:ea typeface="타이포_크레파스 M" pitchFamily="18" charset="-127"/>
              </a:rPr>
              <a:t>.</a:t>
            </a:r>
            <a:endParaRPr lang="ko-KR" altLang="en-US" sz="2000" dirty="0">
              <a:latin typeface="타이포_크레파스 M" pitchFamily="18" charset="-127"/>
              <a:ea typeface="타이포_크레파스 M" pitchFamily="18" charset="-127"/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9" grpId="0" animBg="1"/>
      <p:bldP spid="22" grpId="0" animBg="1"/>
      <p:bldP spid="24" grpId="0" animBg="1"/>
      <p:bldP spid="2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2222979" y="2978716"/>
            <a:ext cx="4509568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600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타이포_크레파스 M" pitchFamily="18" charset="-127"/>
                <a:ea typeface="타이포_크레파스 M" pitchFamily="18" charset="-127"/>
              </a:rPr>
              <a:t>감 사 합 </a:t>
            </a:r>
            <a:r>
              <a:rPr lang="ko-KR" altLang="en-US" sz="6000" spc="-1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타이포_크레파스 M" pitchFamily="18" charset="-127"/>
                <a:ea typeface="타이포_크레파스 M" pitchFamily="18" charset="-127"/>
              </a:rPr>
              <a:t>니</a:t>
            </a:r>
            <a:r>
              <a:rPr lang="ko-KR" altLang="en-US" sz="600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타이포_크레파스 M" pitchFamily="18" charset="-127"/>
                <a:ea typeface="타이포_크레파스 M" pitchFamily="18" charset="-127"/>
              </a:rPr>
              <a:t> 다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3527884" y="2738890"/>
            <a:ext cx="2088232" cy="8478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>
                  <a:lumMod val="75000"/>
                  <a:lumOff val="25000"/>
                </a:schemeClr>
              </a:solidFill>
              <a:latin typeface="타이포_크레파스 M" pitchFamily="18" charset="-127"/>
              <a:ea typeface="타이포_크레파스 M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0" y="0"/>
            <a:ext cx="9144000" cy="11663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0348705"/>
      </p:ext>
    </p:extLst>
  </p:cSld>
  <p:clrMapOvr>
    <a:masterClrMapping/>
  </p:clrMapOvr>
  <p:transition>
    <p:pull dir="r"/>
  </p:transition>
</p:sld>
</file>

<file path=ppt/theme/theme1.xml><?xml version="1.0" encoding="utf-8"?>
<a:theme xmlns:a="http://schemas.openxmlformats.org/drawingml/2006/main" name="Office 테마">
  <a:themeElements>
    <a:clrScheme name="모듈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0000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264</TotalTime>
  <Words>502</Words>
  <Application>Microsoft Office PowerPoint</Application>
  <PresentationFormat>화면 슬라이드 쇼(4:3)</PresentationFormat>
  <Paragraphs>195</Paragraphs>
  <Slides>12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8" baseType="lpstr">
      <vt:lpstr>Noto Sans Korean Bold</vt:lpstr>
      <vt:lpstr>Noto Sans Korean Medium</vt:lpstr>
      <vt:lpstr>맑은 고딕</vt:lpstr>
      <vt:lpstr>타이포_크레파스 M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Angry MOMO Presentation</dc:title>
  <dc:creator>madeit-top1</dc:creator>
  <cp:lastModifiedBy>Administrator</cp:lastModifiedBy>
  <cp:revision>40</cp:revision>
  <dcterms:created xsi:type="dcterms:W3CDTF">2014-08-30T22:01:36Z</dcterms:created>
  <dcterms:modified xsi:type="dcterms:W3CDTF">2023-04-13T08:52:05Z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Fasoo_Trace_ID" pid="2">
    <vt:lpwstr>eyJub2RlMSI6eyJkc2QiOiIwMTAwMDAwMDAwMDAyNjQzIiwibG9nVGltZSI6IjIwMjMtMDQtMTNUMDg6NTE6MTZaIiwicElEIjo0MTk0MzA0LCJ0cmFjZUlkIjoiNTNCMTMyOTMxNjE5NDg2MDhCQTc0NDBGNjZCQkI0MkMiLCJ1c2VyQ29kZSI6IjEwODAxNCJ9LCJub2RlMiI6eyJkc2QiOiIwMTAwMDAwMDAwMDAyNjQzIiwibG9nVGltZSI6IjIwMjMtMDQtMTNUMDg6NTE6MTZaIiwicElEIjo0MTk0MzA0LCJ0cmFjZUlkIjoiNTNCMTMyOTMxNjE5NDg2MDhCQTc0NDBGNjZCQkI0MkMiLCJ1c2VyQ29kZSI6IjEwODAxNCJ9LCJub2RlMyI6eyJkc2QiOiIwMTAwMDAwMDAwMDAyNjQzIiwibG9nVGltZSI6IjIwMjMtMDQtMTNUMDg6NTE6MTZaIiwicElEIjo0MTk0MzA0LCJ0cmFjZUlkIjoiNTNCMTMyOTMxNjE5NDg2MDhCQTc0NDBGNjZCQkI0MkMiLCJ1c2VyQ29kZSI6IjEwODAxNCJ9LCJub2RlNCI6eyJkc2QiOiIwMTAwMDAwMDAwMDAyNjQzIiwibG9nVGltZSI6IjIwMjMtMDQtMTNUMDg6NTI6MTJaIiwicElEIjo0MTk0MzA0LCJ0cmFjZUlkIjoiRTY2Rjg1RDQxOEM4NEEwNEIzNkM5OUY5REU1NDBEMTgiLCJ1c2VyQ29kZSI6IjEwODAxNCJ9LCJub2RlNSI6eyJkc2QiOiIwMDAwMDAwMDAwMDAwMDAwIiwibG9nVGltZSI6IjIwMjMtMDQtMTNUMDg6NTc6MDNaIiwicElEIjoyMDQ4LCJ0cmFjZUlkIjoiQzlGRTgxOUUxMkM3NDYzNTg4NUNCRkQ4RDJBNDBBNTQiLCJ1c2VyQ29kZSI6IjEwODAxNCJ9LCJub2RlQ291bnQiOjN9</vt:lpwstr>
  </property>
</Properties>
</file>