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00" r:id="rId3"/>
    <p:sldId id="301" r:id="rId4"/>
    <p:sldId id="259" r:id="rId5"/>
    <p:sldId id="298" r:id="rId6"/>
    <p:sldId id="268" r:id="rId7"/>
    <p:sldId id="271" r:id="rId8"/>
    <p:sldId id="272" r:id="rId9"/>
    <p:sldId id="299" r:id="rId10"/>
    <p:sldId id="276" r:id="rId11"/>
    <p:sldId id="302" r:id="rId12"/>
    <p:sldId id="303" r:id="rId13"/>
    <p:sldId id="264" r:id="rId14"/>
    <p:sldId id="280" r:id="rId15"/>
    <p:sldId id="290" r:id="rId16"/>
    <p:sldId id="292" r:id="rId17"/>
    <p:sldId id="293" r:id="rId18"/>
    <p:sldId id="294" r:id="rId19"/>
    <p:sldId id="291" r:id="rId20"/>
    <p:sldId id="286" r:id="rId21"/>
    <p:sldId id="297" r:id="rId22"/>
    <p:sldId id="295" r:id="rId23"/>
  </p:sldIdLst>
  <p:sldSz cx="9144000" cy="6858000" type="screen4x3"/>
  <p:notesSz cx="9926638"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825"/>
    <a:srgbClr val="FF6600"/>
    <a:srgbClr val="B2B2B2"/>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2" autoAdjust="0"/>
  </p:normalViewPr>
  <p:slideViewPr>
    <p:cSldViewPr>
      <p:cViewPr varScale="1">
        <p:scale>
          <a:sx n="96" d="100"/>
          <a:sy n="96" d="100"/>
        </p:scale>
        <p:origin x="-14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4300541" cy="339722"/>
          </a:xfrm>
          <a:prstGeom prst="rect">
            <a:avLst/>
          </a:prstGeom>
        </p:spPr>
        <p:txBody>
          <a:bodyPr vert="horz" lIns="91266" tIns="45633" rIns="91266" bIns="45633" rtlCol="0"/>
          <a:lstStyle>
            <a:lvl1pPr algn="l">
              <a:defRPr sz="1200"/>
            </a:lvl1pPr>
          </a:lstStyle>
          <a:p>
            <a:endParaRPr lang="ko-KR" altLang="en-US"/>
          </a:p>
        </p:txBody>
      </p:sp>
      <p:sp>
        <p:nvSpPr>
          <p:cNvPr id="3" name="날짜 개체 틀 2"/>
          <p:cNvSpPr>
            <a:spLocks noGrp="1"/>
          </p:cNvSpPr>
          <p:nvPr>
            <p:ph type="dt" sz="quarter" idx="1"/>
          </p:nvPr>
        </p:nvSpPr>
        <p:spPr>
          <a:xfrm>
            <a:off x="5623784" y="0"/>
            <a:ext cx="4300540" cy="339722"/>
          </a:xfrm>
          <a:prstGeom prst="rect">
            <a:avLst/>
          </a:prstGeom>
        </p:spPr>
        <p:txBody>
          <a:bodyPr vert="horz" lIns="91266" tIns="45633" rIns="91266" bIns="45633" rtlCol="0"/>
          <a:lstStyle>
            <a:lvl1pPr algn="r">
              <a:defRPr sz="1200"/>
            </a:lvl1pPr>
          </a:lstStyle>
          <a:p>
            <a:fld id="{44832696-2916-4778-80E6-D75FCFCFDEF9}" type="datetimeFigureOut">
              <a:rPr lang="ko-KR" altLang="en-US" smtClean="0"/>
              <a:pPr/>
              <a:t>2018-03-28</a:t>
            </a:fld>
            <a:endParaRPr lang="ko-KR" altLang="en-US"/>
          </a:p>
        </p:txBody>
      </p:sp>
      <p:sp>
        <p:nvSpPr>
          <p:cNvPr id="4" name="바닥글 개체 틀 3"/>
          <p:cNvSpPr>
            <a:spLocks noGrp="1"/>
          </p:cNvSpPr>
          <p:nvPr>
            <p:ph type="ftr" sz="quarter" idx="2"/>
          </p:nvPr>
        </p:nvSpPr>
        <p:spPr>
          <a:xfrm>
            <a:off x="1" y="6456869"/>
            <a:ext cx="4300541" cy="339721"/>
          </a:xfrm>
          <a:prstGeom prst="rect">
            <a:avLst/>
          </a:prstGeom>
        </p:spPr>
        <p:txBody>
          <a:bodyPr vert="horz" lIns="91266" tIns="45633" rIns="91266" bIns="45633"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3784" y="6456869"/>
            <a:ext cx="4300540" cy="339721"/>
          </a:xfrm>
          <a:prstGeom prst="rect">
            <a:avLst/>
          </a:prstGeom>
        </p:spPr>
        <p:txBody>
          <a:bodyPr vert="horz" lIns="91266" tIns="45633" rIns="91266" bIns="45633" rtlCol="0" anchor="b"/>
          <a:lstStyle>
            <a:lvl1pPr algn="r">
              <a:defRPr sz="1200"/>
            </a:lvl1pPr>
          </a:lstStyle>
          <a:p>
            <a:fld id="{632D4803-5572-4256-BB37-91597BD8F6C0}" type="slidenum">
              <a:rPr lang="ko-KR" altLang="en-US" smtClean="0"/>
              <a:pPr/>
              <a:t>‹#›</a:t>
            </a:fld>
            <a:endParaRPr lang="ko-KR" altLang="en-US"/>
          </a:p>
        </p:txBody>
      </p:sp>
    </p:spTree>
    <p:extLst>
      <p:ext uri="{BB962C8B-B14F-4D97-AF65-F5344CB8AC3E}">
        <p14:creationId xmlns:p14="http://schemas.microsoft.com/office/powerpoint/2010/main" xmlns="" val="139717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4300541" cy="339722"/>
          </a:xfrm>
          <a:prstGeom prst="rect">
            <a:avLst/>
          </a:prstGeom>
        </p:spPr>
        <p:txBody>
          <a:bodyPr vert="horz" lIns="91266" tIns="45633" rIns="91266" bIns="45633" rtlCol="0"/>
          <a:lstStyle>
            <a:lvl1pPr algn="l">
              <a:defRPr sz="1200"/>
            </a:lvl1pPr>
          </a:lstStyle>
          <a:p>
            <a:endParaRPr lang="ko-KR" altLang="en-US"/>
          </a:p>
        </p:txBody>
      </p:sp>
      <p:sp>
        <p:nvSpPr>
          <p:cNvPr id="3" name="날짜 개체 틀 2"/>
          <p:cNvSpPr>
            <a:spLocks noGrp="1"/>
          </p:cNvSpPr>
          <p:nvPr>
            <p:ph type="dt" idx="1"/>
          </p:nvPr>
        </p:nvSpPr>
        <p:spPr>
          <a:xfrm>
            <a:off x="5623784" y="0"/>
            <a:ext cx="4300540" cy="339722"/>
          </a:xfrm>
          <a:prstGeom prst="rect">
            <a:avLst/>
          </a:prstGeom>
        </p:spPr>
        <p:txBody>
          <a:bodyPr vert="horz" lIns="91266" tIns="45633" rIns="91266" bIns="45633" rtlCol="0"/>
          <a:lstStyle>
            <a:lvl1pPr algn="r">
              <a:defRPr sz="1200"/>
            </a:lvl1pPr>
          </a:lstStyle>
          <a:p>
            <a:fld id="{EFEC747C-C544-453F-AA12-723DA6EA958F}" type="datetimeFigureOut">
              <a:rPr lang="ko-KR" altLang="en-US" smtClean="0"/>
              <a:pPr/>
              <a:t>2018-03-28</a:t>
            </a:fld>
            <a:endParaRPr lang="ko-KR" altLang="en-US"/>
          </a:p>
        </p:txBody>
      </p:sp>
      <p:sp>
        <p:nvSpPr>
          <p:cNvPr id="4" name="슬라이드 이미지 개체 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266" tIns="45633" rIns="91266" bIns="45633" rtlCol="0" anchor="ctr"/>
          <a:lstStyle/>
          <a:p>
            <a:endParaRPr lang="ko-KR" altLang="en-US"/>
          </a:p>
        </p:txBody>
      </p:sp>
      <p:sp>
        <p:nvSpPr>
          <p:cNvPr id="5" name="슬라이드 노트 개체 틀 4"/>
          <p:cNvSpPr>
            <a:spLocks noGrp="1"/>
          </p:cNvSpPr>
          <p:nvPr>
            <p:ph type="body" sz="quarter" idx="3"/>
          </p:nvPr>
        </p:nvSpPr>
        <p:spPr>
          <a:xfrm>
            <a:off x="992434" y="3228978"/>
            <a:ext cx="7941772" cy="3058574"/>
          </a:xfrm>
          <a:prstGeom prst="rect">
            <a:avLst/>
          </a:prstGeom>
        </p:spPr>
        <p:txBody>
          <a:bodyPr vert="horz" lIns="91266" tIns="45633" rIns="91266" bIns="45633"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1" y="6456869"/>
            <a:ext cx="4300541" cy="339721"/>
          </a:xfrm>
          <a:prstGeom prst="rect">
            <a:avLst/>
          </a:prstGeom>
        </p:spPr>
        <p:txBody>
          <a:bodyPr vert="horz" lIns="91266" tIns="45633" rIns="91266" bIns="45633"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623784" y="6456869"/>
            <a:ext cx="4300540" cy="339721"/>
          </a:xfrm>
          <a:prstGeom prst="rect">
            <a:avLst/>
          </a:prstGeom>
        </p:spPr>
        <p:txBody>
          <a:bodyPr vert="horz" lIns="91266" tIns="45633" rIns="91266" bIns="45633" rtlCol="0" anchor="b"/>
          <a:lstStyle>
            <a:lvl1pPr algn="r">
              <a:defRPr sz="1200"/>
            </a:lvl1pPr>
          </a:lstStyle>
          <a:p>
            <a:fld id="{6671489A-EC98-450A-AA3E-AAAEFC0E7188}" type="slidenum">
              <a:rPr lang="ko-KR" altLang="en-US" smtClean="0"/>
              <a:pPr/>
              <a:t>‹#›</a:t>
            </a:fld>
            <a:endParaRPr lang="ko-KR" altLang="en-US"/>
          </a:p>
        </p:txBody>
      </p:sp>
    </p:spTree>
    <p:extLst>
      <p:ext uri="{BB962C8B-B14F-4D97-AF65-F5344CB8AC3E}">
        <p14:creationId xmlns:p14="http://schemas.microsoft.com/office/powerpoint/2010/main" xmlns="" val="36449134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671489A-EC98-450A-AA3E-AAAEFC0E7188}" type="slidenum">
              <a:rPr lang="ko-KR" altLang="en-US" smtClean="0"/>
              <a:pPr/>
              <a:t>10</a:t>
            </a:fld>
            <a:endParaRPr lang="ko-KR" altLang="en-US"/>
          </a:p>
        </p:txBody>
      </p:sp>
    </p:spTree>
    <p:extLst>
      <p:ext uri="{BB962C8B-B14F-4D97-AF65-F5344CB8AC3E}">
        <p14:creationId xmlns:p14="http://schemas.microsoft.com/office/powerpoint/2010/main" xmlns="" val="21639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671489A-EC98-450A-AA3E-AAAEFC0E7188}" type="slidenum">
              <a:rPr lang="ko-KR" altLang="en-US" smtClean="0"/>
              <a:pPr/>
              <a:t>11</a:t>
            </a:fld>
            <a:endParaRPr lang="ko-KR" altLang="en-US"/>
          </a:p>
        </p:txBody>
      </p:sp>
    </p:spTree>
    <p:extLst>
      <p:ext uri="{BB962C8B-B14F-4D97-AF65-F5344CB8AC3E}">
        <p14:creationId xmlns:p14="http://schemas.microsoft.com/office/powerpoint/2010/main" xmlns="" val="216394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5625095" y="6457561"/>
            <a:ext cx="4301544" cy="340116"/>
          </a:xfrm>
          <a:prstGeom prst="rect">
            <a:avLst/>
          </a:prstGeom>
          <a:noFill/>
          <a:ln w="9525">
            <a:noFill/>
            <a:miter lim="800000"/>
            <a:headEnd/>
            <a:tailEnd/>
          </a:ln>
        </p:spPr>
        <p:txBody>
          <a:bodyPr lIns="91266" tIns="45633" rIns="91266" bIns="45633" anchor="b"/>
          <a:lstStyle/>
          <a:p>
            <a:pPr algn="r"/>
            <a:fld id="{2652AF68-EF2A-4BFF-9F6E-C1F89F383294}" type="slidenum">
              <a:rPr lang="en-US" altLang="ko-KR" sz="1200">
                <a:latin typeface="Times New Roman" pitchFamily="18" charset="0"/>
              </a:rPr>
              <a:pPr algn="r"/>
              <a:t>15</a:t>
            </a:fld>
            <a:endParaRPr lang="en-US" altLang="ko-KR" sz="120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92665" y="3228201"/>
            <a:ext cx="7941310" cy="3059882"/>
          </a:xfrm>
          <a:solidFill>
            <a:srgbClr val="FCFF91"/>
          </a:solidFill>
          <a:ln>
            <a:solidFill>
              <a:schemeClr val="tx1"/>
            </a:solidFill>
          </a:ln>
          <a:effectLst>
            <a:outerShdw dist="107763" dir="2700000" algn="ctr" rotWithShape="0">
              <a:schemeClr val="bg2"/>
            </a:outerShdw>
          </a:effectLst>
        </p:spPr>
        <p:txBody>
          <a:bodyPr/>
          <a:lstStyle/>
          <a:p>
            <a:pPr eaLnBrk="1" hangingPunct="1">
              <a:defRPr/>
            </a:pPr>
            <a:r>
              <a:rPr lang="en-US" altLang="ko-KR" smtClean="0">
                <a:solidFill>
                  <a:srgbClr val="669900"/>
                </a:solidFill>
                <a:latin typeface="Gill Sans MT" pitchFamily="34" charset="0"/>
                <a:cs typeface="Times New Roman" pitchFamily="18" charset="0"/>
              </a:rPr>
              <a:t>Identification of the main issues or problems is the bridge or connector between the assessment and design components.  In the case of a redesign – it is the primary connector between an evaluation that had been completed at the end of the previous implementation phase.</a:t>
            </a:r>
            <a:endParaRPr lang="en-US" altLang="ko-KR" smtClean="0">
              <a:latin typeface="Gill Sans MT" pitchFamily="34" charset="0"/>
              <a:cs typeface="Times New Roman" pitchFamily="18" charset="0"/>
            </a:endParaRPr>
          </a:p>
          <a:p>
            <a:pPr eaLnBrk="1" hangingPunct="1">
              <a:spcBef>
                <a:spcPct val="50000"/>
              </a:spcBef>
              <a:defRPr/>
            </a:pPr>
            <a:endParaRPr lang="es-NI" altLang="ko-KR" smtClean="0">
              <a:solidFill>
                <a:srgbClr val="000000"/>
              </a:solidFill>
              <a:latin typeface="Arial"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5625095" y="6457561"/>
            <a:ext cx="4301544" cy="340116"/>
          </a:xfrm>
          <a:prstGeom prst="rect">
            <a:avLst/>
          </a:prstGeom>
          <a:noFill/>
          <a:ln w="9525">
            <a:noFill/>
            <a:miter lim="800000"/>
            <a:headEnd/>
            <a:tailEnd/>
          </a:ln>
        </p:spPr>
        <p:txBody>
          <a:bodyPr lIns="91266" tIns="45633" rIns="91266" bIns="45633" anchor="b"/>
          <a:lstStyle/>
          <a:p>
            <a:pPr algn="r"/>
            <a:fld id="{5F481BC7-BABB-4559-B162-45B7BA4E6CE8}" type="slidenum">
              <a:rPr lang="en-US" altLang="ko-KR" sz="1200">
                <a:latin typeface="Times New Roman" pitchFamily="18" charset="0"/>
              </a:rPr>
              <a:pPr algn="r"/>
              <a:t>19</a:t>
            </a:fld>
            <a:endParaRPr lang="en-US" altLang="ko-KR" sz="12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92665" y="3228201"/>
            <a:ext cx="7941310" cy="3059882"/>
          </a:xfrm>
          <a:noFill/>
          <a:ln/>
        </p:spPr>
        <p:txBody>
          <a:bodyPr/>
          <a:lstStyle/>
          <a:p>
            <a:pPr eaLnBrk="1" hangingPunct="1"/>
            <a:r>
              <a:rPr lang="en-US" altLang="ko-KR" smtClean="0">
                <a:latin typeface="Times New Roman" pitchFamily="18" charset="0"/>
              </a:rPr>
              <a:t>Alternative analysis is especially valuable to test the results of the way arrangements of causes and effects and in particular, the selection of focal problems.  The validity of the theories that are represented in the problem tree or alternative graphics must be tested. I always find that a valuable dialogue and debate arises as people react to the causal logic.  Often new and improved ideas are hatched and causal relationships more accurately represent reality.</a:t>
            </a:r>
            <a:endParaRPr lang="es-NI" altLang="ko-KR" smtClean="0">
              <a:latin typeface="Times New Roman" pitchFamily="18" charset="0"/>
              <a:ea typeface="굴림" pitchFamily="50"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eaLnBrk="1" hangingPunct="1"/>
            <a:r>
              <a:rPr lang="ko-KR" altLang="en-US" dirty="0" smtClean="0">
                <a:latin typeface="+mn-ea"/>
              </a:rPr>
              <a:t>뿌리에서 위의 핵심 문제까지 문제들 읽기</a:t>
            </a:r>
            <a:endParaRPr lang="en-US" altLang="ko-KR" dirty="0" smtClean="0">
              <a:latin typeface="+mn-ea"/>
            </a:endParaRPr>
          </a:p>
          <a:p>
            <a:pPr eaLnBrk="1" hangingPunct="1"/>
            <a:r>
              <a:rPr lang="ko-KR" altLang="en-US" b="1" dirty="0" smtClean="0">
                <a:latin typeface="+mn-ea"/>
              </a:rPr>
              <a:t>원인 대부분의 결과가 되는 것</a:t>
            </a:r>
            <a:r>
              <a:rPr lang="en-US" altLang="ko-KR" b="1" dirty="0" smtClean="0">
                <a:latin typeface="+mn-ea"/>
              </a:rPr>
              <a:t>, </a:t>
            </a:r>
            <a:r>
              <a:rPr lang="ko-KR" altLang="en-US" b="1" dirty="0" smtClean="0">
                <a:latin typeface="+mn-ea"/>
              </a:rPr>
              <a:t>결과의 주요한 원인이 되는 것이 핵심 문제</a:t>
            </a:r>
            <a:endParaRPr lang="en-US" altLang="ko-KR" b="1" dirty="0" smtClean="0">
              <a:latin typeface="+mn-ea"/>
            </a:endParaRPr>
          </a:p>
          <a:p>
            <a:pPr eaLnBrk="1" hangingPunct="1"/>
            <a:r>
              <a:rPr lang="ko-KR" altLang="en-US" dirty="0" smtClean="0">
                <a:latin typeface="+mn-ea"/>
              </a:rPr>
              <a:t>같은 방식으로 핵심 문제의 결과는 위로 읽혀져야 한다</a:t>
            </a:r>
            <a:r>
              <a:rPr lang="en-US" altLang="ko-KR" dirty="0" smtClean="0">
                <a:latin typeface="+mn-ea"/>
              </a:rPr>
              <a:t>. </a:t>
            </a:r>
          </a:p>
          <a:p>
            <a:pPr eaLnBrk="1" hangingPunct="1">
              <a:buFontTx/>
              <a:buNone/>
            </a:pPr>
            <a:r>
              <a:rPr lang="ko-KR" altLang="en-US" dirty="0" smtClean="0">
                <a:latin typeface="+mn-ea"/>
              </a:rPr>
              <a:t>   예를 들어</a:t>
            </a:r>
            <a:r>
              <a:rPr lang="en-US" altLang="ko-KR" dirty="0" smtClean="0">
                <a:latin typeface="+mn-ea"/>
              </a:rPr>
              <a:t>, </a:t>
            </a:r>
            <a:r>
              <a:rPr lang="ko-KR" altLang="en-US" dirty="0" smtClean="0">
                <a:latin typeface="+mn-ea"/>
              </a:rPr>
              <a:t>문제</a:t>
            </a:r>
            <a:r>
              <a:rPr lang="en-US" altLang="ko-KR" dirty="0" smtClean="0">
                <a:latin typeface="+mn-ea"/>
              </a:rPr>
              <a:t> A </a:t>
            </a:r>
            <a:r>
              <a:rPr lang="ko-KR" altLang="en-US" dirty="0" smtClean="0">
                <a:latin typeface="+mn-ea"/>
              </a:rPr>
              <a:t>와</a:t>
            </a:r>
            <a:r>
              <a:rPr lang="en-US" altLang="ko-KR" dirty="0" smtClean="0">
                <a:latin typeface="+mn-ea"/>
              </a:rPr>
              <a:t> B</a:t>
            </a:r>
            <a:r>
              <a:rPr lang="ko-KR" altLang="en-US" dirty="0" smtClean="0">
                <a:latin typeface="+mn-ea"/>
              </a:rPr>
              <a:t>는 문제 </a:t>
            </a:r>
            <a:r>
              <a:rPr lang="en-US" altLang="ko-KR" dirty="0" smtClean="0">
                <a:latin typeface="+mn-ea"/>
              </a:rPr>
              <a:t>C</a:t>
            </a:r>
            <a:r>
              <a:rPr lang="ko-KR" altLang="en-US" dirty="0" smtClean="0">
                <a:latin typeface="+mn-ea"/>
              </a:rPr>
              <a:t>로 이어진다</a:t>
            </a:r>
            <a:r>
              <a:rPr lang="en-US" altLang="ko-KR" dirty="0" smtClean="0">
                <a:latin typeface="+mn-ea"/>
              </a:rPr>
              <a:t>.</a:t>
            </a:r>
          </a:p>
          <a:p>
            <a:endParaRPr lang="ko-KR" altLang="en-US" dirty="0"/>
          </a:p>
        </p:txBody>
      </p:sp>
      <p:sp>
        <p:nvSpPr>
          <p:cNvPr id="4" name="슬라이드 번호 개체 틀 3"/>
          <p:cNvSpPr>
            <a:spLocks noGrp="1"/>
          </p:cNvSpPr>
          <p:nvPr>
            <p:ph type="sldNum" sz="quarter" idx="10"/>
          </p:nvPr>
        </p:nvSpPr>
        <p:spPr/>
        <p:txBody>
          <a:bodyPr/>
          <a:lstStyle/>
          <a:p>
            <a:fld id="{6671489A-EC98-450A-AA3E-AAAEFC0E7188}" type="slidenum">
              <a:rPr lang="ko-KR" altLang="en-US" smtClean="0"/>
              <a:pPr/>
              <a:t>20</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5625095" y="6457561"/>
            <a:ext cx="4301544" cy="340116"/>
          </a:xfrm>
          <a:prstGeom prst="rect">
            <a:avLst/>
          </a:prstGeom>
          <a:noFill/>
          <a:ln w="9525">
            <a:noFill/>
            <a:miter lim="800000"/>
            <a:headEnd/>
            <a:tailEnd/>
          </a:ln>
        </p:spPr>
        <p:txBody>
          <a:bodyPr lIns="91266" tIns="45633" rIns="91266" bIns="45633" anchor="b"/>
          <a:lstStyle/>
          <a:p>
            <a:pPr algn="r"/>
            <a:fld id="{9C0F6EE0-E0F1-46B8-AED4-ED26662CE2A1}" type="slidenum">
              <a:rPr lang="en-US" altLang="ko-KR" sz="1200">
                <a:latin typeface="Times New Roman" pitchFamily="18" charset="0"/>
              </a:rPr>
              <a:pPr algn="r"/>
              <a:t>21</a:t>
            </a:fld>
            <a:endParaRPr lang="en-US" altLang="ko-KR" sz="1200" dirty="0">
              <a:latin typeface="Times New Roman" pitchFamily="18" charset="0"/>
            </a:endParaRPr>
          </a:p>
        </p:txBody>
      </p:sp>
      <p:sp>
        <p:nvSpPr>
          <p:cNvPr id="98307" name="Rectangle 1026"/>
          <p:cNvSpPr>
            <a:spLocks noGrp="1" noRot="1" noChangeAspect="1" noChangeArrowheads="1" noTextEdit="1"/>
          </p:cNvSpPr>
          <p:nvPr>
            <p:ph type="sldImg"/>
          </p:nvPr>
        </p:nvSpPr>
        <p:spPr>
          <a:ln/>
        </p:spPr>
      </p:sp>
      <p:sp>
        <p:nvSpPr>
          <p:cNvPr id="98308" name="Rectangle 1027"/>
          <p:cNvSpPr>
            <a:spLocks noGrp="1" noChangeArrowheads="1"/>
          </p:cNvSpPr>
          <p:nvPr>
            <p:ph type="body" idx="1"/>
          </p:nvPr>
        </p:nvSpPr>
        <p:spPr>
          <a:xfrm>
            <a:off x="992665" y="3228201"/>
            <a:ext cx="7941310" cy="3059882"/>
          </a:xfrm>
          <a:noFill/>
          <a:ln/>
        </p:spPr>
        <p:txBody>
          <a:bodyPr/>
          <a:lstStyle/>
          <a:p>
            <a:pPr eaLnBrk="1" hangingPunct="1"/>
            <a:r>
              <a:rPr lang="es-NI" altLang="ko-KR" smtClean="0">
                <a:latin typeface="Times New Roman" pitchFamily="18" charset="0"/>
                <a:ea typeface="굴림" pitchFamily="50" charset="-127"/>
              </a:rPr>
              <a:t>Why is it important to identify the main issues?  What is the end result?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8597B39-A5D0-440D-8FDA-DC04624D692D}" type="datetimeFigureOut">
              <a:rPr lang="ko-KR" altLang="en-US" smtClean="0"/>
              <a:pPr/>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AA0B865-B884-4DDF-BE02-6FC085F8C0AA}"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97B39-A5D0-440D-8FDA-DC04624D692D}" type="datetimeFigureOut">
              <a:rPr lang="ko-KR" altLang="en-US" smtClean="0"/>
              <a:pPr/>
              <a:t>2018-03-28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0B865-B884-4DDF-BE02-6FC085F8C0AA}"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785786" y="2286000"/>
            <a:ext cx="7524750" cy="714372"/>
          </a:xfrm>
          <a:prstGeom prst="rect">
            <a:avLst/>
          </a:prstGeom>
          <a:solidFill>
            <a:srgbClr val="C0C0C0"/>
          </a:solidFill>
          <a:ln w="9525">
            <a:noFill/>
            <a:miter lim="800000"/>
            <a:headEnd/>
            <a:tailEnd/>
          </a:ln>
        </p:spPr>
        <p:txBody>
          <a:bodyPr wrap="none" anchor="ctr"/>
          <a:lstStyle/>
          <a:p>
            <a:pPr algn="ctr">
              <a:buFontTx/>
              <a:buChar char="-"/>
            </a:pPr>
            <a:r>
              <a:rPr lang="ko-KR" altLang="en-US" sz="3200" dirty="0">
                <a:latin typeface="HY헤드라인M" pitchFamily="18" charset="-127"/>
                <a:ea typeface="HY헤드라인M" pitchFamily="18" charset="-127"/>
              </a:rPr>
              <a:t>사회복지 프로그램 개발전략 </a:t>
            </a:r>
            <a:r>
              <a:rPr lang="en-US" altLang="ko-KR" sz="3200" dirty="0">
                <a:latin typeface="HY헤드라인M" pitchFamily="18" charset="-127"/>
                <a:ea typeface="HY헤드라인M" pitchFamily="18" charset="-127"/>
              </a:rPr>
              <a:t>- </a:t>
            </a:r>
          </a:p>
        </p:txBody>
      </p:sp>
      <p:sp>
        <p:nvSpPr>
          <p:cNvPr id="5" name="Rectangle 19"/>
          <p:cNvSpPr>
            <a:spLocks noChangeArrowheads="1"/>
          </p:cNvSpPr>
          <p:nvPr/>
        </p:nvSpPr>
        <p:spPr bwMode="auto">
          <a:xfrm>
            <a:off x="2262161" y="5000636"/>
            <a:ext cx="4572000" cy="319088"/>
          </a:xfrm>
          <a:prstGeom prst="rect">
            <a:avLst/>
          </a:prstGeom>
          <a:solidFill>
            <a:srgbClr val="C0C0C0">
              <a:alpha val="50195"/>
            </a:srgbClr>
          </a:solidFill>
          <a:ln w="9525">
            <a:noFill/>
            <a:miter lim="800000"/>
            <a:headEnd/>
            <a:tailEnd/>
          </a:ln>
        </p:spPr>
        <p:txBody>
          <a:bodyPr wrap="none" anchor="ctr"/>
          <a:lstStyle/>
          <a:p>
            <a:pPr algn="ctr"/>
            <a:r>
              <a:rPr lang="ko-KR" altLang="en-US" sz="1600" dirty="0" smtClean="0">
                <a:latin typeface="HY헤드라인M" pitchFamily="18" charset="-127"/>
                <a:ea typeface="HY헤드라인M" pitchFamily="18" charset="-127"/>
              </a:rPr>
              <a:t>김 </a:t>
            </a:r>
            <a:r>
              <a:rPr lang="ko-KR" altLang="en-US" sz="1600" dirty="0">
                <a:latin typeface="HY헤드라인M" pitchFamily="18" charset="-127"/>
                <a:ea typeface="HY헤드라인M" pitchFamily="18" charset="-127"/>
              </a:rPr>
              <a:t>양 영</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1115617" y="1772816"/>
            <a:ext cx="7344816" cy="446449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t"/>
          <a:lstStyle/>
          <a:p>
            <a:pPr fontAlgn="base">
              <a:tabLst>
                <a:tab pos="538163" algn="l"/>
              </a:tabLst>
            </a:pPr>
            <a:r>
              <a:rPr lang="en-US" altLang="ko-KR" sz="1600" dirty="0" smtClean="0"/>
              <a:t>	</a:t>
            </a:r>
          </a:p>
          <a:p>
            <a:pPr fontAlgn="base">
              <a:tabLst>
                <a:tab pos="538163" algn="l"/>
              </a:tabLst>
            </a:pPr>
            <a:endParaRPr lang="en-US" altLang="ko-KR" sz="1600" dirty="0" smtClean="0"/>
          </a:p>
          <a:p>
            <a:pPr fontAlgn="base">
              <a:tabLst>
                <a:tab pos="538163" algn="l"/>
              </a:tabLst>
            </a:pPr>
            <a:r>
              <a:rPr lang="en-US" altLang="ko-KR" sz="1600" dirty="0" smtClean="0"/>
              <a:t>	</a:t>
            </a:r>
            <a:r>
              <a:rPr lang="en-US" altLang="ko-KR" b="1" dirty="0" smtClean="0"/>
              <a:t>1. </a:t>
            </a:r>
            <a:r>
              <a:rPr lang="ko-KR" altLang="en-US" b="1" dirty="0" smtClean="0"/>
              <a:t>성과목표</a:t>
            </a:r>
            <a:r>
              <a:rPr lang="en-US" altLang="ko-KR" sz="1600" dirty="0" smtClean="0"/>
              <a:t>		</a:t>
            </a:r>
            <a:r>
              <a:rPr lang="ko-KR" altLang="en-US" sz="1600" dirty="0" smtClean="0"/>
              <a:t>추상적인 목표 </a:t>
            </a:r>
            <a:r>
              <a:rPr lang="en-US" altLang="ko-KR" sz="1600" dirty="0" smtClean="0"/>
              <a:t>(</a:t>
            </a:r>
            <a:r>
              <a:rPr lang="ko-KR" altLang="en-US" sz="1600" dirty="0" smtClean="0"/>
              <a:t>효과평가</a:t>
            </a:r>
            <a:r>
              <a:rPr lang="en-US" altLang="ko-KR" sz="1600" dirty="0" smtClean="0"/>
              <a:t>)</a:t>
            </a:r>
          </a:p>
          <a:p>
            <a:pPr fontAlgn="base">
              <a:tabLst>
                <a:tab pos="538163" algn="l"/>
              </a:tabLst>
            </a:pPr>
            <a:endParaRPr lang="en-US" altLang="ko-KR" b="1" dirty="0" smtClean="0"/>
          </a:p>
          <a:p>
            <a:pPr fontAlgn="base">
              <a:tabLst>
                <a:tab pos="538163" algn="l"/>
              </a:tabLst>
            </a:pPr>
            <a:r>
              <a:rPr lang="en-US" altLang="ko-KR" b="1" dirty="0"/>
              <a:t>	</a:t>
            </a:r>
            <a:r>
              <a:rPr lang="en-US" altLang="ko-KR" b="1" dirty="0" smtClean="0"/>
              <a:t>2. </a:t>
            </a:r>
            <a:r>
              <a:rPr lang="ko-KR" altLang="en-US" b="1" dirty="0" smtClean="0"/>
              <a:t>산출목표</a:t>
            </a:r>
            <a:r>
              <a:rPr lang="en-US" altLang="ko-KR" sz="1600" dirty="0"/>
              <a:t>	</a:t>
            </a:r>
            <a:r>
              <a:rPr lang="en-US" altLang="ko-KR" sz="1600" dirty="0" smtClean="0"/>
              <a:t>	</a:t>
            </a:r>
            <a:r>
              <a:rPr lang="ko-KR" altLang="en-US" sz="1600" dirty="0" smtClean="0"/>
              <a:t>수치적인 목표</a:t>
            </a:r>
            <a:r>
              <a:rPr lang="en-US" altLang="ko-KR" sz="1600" dirty="0" smtClean="0"/>
              <a:t>(</a:t>
            </a:r>
            <a:r>
              <a:rPr lang="ko-KR" altLang="en-US" sz="1600" dirty="0" smtClean="0"/>
              <a:t>효율평가</a:t>
            </a:r>
            <a:r>
              <a:rPr lang="en-US" altLang="ko-KR" sz="1600" dirty="0" smtClean="0"/>
              <a:t>)</a:t>
            </a:r>
          </a:p>
          <a:p>
            <a:pPr fontAlgn="base">
              <a:tabLst>
                <a:tab pos="538163" algn="l"/>
              </a:tabLst>
            </a:pPr>
            <a:endParaRPr lang="en-US" altLang="ko-KR" sz="1600" dirty="0" smtClean="0"/>
          </a:p>
        </p:txBody>
      </p:sp>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solidFill>
                  <a:srgbClr val="C00000"/>
                </a:solidFill>
              </a:rPr>
              <a:t> </a:t>
            </a:r>
            <a:r>
              <a:rPr lang="ko-KR" altLang="en-US" b="1" dirty="0" smtClean="0"/>
              <a:t>성과목표</a:t>
            </a:r>
            <a:endParaRPr lang="ko-KR" altLang="en-US" b="1" dirty="0"/>
          </a:p>
        </p:txBody>
      </p:sp>
      <p:graphicFrame>
        <p:nvGraphicFramePr>
          <p:cNvPr id="8" name="표 7"/>
          <p:cNvGraphicFramePr>
            <a:graphicFrameLocks noGrp="1"/>
          </p:cNvGraphicFramePr>
          <p:nvPr/>
        </p:nvGraphicFramePr>
        <p:xfrm>
          <a:off x="1619672" y="3861048"/>
          <a:ext cx="6408712" cy="1800200"/>
        </p:xfrm>
        <a:graphic>
          <a:graphicData uri="http://schemas.openxmlformats.org/drawingml/2006/table">
            <a:tbl>
              <a:tblPr/>
              <a:tblGrid>
                <a:gridCol w="864096"/>
                <a:gridCol w="5544616"/>
              </a:tblGrid>
              <a:tr h="1800200">
                <a:tc>
                  <a:txBody>
                    <a:bodyPr/>
                    <a:lstStyle/>
                    <a:p>
                      <a:pPr marL="0" marR="0" indent="0" algn="ctr" fontAlgn="base" latinLnBrk="0">
                        <a:lnSpc>
                          <a:spcPct val="180000"/>
                        </a:lnSpc>
                        <a:spcBef>
                          <a:spcPts val="0"/>
                        </a:spcBef>
                        <a:spcAft>
                          <a:spcPts val="0"/>
                        </a:spcAft>
                      </a:pPr>
                      <a:r>
                        <a:rPr lang="ko-KR" altLang="en-US" sz="1800" b="1" kern="0" spc="0" dirty="0">
                          <a:solidFill>
                            <a:srgbClr val="000000"/>
                          </a:solidFill>
                          <a:ea typeface="굴림체"/>
                        </a:rPr>
                        <a:t>작성</a:t>
                      </a:r>
                      <a:endParaRPr lang="ko-KR" altLang="en-US" sz="1800" kern="0" spc="0" dirty="0">
                        <a:solidFill>
                          <a:srgbClr val="000000"/>
                        </a:solidFill>
                      </a:endParaRPr>
                    </a:p>
                    <a:p>
                      <a:pPr marL="0" marR="0" indent="0" algn="ctr" fontAlgn="base" latinLnBrk="0">
                        <a:lnSpc>
                          <a:spcPct val="180000"/>
                        </a:lnSpc>
                        <a:spcBef>
                          <a:spcPts val="0"/>
                        </a:spcBef>
                        <a:spcAft>
                          <a:spcPts val="0"/>
                        </a:spcAft>
                      </a:pPr>
                      <a:r>
                        <a:rPr lang="ko-KR" altLang="en-US" sz="1800" b="1" kern="0" spc="0" dirty="0">
                          <a:solidFill>
                            <a:srgbClr val="000000"/>
                          </a:solidFill>
                          <a:ea typeface="굴림체"/>
                        </a:rPr>
                        <a:t>방법</a:t>
                      </a:r>
                      <a:endParaRPr lang="ko-KR" altLang="en-US" sz="1800" kern="0" spc="0" dirty="0">
                        <a:solidFill>
                          <a:srgbClr val="000000"/>
                        </a:solidFill>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406400" algn="just" fontAlgn="base" latinLnBrk="1">
                        <a:lnSpc>
                          <a:spcPct val="180000"/>
                        </a:lnSpc>
                        <a:spcBef>
                          <a:spcPts val="0"/>
                        </a:spcBef>
                        <a:spcAft>
                          <a:spcPts val="0"/>
                        </a:spcAft>
                      </a:pPr>
                      <a:r>
                        <a:rPr lang="en-US" altLang="ko-KR" sz="1000" kern="0" spc="0" dirty="0">
                          <a:solidFill>
                            <a:srgbClr val="000000"/>
                          </a:solidFill>
                          <a:latin typeface="굴림체"/>
                          <a:ea typeface="굴림체"/>
                        </a:rPr>
                        <a:t>• </a:t>
                      </a:r>
                      <a:r>
                        <a:rPr lang="ko-KR" altLang="en-US" sz="1400" kern="1200" dirty="0" smtClean="0">
                          <a:solidFill>
                            <a:schemeClr val="tx1"/>
                          </a:solidFill>
                          <a:effectLst/>
                          <a:latin typeface="+mn-ea"/>
                          <a:ea typeface="+mn-ea"/>
                          <a:cs typeface="+mn-cs"/>
                        </a:rPr>
                        <a:t>산출목표</a:t>
                      </a: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사업시행을 통해 발생하는 산출물</a:t>
                      </a:r>
                    </a:p>
                    <a:p>
                      <a:pPr marL="438150" marR="0" indent="-476250" algn="ctr" fontAlgn="base" latinLnBrk="1">
                        <a:lnSpc>
                          <a:spcPct val="180000"/>
                        </a:lnSpc>
                        <a:spcBef>
                          <a:spcPts val="0"/>
                        </a:spcBef>
                        <a:spcAft>
                          <a:spcPts val="0"/>
                        </a:spcAft>
                      </a:pPr>
                      <a:r>
                        <a:rPr lang="en-US" altLang="ko-KR" sz="1400" kern="1200" dirty="0" smtClean="0">
                          <a:solidFill>
                            <a:schemeClr val="tx1"/>
                          </a:solidFill>
                          <a:effectLst/>
                          <a:latin typeface="+mn-ea"/>
                          <a:ea typeface="+mn-ea"/>
                          <a:cs typeface="+mn-cs"/>
                        </a:rPr>
                        <a:t>(</a:t>
                      </a:r>
                      <a:r>
                        <a:rPr lang="ko-KR" altLang="en-US" sz="1400" kern="1200" dirty="0" smtClean="0">
                          <a:solidFill>
                            <a:schemeClr val="tx1"/>
                          </a:solidFill>
                          <a:effectLst/>
                          <a:latin typeface="+mn-ea"/>
                          <a:ea typeface="+mn-ea"/>
                          <a:cs typeface="+mn-cs"/>
                        </a:rPr>
                        <a:t>예 </a:t>
                      </a: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비행청소년 </a:t>
                      </a:r>
                      <a:r>
                        <a:rPr lang="en-US" altLang="ko-KR" sz="1400" kern="1200" dirty="0" smtClean="0">
                          <a:solidFill>
                            <a:schemeClr val="tx1"/>
                          </a:solidFill>
                          <a:effectLst/>
                          <a:latin typeface="+mn-ea"/>
                          <a:ea typeface="+mn-ea"/>
                          <a:cs typeface="+mn-cs"/>
                        </a:rPr>
                        <a:t>20</a:t>
                      </a:r>
                      <a:r>
                        <a:rPr lang="ko-KR" altLang="en-US" sz="1400" kern="1200" dirty="0" smtClean="0">
                          <a:solidFill>
                            <a:schemeClr val="tx1"/>
                          </a:solidFill>
                          <a:effectLst/>
                          <a:latin typeface="+mn-ea"/>
                          <a:ea typeface="+mn-ea"/>
                          <a:cs typeface="+mn-cs"/>
                        </a:rPr>
                        <a:t>명에 상담서비스 월 </a:t>
                      </a:r>
                      <a:r>
                        <a:rPr lang="en-US" altLang="ko-KR" sz="1400" kern="1200" dirty="0" smtClean="0">
                          <a:solidFill>
                            <a:schemeClr val="tx1"/>
                          </a:solidFill>
                          <a:effectLst/>
                          <a:latin typeface="+mn-ea"/>
                          <a:ea typeface="+mn-ea"/>
                          <a:cs typeface="+mn-cs"/>
                        </a:rPr>
                        <a:t>3</a:t>
                      </a:r>
                      <a:r>
                        <a:rPr lang="ko-KR" altLang="en-US" sz="1400" kern="1200" dirty="0" smtClean="0">
                          <a:solidFill>
                            <a:schemeClr val="tx1"/>
                          </a:solidFill>
                          <a:effectLst/>
                          <a:latin typeface="+mn-ea"/>
                          <a:ea typeface="+mn-ea"/>
                          <a:cs typeface="+mn-cs"/>
                        </a:rPr>
                        <a:t>회</a:t>
                      </a: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총 </a:t>
                      </a:r>
                      <a:r>
                        <a:rPr lang="en-US" altLang="ko-KR" sz="1400" kern="1200" dirty="0" smtClean="0">
                          <a:solidFill>
                            <a:schemeClr val="tx1"/>
                          </a:solidFill>
                          <a:effectLst/>
                          <a:latin typeface="+mn-ea"/>
                          <a:ea typeface="+mn-ea"/>
                          <a:cs typeface="+mn-cs"/>
                        </a:rPr>
                        <a:t>18</a:t>
                      </a:r>
                      <a:r>
                        <a:rPr lang="ko-KR" altLang="en-US" sz="1400" kern="1200" dirty="0" smtClean="0">
                          <a:solidFill>
                            <a:schemeClr val="tx1"/>
                          </a:solidFill>
                          <a:effectLst/>
                          <a:latin typeface="+mn-ea"/>
                          <a:ea typeface="+mn-ea"/>
                          <a:cs typeface="+mn-cs"/>
                        </a:rPr>
                        <a:t>회 시행</a:t>
                      </a:r>
                      <a:r>
                        <a:rPr lang="en-US" altLang="ko-KR" sz="1400" kern="1200" dirty="0" smtClean="0">
                          <a:solidFill>
                            <a:schemeClr val="tx1"/>
                          </a:solidFill>
                          <a:effectLst/>
                          <a:latin typeface="+mn-ea"/>
                          <a:ea typeface="+mn-ea"/>
                          <a:cs typeface="+mn-cs"/>
                        </a:rPr>
                        <a:t>)</a:t>
                      </a:r>
                      <a:endParaRPr lang="ko-KR" altLang="en-US" sz="1400" kern="1200" dirty="0" smtClean="0">
                        <a:solidFill>
                          <a:schemeClr val="tx1"/>
                        </a:solidFill>
                        <a:effectLst/>
                        <a:latin typeface="+mn-ea"/>
                        <a:ea typeface="+mn-ea"/>
                        <a:cs typeface="+mn-cs"/>
                      </a:endParaRPr>
                    </a:p>
                    <a:p>
                      <a:pPr marL="379730" marR="0" indent="-417830" algn="just" fontAlgn="base" latinLnBrk="1">
                        <a:lnSpc>
                          <a:spcPct val="180000"/>
                        </a:lnSpc>
                        <a:spcBef>
                          <a:spcPts val="0"/>
                        </a:spcBef>
                        <a:spcAft>
                          <a:spcPts val="0"/>
                        </a:spcAft>
                      </a:pP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성과목표</a:t>
                      </a: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사업의 결과로 나타나는 효과 또는 변화</a:t>
                      </a:r>
                    </a:p>
                    <a:p>
                      <a:pPr marL="449580" marR="0" indent="-487680" algn="ctr" fontAlgn="base" latinLnBrk="1">
                        <a:lnSpc>
                          <a:spcPct val="180000"/>
                        </a:lnSpc>
                        <a:spcBef>
                          <a:spcPts val="0"/>
                        </a:spcBef>
                        <a:spcAft>
                          <a:spcPts val="0"/>
                        </a:spcAft>
                      </a:pPr>
                      <a:r>
                        <a:rPr lang="en-US" altLang="ko-KR" sz="1400" kern="1200" dirty="0" smtClean="0">
                          <a:solidFill>
                            <a:schemeClr val="tx1"/>
                          </a:solidFill>
                          <a:effectLst/>
                          <a:latin typeface="+mn-ea"/>
                          <a:ea typeface="+mn-ea"/>
                          <a:cs typeface="+mn-cs"/>
                        </a:rPr>
                        <a:t>(</a:t>
                      </a:r>
                      <a:r>
                        <a:rPr lang="ko-KR" altLang="en-US" sz="1400" kern="1200" dirty="0" smtClean="0">
                          <a:solidFill>
                            <a:schemeClr val="tx1"/>
                          </a:solidFill>
                          <a:effectLst/>
                          <a:latin typeface="+mn-ea"/>
                          <a:ea typeface="+mn-ea"/>
                          <a:cs typeface="+mn-cs"/>
                        </a:rPr>
                        <a:t>예 </a:t>
                      </a:r>
                      <a:r>
                        <a:rPr lang="en-US" altLang="ko-KR" sz="1400" kern="1200" dirty="0" smtClean="0">
                          <a:solidFill>
                            <a:schemeClr val="tx1"/>
                          </a:solidFill>
                          <a:effectLst/>
                          <a:latin typeface="+mn-ea"/>
                          <a:ea typeface="+mn-ea"/>
                          <a:cs typeface="+mn-cs"/>
                        </a:rPr>
                        <a:t>: </a:t>
                      </a:r>
                      <a:r>
                        <a:rPr lang="ko-KR" altLang="en-US" sz="1400" kern="1200" dirty="0" smtClean="0">
                          <a:solidFill>
                            <a:schemeClr val="tx1"/>
                          </a:solidFill>
                          <a:effectLst/>
                          <a:latin typeface="+mn-ea"/>
                          <a:ea typeface="+mn-ea"/>
                          <a:cs typeface="+mn-cs"/>
                        </a:rPr>
                        <a:t>프로그램 대상 청소년 </a:t>
                      </a:r>
                      <a:r>
                        <a:rPr lang="en-US" altLang="ko-KR" sz="1400" kern="1200" dirty="0" smtClean="0">
                          <a:solidFill>
                            <a:schemeClr val="tx1"/>
                          </a:solidFill>
                          <a:effectLst/>
                          <a:latin typeface="+mn-ea"/>
                          <a:ea typeface="+mn-ea"/>
                          <a:cs typeface="+mn-cs"/>
                        </a:rPr>
                        <a:t>20</a:t>
                      </a:r>
                      <a:r>
                        <a:rPr lang="ko-KR" altLang="en-US" sz="1400" kern="1200" dirty="0" smtClean="0">
                          <a:solidFill>
                            <a:schemeClr val="tx1"/>
                          </a:solidFill>
                          <a:effectLst/>
                          <a:latin typeface="+mn-ea"/>
                          <a:ea typeface="+mn-ea"/>
                          <a:cs typeface="+mn-cs"/>
                        </a:rPr>
                        <a:t>명의 비행행동의 감소</a:t>
                      </a:r>
                      <a:r>
                        <a:rPr lang="en-US" altLang="ko-KR" sz="1400" kern="1200" dirty="0" smtClean="0">
                          <a:solidFill>
                            <a:schemeClr val="tx1"/>
                          </a:solidFill>
                          <a:effectLst/>
                          <a:latin typeface="+mn-ea"/>
                          <a:ea typeface="+mn-ea"/>
                          <a:cs typeface="+mn-cs"/>
                        </a:rPr>
                        <a:t>)</a:t>
                      </a:r>
                      <a:endParaRPr lang="ko-KR" altLang="en-US" sz="1400" kern="1200" dirty="0" smtClean="0">
                        <a:solidFill>
                          <a:schemeClr val="tx1"/>
                        </a:solidFill>
                        <a:effectLst/>
                        <a:latin typeface="+mn-ea"/>
                        <a:ea typeface="+mn-ea"/>
                        <a:cs typeface="+mn-cs"/>
                      </a:endParaRPr>
                    </a:p>
                  </a:txBody>
                  <a:tcPr marL="17907" marR="17907"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013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solidFill>
                  <a:srgbClr val="C00000"/>
                </a:solidFill>
              </a:rPr>
              <a:t> </a:t>
            </a:r>
            <a:r>
              <a:rPr lang="ko-KR" altLang="en-US" b="1" dirty="0" smtClean="0"/>
              <a:t>목표 평가</a:t>
            </a:r>
            <a:endParaRPr lang="ko-KR" altLang="en-US" b="1" dirty="0"/>
          </a:p>
        </p:txBody>
      </p:sp>
      <p:graphicFrame>
        <p:nvGraphicFramePr>
          <p:cNvPr id="5" name="Group 72"/>
          <p:cNvGraphicFramePr>
            <a:graphicFrameLocks noGrp="1"/>
          </p:cNvGraphicFramePr>
          <p:nvPr>
            <p:extLst>
              <p:ext uri="{D42A27DB-BD31-4B8C-83A1-F6EECF244321}">
                <p14:modId xmlns:p14="http://schemas.microsoft.com/office/powerpoint/2010/main" xmlns="" val="1040840963"/>
              </p:ext>
            </p:extLst>
          </p:nvPr>
        </p:nvGraphicFramePr>
        <p:xfrm>
          <a:off x="1043608" y="1988840"/>
          <a:ext cx="7344816" cy="3384374"/>
        </p:xfrm>
        <a:graphic>
          <a:graphicData uri="http://schemas.openxmlformats.org/drawingml/2006/table">
            <a:tbl>
              <a:tblPr>
                <a:tableStyleId>{5940675A-B579-460E-94D1-54222C63F5DA}</a:tableStyleId>
              </a:tblPr>
              <a:tblGrid>
                <a:gridCol w="1208056"/>
                <a:gridCol w="1950215"/>
                <a:gridCol w="1241907"/>
                <a:gridCol w="1472319"/>
                <a:gridCol w="1472319"/>
              </a:tblGrid>
              <a:tr h="666501">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u="none" strike="noStrike" cap="none" normalizeH="0" baseline="0" dirty="0" smtClean="0">
                          <a:ln>
                            <a:noFill/>
                          </a:ln>
                          <a:effectLst/>
                        </a:rPr>
                        <a:t>성과평가 </a:t>
                      </a:r>
                      <a:endParaRPr kumimoji="1" lang="ko-KR" altLang="en-US" sz="14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약물남용예방 </a:t>
                      </a:r>
                      <a:endParaRPr kumimoji="1" lang="ko-KR" altLang="en-US" sz="1200" u="none" strike="noStrike" kern="1200" cap="none" normalizeH="0" baseline="0" dirty="0" smtClean="0">
                        <a:ln>
                          <a:noFill/>
                        </a:ln>
                        <a:solidFill>
                          <a:schemeClr val="dk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건전한 </a:t>
                      </a:r>
                      <a:endParaRPr kumimoji="1" lang="en-US" altLang="ko-KR" sz="1200" u="none" strike="noStrike" kern="1200" cap="none" normalizeH="0" baseline="0" dirty="0" smtClean="0">
                        <a:ln>
                          <a:noFill/>
                        </a:ln>
                        <a:effectLst/>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여가활동 </a:t>
                      </a:r>
                      <a:endParaRPr kumimoji="1" lang="ko-KR" altLang="en-US" sz="1200" u="none" strike="noStrike" kern="1200" cap="none" normalizeH="0" baseline="0" dirty="0" smtClean="0">
                        <a:ln>
                          <a:noFill/>
                        </a:ln>
                        <a:solidFill>
                          <a:schemeClr val="dk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서비스의 </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질적 향상 </a:t>
                      </a:r>
                      <a:endParaRPr kumimoji="1" lang="ko-KR" altLang="en-US" sz="1200" u="none" strike="noStrike" kern="1200" cap="none" normalizeH="0" baseline="0" dirty="0" smtClean="0">
                        <a:ln>
                          <a:noFill/>
                        </a:ln>
                        <a:solidFill>
                          <a:schemeClr val="dk1"/>
                        </a:solidFill>
                        <a:effectLst/>
                        <a:latin typeface="+mn-lt"/>
                        <a:ea typeface="+mn-ea"/>
                        <a:cs typeface="+mn-cs"/>
                      </a:endParaRPr>
                    </a:p>
                  </a:txBody>
                  <a:tcPr marL="90000" marR="90000" marT="46800" marB="46800" horzOverflow="overflow"/>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안전사고 </a:t>
                      </a:r>
                      <a:endParaRPr kumimoji="1" lang="en-US" altLang="ko-KR" sz="1200" u="none" strike="noStrike" kern="1200" cap="none" normalizeH="0" baseline="0" dirty="0" smtClean="0">
                        <a:ln>
                          <a:noFill/>
                        </a:ln>
                        <a:effectLst/>
                      </a:endParaRP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200" u="none" strike="noStrike" kern="1200" cap="none" normalizeH="0" baseline="0" dirty="0" smtClean="0">
                          <a:ln>
                            <a:noFill/>
                          </a:ln>
                          <a:effectLst/>
                        </a:rPr>
                        <a:t>발생률 감소 </a:t>
                      </a:r>
                      <a:endParaRPr kumimoji="1" lang="ko-KR" altLang="en-US" sz="1200" u="none" strike="noStrike" kern="1200" cap="none" normalizeH="0" baseline="0" dirty="0" smtClean="0">
                        <a:ln>
                          <a:noFill/>
                        </a:ln>
                        <a:solidFill>
                          <a:schemeClr val="dk1"/>
                        </a:solidFill>
                        <a:effectLst/>
                        <a:latin typeface="+mn-lt"/>
                        <a:ea typeface="+mn-ea"/>
                        <a:cs typeface="+mn-cs"/>
                      </a:endParaRPr>
                    </a:p>
                  </a:txBody>
                  <a:tcPr marL="90000" marR="90000" marT="46800" marB="46800" horzOverflow="overflow"/>
                </a:tc>
              </a:tr>
              <a:tr h="912277">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u="none" strike="noStrike" cap="none" normalizeH="0" baseline="0" dirty="0" smtClean="0">
                          <a:ln>
                            <a:noFill/>
                          </a:ln>
                          <a:effectLst/>
                        </a:rPr>
                        <a:t>평가지표 </a:t>
                      </a:r>
                      <a:endParaRPr kumimoji="1" lang="ko-KR" altLang="en-US" sz="14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en-US" altLang="ko-KR" sz="1200" u="none" strike="noStrike" cap="none" normalizeH="0" baseline="0" dirty="0" smtClean="0">
                          <a:ln>
                            <a:noFill/>
                          </a:ln>
                          <a:effectLst/>
                        </a:rPr>
                        <a:t>①</a:t>
                      </a:r>
                      <a:r>
                        <a:rPr kumimoji="1" lang="ko-KR" altLang="en-US" sz="1200" u="none" strike="noStrike" cap="none" normalizeH="0" baseline="0" dirty="0" smtClean="0">
                          <a:ln>
                            <a:noFill/>
                          </a:ln>
                          <a:effectLst/>
                        </a:rPr>
                        <a:t>약물남용에 대한 이해 </a:t>
                      </a:r>
                    </a:p>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②약물남용청소년의 발견과 전문기관의뢰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취미활동의 종류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smtClean="0">
                          <a:ln>
                            <a:noFill/>
                          </a:ln>
                          <a:effectLst/>
                        </a:rPr>
                        <a:t>이용자 </a:t>
                      </a:r>
                    </a:p>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smtClean="0">
                          <a:ln>
                            <a:noFill/>
                          </a:ln>
                          <a:effectLst/>
                        </a:rPr>
                        <a:t>만족도 </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안전사고 </a:t>
                      </a:r>
                    </a:p>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err="1" smtClean="0">
                          <a:ln>
                            <a:noFill/>
                          </a:ln>
                          <a:effectLst/>
                        </a:rPr>
                        <a:t>발생율</a:t>
                      </a:r>
                      <a:r>
                        <a:rPr kumimoji="1" lang="ko-KR" altLang="en-US" sz="1200" u="none" strike="noStrike" cap="none" normalizeH="0" baseline="0" dirty="0" smtClean="0">
                          <a:ln>
                            <a:noFill/>
                          </a:ln>
                          <a:effectLst/>
                        </a:rPr>
                        <a:t>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r>
              <a:tr h="912277">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u="none" strike="noStrike" cap="none" normalizeH="0" baseline="0" dirty="0" smtClean="0">
                          <a:ln>
                            <a:noFill/>
                          </a:ln>
                          <a:effectLst/>
                        </a:rPr>
                        <a:t>측정도구 </a:t>
                      </a:r>
                      <a:endParaRPr kumimoji="1" lang="ko-KR" altLang="en-US" sz="14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en-US" altLang="ko-KR" sz="1200" u="none" strike="noStrike" cap="none" normalizeH="0" baseline="0" dirty="0" smtClean="0">
                          <a:ln>
                            <a:noFill/>
                          </a:ln>
                          <a:effectLst/>
                        </a:rPr>
                        <a:t>①</a:t>
                      </a:r>
                      <a:r>
                        <a:rPr kumimoji="1" lang="ko-KR" altLang="en-US" sz="1200" u="none" strike="noStrike" cap="none" normalizeH="0" baseline="0" dirty="0" smtClean="0">
                          <a:ln>
                            <a:noFill/>
                          </a:ln>
                          <a:effectLst/>
                        </a:rPr>
                        <a:t>약물남용 인지에 대한 설문지 </a:t>
                      </a:r>
                    </a:p>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②의뢰기록 지</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여가활동내용에 대한 설문지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smtClean="0">
                          <a:ln>
                            <a:noFill/>
                          </a:ln>
                          <a:effectLst/>
                        </a:rPr>
                        <a:t>만족도 </a:t>
                      </a:r>
                    </a:p>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smtClean="0">
                          <a:ln>
                            <a:noFill/>
                          </a:ln>
                          <a:effectLst/>
                        </a:rPr>
                        <a:t>설문지 </a:t>
                      </a:r>
                      <a:endParaRPr kumimoji="1" lang="ko-KR" altLang="en-US" sz="1200" b="0" i="0" u="none" strike="noStrike" cap="none" normalizeH="0" baseline="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전년도 안전사고 통계자료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r>
              <a:tr h="893319">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u="none" strike="noStrike" cap="none" normalizeH="0" baseline="0" dirty="0" smtClean="0">
                          <a:ln>
                            <a:noFill/>
                          </a:ln>
                          <a:effectLst/>
                        </a:rPr>
                        <a:t>평가방법 </a:t>
                      </a:r>
                      <a:endParaRPr kumimoji="1" lang="ko-KR" altLang="en-US" sz="14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err="1" smtClean="0">
                          <a:ln>
                            <a:noFill/>
                          </a:ln>
                          <a:effectLst/>
                        </a:rPr>
                        <a:t>약물사용고위험검사와</a:t>
                      </a:r>
                      <a:r>
                        <a:rPr kumimoji="1" lang="ko-KR" altLang="en-US" sz="1200" u="none" strike="noStrike" cap="none" normalizeH="0" baseline="0" dirty="0" smtClean="0">
                          <a:ln>
                            <a:noFill/>
                          </a:ln>
                          <a:effectLst/>
                        </a:rPr>
                        <a:t> 약물남용인지도에 관한 사전사후설문을 통해 평가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사전사후설문의 여가활동항목을 통해 평가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교육이수 </a:t>
                      </a:r>
                      <a:r>
                        <a:rPr kumimoji="1" lang="en-US" altLang="ko-KR" sz="1200" u="none" strike="noStrike" cap="none" normalizeH="0" baseline="0" dirty="0" smtClean="0">
                          <a:ln>
                            <a:noFill/>
                          </a:ln>
                          <a:effectLst/>
                        </a:rPr>
                        <a:t>3</a:t>
                      </a:r>
                      <a:r>
                        <a:rPr kumimoji="1" lang="ko-KR" altLang="en-US" sz="1200" u="none" strike="noStrike" cap="none" normalizeH="0" baseline="0" dirty="0" err="1" smtClean="0">
                          <a:ln>
                            <a:noFill/>
                          </a:ln>
                          <a:effectLst/>
                        </a:rPr>
                        <a:t>개월후</a:t>
                      </a:r>
                      <a:r>
                        <a:rPr kumimoji="1" lang="ko-KR" altLang="en-US" sz="1200" u="none" strike="noStrike" cap="none" normalizeH="0" baseline="0" dirty="0" smtClean="0">
                          <a:ln>
                            <a:noFill/>
                          </a:ln>
                          <a:effectLst/>
                        </a:rPr>
                        <a:t> 사용자에게 설문하여 평가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c>
                  <a:txBody>
                    <a:bodyPr/>
                    <a:lstStyle/>
                    <a:p>
                      <a:pPr marL="0" marR="0" lvl="0" indent="0" algn="just" defTabSz="914400" rtl="0" eaLnBrk="1" fontAlgn="base" latinLnBrk="1" hangingPunct="1">
                        <a:lnSpc>
                          <a:spcPct val="100000"/>
                        </a:lnSpc>
                        <a:spcBef>
                          <a:spcPct val="20000"/>
                        </a:spcBef>
                        <a:spcAft>
                          <a:spcPct val="0"/>
                        </a:spcAft>
                        <a:buClrTx/>
                        <a:buSzTx/>
                        <a:buFontTx/>
                        <a:buNone/>
                        <a:tabLst/>
                      </a:pPr>
                      <a:r>
                        <a:rPr kumimoji="1" lang="ko-KR" altLang="en-US" sz="1200" u="none" strike="noStrike" cap="none" normalizeH="0" baseline="0" dirty="0" smtClean="0">
                          <a:ln>
                            <a:noFill/>
                          </a:ln>
                          <a:effectLst/>
                        </a:rPr>
                        <a:t>전년도 안전사고율과 </a:t>
                      </a:r>
                      <a:r>
                        <a:rPr kumimoji="1" lang="ko-KR" altLang="en-US" sz="1200" u="none" strike="noStrike" cap="none" normalizeH="0" baseline="0" dirty="0" err="1" smtClean="0">
                          <a:ln>
                            <a:noFill/>
                          </a:ln>
                          <a:effectLst/>
                        </a:rPr>
                        <a:t>교육년도의</a:t>
                      </a:r>
                      <a:r>
                        <a:rPr kumimoji="1" lang="ko-KR" altLang="en-US" sz="1200" u="none" strike="noStrike" cap="none" normalizeH="0" baseline="0" dirty="0" smtClean="0">
                          <a:ln>
                            <a:noFill/>
                          </a:ln>
                          <a:effectLst/>
                        </a:rPr>
                        <a:t> 안전사고율비교평가 </a:t>
                      </a:r>
                      <a:endParaRPr kumimoji="1" lang="ko-KR" altLang="en-US" sz="1200" b="0" i="0" u="none" strike="noStrike" cap="none" normalizeH="0" baseline="0" dirty="0" smtClean="0">
                        <a:ln>
                          <a:noFill/>
                        </a:ln>
                        <a:solidFill>
                          <a:schemeClr val="tx1"/>
                        </a:solidFill>
                        <a:effectLst/>
                        <a:latin typeface="굴림" pitchFamily="50" charset="-127"/>
                        <a:ea typeface="굴림" pitchFamily="50" charset="-127"/>
                      </a:endParaRPr>
                    </a:p>
                  </a:txBody>
                  <a:tcPr marL="90000" marR="90000" marT="46800" marB="46800" horzOverflow="overflow"/>
                </a:tc>
              </a:tr>
            </a:tbl>
          </a:graphicData>
        </a:graphic>
      </p:graphicFrame>
    </p:spTree>
    <p:extLst>
      <p:ext uri="{BB962C8B-B14F-4D97-AF65-F5344CB8AC3E}">
        <p14:creationId xmlns:p14="http://schemas.microsoft.com/office/powerpoint/2010/main" xmlns="" val="13013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nvPr>
        </p:nvGraphicFramePr>
        <p:xfrm>
          <a:off x="1010804" y="1660433"/>
          <a:ext cx="7377620" cy="4504871"/>
        </p:xfrm>
        <a:graphic>
          <a:graphicData uri="http://schemas.openxmlformats.org/drawingml/2006/table">
            <a:tbl>
              <a:tblPr>
                <a:tableStyleId>{5940675A-B579-460E-94D1-54222C63F5DA}</a:tableStyleId>
              </a:tblPr>
              <a:tblGrid>
                <a:gridCol w="570982"/>
                <a:gridCol w="570982"/>
                <a:gridCol w="1394718"/>
                <a:gridCol w="4840938"/>
              </a:tblGrid>
              <a:tr h="267155">
                <a:tc gridSpan="3">
                  <a:txBody>
                    <a:bodyPr/>
                    <a:lstStyle/>
                    <a:p>
                      <a:pPr marL="0" marR="0" indent="0" algn="ctr" fontAlgn="base" latinLnBrk="0">
                        <a:lnSpc>
                          <a:spcPct val="160000"/>
                        </a:lnSpc>
                        <a:spcBef>
                          <a:spcPts val="0"/>
                        </a:spcBef>
                        <a:spcAft>
                          <a:spcPts val="0"/>
                        </a:spcAft>
                      </a:pPr>
                      <a:r>
                        <a:rPr lang="ko-KR" altLang="en-US" sz="1200" kern="0" spc="0" dirty="0"/>
                        <a:t>구 분</a:t>
                      </a:r>
                      <a:endParaRPr lang="ko-KR" altLang="en-US" sz="1200" kern="0" spc="0" dirty="0">
                        <a:solidFill>
                          <a:srgbClr val="000000"/>
                        </a:solidFill>
                      </a:endParaRPr>
                    </a:p>
                  </a:txBody>
                  <a:tcPr marL="13485" marR="13485" marT="13485" marB="13485" anchor="ctr"/>
                </a:tc>
                <a:tc hMerge="1">
                  <a:txBody>
                    <a:bodyPr/>
                    <a:lstStyle/>
                    <a:p>
                      <a:pPr latinLnBrk="1"/>
                      <a:endParaRPr lang="ko-KR" altLang="en-US"/>
                    </a:p>
                  </a:txBody>
                  <a:tcPr/>
                </a:tc>
                <a:tc hMerge="1">
                  <a:txBody>
                    <a:bodyPr/>
                    <a:lstStyle/>
                    <a:p>
                      <a:pPr latinLnBrk="1"/>
                      <a:endParaRPr lang="ko-KR" altLang="en-US"/>
                    </a:p>
                  </a:txBody>
                  <a:tcPr/>
                </a:tc>
                <a:tc>
                  <a:txBody>
                    <a:bodyPr/>
                    <a:lstStyle/>
                    <a:p>
                      <a:pPr marL="63500" marR="0" indent="0" algn="ctr" fontAlgn="base" latinLnBrk="0">
                        <a:lnSpc>
                          <a:spcPct val="130000"/>
                        </a:lnSpc>
                        <a:spcBef>
                          <a:spcPts val="0"/>
                        </a:spcBef>
                        <a:spcAft>
                          <a:spcPts val="0"/>
                        </a:spcAft>
                      </a:pPr>
                      <a:r>
                        <a:rPr lang="ko-KR" altLang="en-US" sz="1200" kern="0" spc="0"/>
                        <a:t>주 요 내 용</a:t>
                      </a:r>
                      <a:endParaRPr lang="ko-KR" altLang="en-US" sz="1200" kern="0" spc="0">
                        <a:solidFill>
                          <a:srgbClr val="000000"/>
                        </a:solidFill>
                      </a:endParaRPr>
                    </a:p>
                  </a:txBody>
                  <a:tcPr marL="13485" marR="13485" marT="13485" marB="13485" anchor="ctr"/>
                </a:tc>
              </a:tr>
              <a:tr h="455705">
                <a:tc rowSpan="8">
                  <a:txBody>
                    <a:bodyPr/>
                    <a:lstStyle/>
                    <a:p>
                      <a:pPr marL="0" marR="0" indent="0" algn="ctr" fontAlgn="base" latinLnBrk="0">
                        <a:lnSpc>
                          <a:spcPct val="160000"/>
                        </a:lnSpc>
                        <a:spcBef>
                          <a:spcPts val="0"/>
                        </a:spcBef>
                        <a:spcAft>
                          <a:spcPts val="0"/>
                        </a:spcAft>
                      </a:pPr>
                      <a:r>
                        <a:rPr lang="ko-KR" altLang="en-US" sz="1200" kern="0" spc="0" dirty="0"/>
                        <a:t>심사</a:t>
                      </a:r>
                      <a:endParaRPr lang="ko-KR" altLang="en-US" sz="1200" kern="0" spc="0" dirty="0">
                        <a:solidFill>
                          <a:srgbClr val="000000"/>
                        </a:solidFill>
                      </a:endParaRPr>
                    </a:p>
                  </a:txBody>
                  <a:tcPr marL="13485" marR="13485" marT="13485" marB="13485" anchor="ctr"/>
                </a:tc>
                <a:tc rowSpan="2">
                  <a:txBody>
                    <a:bodyPr/>
                    <a:lstStyle/>
                    <a:p>
                      <a:pPr marL="0" marR="0" indent="0" algn="ctr" fontAlgn="base" latinLnBrk="0">
                        <a:lnSpc>
                          <a:spcPct val="160000"/>
                        </a:lnSpc>
                        <a:spcBef>
                          <a:spcPts val="0"/>
                        </a:spcBef>
                        <a:spcAft>
                          <a:spcPts val="0"/>
                        </a:spcAft>
                      </a:pPr>
                      <a:r>
                        <a:rPr lang="ko-KR" altLang="en-US" sz="1200" kern="0" spc="0" dirty="0"/>
                        <a:t>기관</a:t>
                      </a:r>
                    </a:p>
                    <a:p>
                      <a:pPr marL="0" marR="0" indent="0" algn="ctr" fontAlgn="base" latinLnBrk="0">
                        <a:lnSpc>
                          <a:spcPct val="160000"/>
                        </a:lnSpc>
                        <a:spcBef>
                          <a:spcPts val="0"/>
                        </a:spcBef>
                        <a:spcAft>
                          <a:spcPts val="0"/>
                        </a:spcAft>
                      </a:pPr>
                      <a:r>
                        <a:rPr lang="ko-KR" altLang="en-US" sz="1200" kern="0" spc="0" dirty="0"/>
                        <a:t>평가</a:t>
                      </a:r>
                      <a:endParaRPr lang="ko-KR" altLang="en-US" sz="1200" kern="0" spc="0" dirty="0">
                        <a:solidFill>
                          <a:srgbClr val="000000"/>
                        </a:solidFill>
                      </a:endParaRPr>
                    </a:p>
                  </a:txBody>
                  <a:tcPr marL="13485" marR="13485" marT="13485" marB="13485" anchor="ctr"/>
                </a:tc>
                <a:tc>
                  <a:txBody>
                    <a:bodyPr/>
                    <a:lstStyle/>
                    <a:p>
                      <a:pPr marL="0" marR="0" indent="0" algn="ctr" fontAlgn="base" latinLnBrk="0">
                        <a:lnSpc>
                          <a:spcPct val="160000"/>
                        </a:lnSpc>
                        <a:spcBef>
                          <a:spcPts val="0"/>
                        </a:spcBef>
                        <a:spcAft>
                          <a:spcPts val="0"/>
                        </a:spcAft>
                      </a:pPr>
                      <a:r>
                        <a:rPr lang="ko-KR" altLang="en-US" sz="1200" kern="0" spc="0" dirty="0"/>
                        <a:t>신뢰성</a:t>
                      </a:r>
                      <a:endParaRPr lang="ko-KR" altLang="en-US" sz="1200" kern="0" spc="0" dirty="0">
                        <a:solidFill>
                          <a:srgbClr val="000000"/>
                        </a:solidFill>
                      </a:endParaRPr>
                    </a:p>
                  </a:txBody>
                  <a:tcPr marL="13485" marR="13485" marT="13485" marB="13485" anchor="ctr"/>
                </a:tc>
                <a:tc>
                  <a:txBody>
                    <a:bodyPr/>
                    <a:lstStyle/>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해당 기관</a:t>
                      </a:r>
                      <a:r>
                        <a:rPr lang="en-US" altLang="ko-KR" sz="1200" kern="0" spc="0" dirty="0"/>
                        <a:t>/</a:t>
                      </a:r>
                      <a:r>
                        <a:rPr lang="ko-KR" altLang="en-US" sz="1200" kern="0" spc="0" dirty="0"/>
                        <a:t>시설의 주요사업 및 활동</a:t>
                      </a:r>
                    </a:p>
                    <a:p>
                      <a:pPr marL="63500" marR="0" indent="0" algn="just" fontAlgn="base" latinLnBrk="1">
                        <a:lnSpc>
                          <a:spcPct val="130000"/>
                        </a:lnSpc>
                        <a:spcBef>
                          <a:spcPts val="0"/>
                        </a:spcBef>
                        <a:spcAft>
                          <a:spcPts val="0"/>
                        </a:spcAft>
                      </a:pPr>
                      <a:r>
                        <a:rPr lang="en-US" altLang="ko-KR" sz="1200" kern="0" spc="0" dirty="0"/>
                        <a:t>- </a:t>
                      </a:r>
                      <a:r>
                        <a:rPr lang="ko-KR" altLang="en-US" sz="1200" kern="0" spc="0" dirty="0" err="1"/>
                        <a:t>모금회</a:t>
                      </a:r>
                      <a:r>
                        <a:rPr lang="ko-KR" altLang="en-US" sz="1200" kern="0" spc="0" dirty="0"/>
                        <a:t> 및 타 재단 사업수행경험 및 </a:t>
                      </a:r>
                      <a:r>
                        <a:rPr lang="ko-KR" altLang="en-US" sz="1200" kern="0" spc="0" dirty="0" smtClean="0"/>
                        <a:t>결과</a:t>
                      </a:r>
                      <a:endParaRPr lang="ko-KR" altLang="en-US" sz="1200" kern="0" spc="0" dirty="0">
                        <a:solidFill>
                          <a:srgbClr val="000000"/>
                        </a:solidFill>
                      </a:endParaRPr>
                    </a:p>
                  </a:txBody>
                  <a:tcPr marL="13485" marR="13485" marT="13485" marB="13485" anchor="ctr"/>
                </a:tc>
              </a:tr>
              <a:tr h="411520">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ko-KR" altLang="en-US" sz="1200" kern="0" spc="0" dirty="0" smtClean="0"/>
                        <a:t>사업수행 능력</a:t>
                      </a:r>
                      <a:endParaRPr lang="ko-KR" altLang="en-US" sz="1200" kern="0" spc="0" dirty="0">
                        <a:solidFill>
                          <a:srgbClr val="000000"/>
                        </a:solidFill>
                      </a:endParaRPr>
                    </a:p>
                  </a:txBody>
                  <a:tcPr marL="13485" marR="13485" marT="13485" marB="13485" anchor="ctr"/>
                </a:tc>
                <a:tc>
                  <a:txBody>
                    <a:bodyPr/>
                    <a:lstStyle/>
                    <a:p>
                      <a:pPr marL="63500" marR="0" indent="0" algn="just" fontAlgn="base" latinLnBrk="1">
                        <a:lnSpc>
                          <a:spcPct val="130000"/>
                        </a:lnSpc>
                        <a:spcBef>
                          <a:spcPts val="0"/>
                        </a:spcBef>
                        <a:spcAft>
                          <a:spcPts val="0"/>
                        </a:spcAft>
                        <a:buFontTx/>
                        <a:buChar char="-"/>
                      </a:pPr>
                      <a:r>
                        <a:rPr lang="ko-KR" altLang="en-US" sz="1200" kern="0" spc="0" dirty="0" smtClean="0"/>
                        <a:t> 유사</a:t>
                      </a:r>
                      <a:r>
                        <a:rPr lang="en-US" altLang="ko-KR" sz="1200" kern="0" spc="0" dirty="0"/>
                        <a:t>/</a:t>
                      </a:r>
                      <a:r>
                        <a:rPr lang="ko-KR" altLang="en-US" sz="1200" kern="0" spc="0" dirty="0"/>
                        <a:t>동일사업 수행경험</a:t>
                      </a:r>
                    </a:p>
                    <a:p>
                      <a:pPr marL="63500" marR="0" indent="0" algn="just" fontAlgn="base" latinLnBrk="1">
                        <a:lnSpc>
                          <a:spcPct val="130000"/>
                        </a:lnSpc>
                        <a:spcBef>
                          <a:spcPts val="0"/>
                        </a:spcBef>
                        <a:spcAft>
                          <a:spcPts val="0"/>
                        </a:spcAft>
                        <a:buFontTx/>
                        <a:buChar char="-"/>
                      </a:pPr>
                      <a:r>
                        <a:rPr lang="ko-KR" altLang="en-US" sz="1200" kern="0" spc="0" dirty="0" smtClean="0"/>
                        <a:t> 사업내용의 </a:t>
                      </a:r>
                      <a:r>
                        <a:rPr lang="ko-KR" altLang="en-US" sz="1200" kern="0" spc="0" dirty="0"/>
                        <a:t>수행을 위한 조직</a:t>
                      </a:r>
                      <a:r>
                        <a:rPr lang="en-US" altLang="ko-KR" sz="1200" kern="0" spc="0" dirty="0"/>
                        <a:t>, </a:t>
                      </a:r>
                      <a:r>
                        <a:rPr lang="ko-KR" altLang="en-US" sz="1200" kern="0" spc="0" dirty="0"/>
                        <a:t>인력</a:t>
                      </a:r>
                      <a:r>
                        <a:rPr lang="en-US" altLang="ko-KR" sz="1200" kern="0" spc="0" dirty="0"/>
                        <a:t>, </a:t>
                      </a:r>
                      <a:r>
                        <a:rPr lang="ko-KR" altLang="en-US" sz="1200" kern="0" spc="0" dirty="0"/>
                        <a:t>예산 투입 정도</a:t>
                      </a:r>
                      <a:endParaRPr lang="ko-KR" altLang="en-US" sz="1200" kern="0" spc="0" dirty="0">
                        <a:solidFill>
                          <a:srgbClr val="000000"/>
                        </a:solidFill>
                      </a:endParaRPr>
                    </a:p>
                  </a:txBody>
                  <a:tcPr marL="13485" marR="13485" marT="13485" marB="13485" anchor="ctr"/>
                </a:tc>
              </a:tr>
              <a:tr h="682109">
                <a:tc vMerge="1">
                  <a:txBody>
                    <a:bodyPr/>
                    <a:lstStyle/>
                    <a:p>
                      <a:pPr latinLnBrk="1"/>
                      <a:endParaRPr lang="ko-KR" altLang="en-US"/>
                    </a:p>
                  </a:txBody>
                  <a:tcPr/>
                </a:tc>
                <a:tc rowSpan="4">
                  <a:txBody>
                    <a:bodyPr/>
                    <a:lstStyle/>
                    <a:p>
                      <a:pPr marL="0" marR="0" indent="0" algn="ctr" fontAlgn="base" latinLnBrk="0">
                        <a:lnSpc>
                          <a:spcPct val="160000"/>
                        </a:lnSpc>
                        <a:spcBef>
                          <a:spcPts val="0"/>
                        </a:spcBef>
                        <a:spcAft>
                          <a:spcPts val="0"/>
                        </a:spcAft>
                      </a:pPr>
                      <a:r>
                        <a:rPr lang="ko-KR" altLang="en-US" sz="1200" kern="0" spc="0" dirty="0"/>
                        <a:t>사업</a:t>
                      </a:r>
                    </a:p>
                    <a:p>
                      <a:pPr marL="0" marR="0" indent="0" algn="ctr" fontAlgn="base" latinLnBrk="0">
                        <a:lnSpc>
                          <a:spcPct val="160000"/>
                        </a:lnSpc>
                        <a:spcBef>
                          <a:spcPts val="0"/>
                        </a:spcBef>
                        <a:spcAft>
                          <a:spcPts val="0"/>
                        </a:spcAft>
                      </a:pPr>
                      <a:r>
                        <a:rPr lang="ko-KR" altLang="en-US" sz="1200" kern="0" spc="0" dirty="0"/>
                        <a:t>평가</a:t>
                      </a:r>
                      <a:endParaRPr lang="ko-KR" altLang="en-US" sz="1200" kern="0" spc="0" dirty="0">
                        <a:solidFill>
                          <a:srgbClr val="000000"/>
                        </a:solidFill>
                      </a:endParaRPr>
                    </a:p>
                  </a:txBody>
                  <a:tcPr marL="13485" marR="13485" marT="13485" marB="13485" anchor="ctr"/>
                </a:tc>
                <a:tc>
                  <a:txBody>
                    <a:bodyPr/>
                    <a:lstStyle/>
                    <a:p>
                      <a:pPr marL="0" marR="0" indent="0" algn="ctr" fontAlgn="base" latinLnBrk="0">
                        <a:lnSpc>
                          <a:spcPct val="160000"/>
                        </a:lnSpc>
                        <a:spcBef>
                          <a:spcPts val="0"/>
                        </a:spcBef>
                        <a:spcAft>
                          <a:spcPts val="0"/>
                        </a:spcAft>
                      </a:pPr>
                      <a:r>
                        <a:rPr lang="ko-KR" altLang="en-US" sz="1200" kern="0" spc="0" dirty="0"/>
                        <a:t>적합성</a:t>
                      </a:r>
                      <a:endParaRPr lang="ko-KR" altLang="en-US" sz="1200" kern="0" spc="0" dirty="0">
                        <a:solidFill>
                          <a:srgbClr val="000000"/>
                        </a:solidFill>
                      </a:endParaRPr>
                    </a:p>
                  </a:txBody>
                  <a:tcPr marL="13485" marR="13485" marT="13485" marB="13485" anchor="ctr"/>
                </a:tc>
                <a:tc>
                  <a:txBody>
                    <a:bodyPr/>
                    <a:lstStyle/>
                    <a:p>
                      <a:pPr marL="0" marR="0" indent="0" algn="just" fontAlgn="base" latinLnBrk="1">
                        <a:lnSpc>
                          <a:spcPct val="130000"/>
                        </a:lnSpc>
                        <a:spcBef>
                          <a:spcPts val="0"/>
                        </a:spcBef>
                        <a:spcAft>
                          <a:spcPts val="0"/>
                        </a:spcAft>
                      </a:pPr>
                      <a:r>
                        <a:rPr lang="en-US" altLang="ko-KR" sz="1200" kern="0" spc="0" dirty="0" smtClean="0"/>
                        <a:t> - </a:t>
                      </a:r>
                      <a:r>
                        <a:rPr lang="ko-KR" altLang="en-US" sz="1200" kern="0" spc="0" dirty="0"/>
                        <a:t>문제해결을 위한 </a:t>
                      </a:r>
                      <a:r>
                        <a:rPr lang="ko-KR" altLang="en-US" sz="1200" kern="0" spc="0" dirty="0" smtClean="0"/>
                        <a:t>성과목표의 </a:t>
                      </a:r>
                      <a:r>
                        <a:rPr lang="ko-KR" altLang="en-US" sz="1200" kern="0" spc="0" dirty="0" err="1"/>
                        <a:t>부합성</a:t>
                      </a:r>
                      <a:endParaRPr lang="ko-KR" altLang="en-US" sz="1200" kern="0" spc="0" dirty="0"/>
                    </a:p>
                    <a:p>
                      <a:pPr marL="0" marR="0" indent="0" algn="just" fontAlgn="base" latinLnBrk="1">
                        <a:lnSpc>
                          <a:spcPct val="130000"/>
                        </a:lnSpc>
                        <a:spcBef>
                          <a:spcPts val="0"/>
                        </a:spcBef>
                        <a:spcAft>
                          <a:spcPts val="0"/>
                        </a:spcAft>
                      </a:pPr>
                      <a:r>
                        <a:rPr lang="en-US" altLang="ko-KR" sz="1200" kern="0" spc="0" dirty="0" smtClean="0"/>
                        <a:t> - </a:t>
                      </a:r>
                      <a:r>
                        <a:rPr lang="ko-KR" altLang="en-US" sz="1200" kern="0" spc="0" dirty="0" smtClean="0"/>
                        <a:t>목표 </a:t>
                      </a:r>
                      <a:r>
                        <a:rPr lang="ko-KR" altLang="en-US" sz="1200" kern="0" spc="0" dirty="0"/>
                        <a:t>달성을 위한 프로그램 구성의 적합성</a:t>
                      </a:r>
                    </a:p>
                    <a:p>
                      <a:pPr marL="0" marR="0" indent="0" algn="just" fontAlgn="base" latinLnBrk="1">
                        <a:lnSpc>
                          <a:spcPct val="130000"/>
                        </a:lnSpc>
                        <a:spcBef>
                          <a:spcPts val="0"/>
                        </a:spcBef>
                        <a:spcAft>
                          <a:spcPts val="0"/>
                        </a:spcAft>
                      </a:pPr>
                      <a:r>
                        <a:rPr lang="en-US" altLang="ko-KR" sz="1200" kern="0" spc="0" dirty="0" smtClean="0"/>
                        <a:t> - </a:t>
                      </a:r>
                      <a:r>
                        <a:rPr lang="ko-KR" altLang="en-US" sz="1200" kern="0" spc="0" dirty="0"/>
                        <a:t>대상자 및 대상자 선정기준의 타당성</a:t>
                      </a:r>
                      <a:endParaRPr lang="ko-KR" altLang="en-US" sz="1200" kern="0" spc="0" dirty="0">
                        <a:solidFill>
                          <a:srgbClr val="000000"/>
                        </a:solidFill>
                      </a:endParaRPr>
                    </a:p>
                  </a:txBody>
                  <a:tcPr marL="13485" marR="13485" marT="13485" marB="13485" anchor="ctr"/>
                </a:tc>
              </a:tr>
              <a:tr h="682109">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ko-KR" altLang="en-US" sz="1200" kern="0" spc="0" dirty="0" smtClean="0"/>
                        <a:t>실현 가능성</a:t>
                      </a:r>
                      <a:endParaRPr lang="ko-KR" altLang="en-US" sz="1200" kern="0" spc="0" dirty="0">
                        <a:solidFill>
                          <a:srgbClr val="000000"/>
                        </a:solidFill>
                      </a:endParaRPr>
                    </a:p>
                  </a:txBody>
                  <a:tcPr marL="13485" marR="13485" marT="13485" marB="13485" anchor="ctr"/>
                </a:tc>
                <a:tc>
                  <a:txBody>
                    <a:bodyPr/>
                    <a:lstStyle/>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목적 및 성과목표의 실현 가능성</a:t>
                      </a:r>
                    </a:p>
                    <a:p>
                      <a:pPr marL="63500" marR="0" indent="0" algn="just" fontAlgn="base" latinLnBrk="1">
                        <a:lnSpc>
                          <a:spcPct val="130000"/>
                        </a:lnSpc>
                        <a:spcBef>
                          <a:spcPts val="0"/>
                        </a:spcBef>
                        <a:spcAft>
                          <a:spcPts val="0"/>
                        </a:spcAft>
                      </a:pPr>
                      <a:r>
                        <a:rPr lang="en-US" altLang="ko-KR" sz="1200" kern="0" spc="0" dirty="0"/>
                        <a:t>- </a:t>
                      </a:r>
                      <a:r>
                        <a:rPr lang="ko-KR" altLang="en-US" sz="1200" kern="0" spc="0" dirty="0" smtClean="0"/>
                        <a:t>세부사업내용 </a:t>
                      </a:r>
                      <a:r>
                        <a:rPr lang="ko-KR" altLang="en-US" sz="1200" kern="0" spc="0" dirty="0"/>
                        <a:t>및 평가계획의 실현 가능성</a:t>
                      </a:r>
                    </a:p>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성과 목표 측정을 위한 </a:t>
                      </a:r>
                      <a:r>
                        <a:rPr lang="ko-KR" altLang="en-US" sz="1200" kern="0" spc="0" dirty="0" smtClean="0"/>
                        <a:t>타당성</a:t>
                      </a:r>
                      <a:endParaRPr lang="ko-KR" altLang="en-US" sz="1200" kern="0" spc="0" dirty="0">
                        <a:solidFill>
                          <a:srgbClr val="000000"/>
                        </a:solidFill>
                      </a:endParaRPr>
                    </a:p>
                  </a:txBody>
                  <a:tcPr marL="13485" marR="13485" marT="13485" marB="13485" anchor="ctr"/>
                </a:tc>
              </a:tr>
              <a:tr h="470205">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ko-KR" altLang="en-US" sz="1200" kern="0" spc="0" dirty="0" smtClean="0"/>
                        <a:t>투입요소 적절성</a:t>
                      </a:r>
                      <a:endParaRPr lang="ko-KR" altLang="en-US" sz="1200" kern="0" spc="0" dirty="0">
                        <a:solidFill>
                          <a:srgbClr val="000000"/>
                        </a:solidFill>
                      </a:endParaRPr>
                    </a:p>
                  </a:txBody>
                  <a:tcPr marL="13485" marR="13485" marT="13485" marB="13485" anchor="ctr"/>
                </a:tc>
                <a:tc>
                  <a:txBody>
                    <a:bodyPr/>
                    <a:lstStyle/>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지역자원</a:t>
                      </a:r>
                      <a:r>
                        <a:rPr lang="en-US" altLang="ko-KR" sz="1200" kern="0" spc="0" dirty="0"/>
                        <a:t>, </a:t>
                      </a:r>
                      <a:r>
                        <a:rPr lang="ko-KR" altLang="en-US" sz="1200" kern="0" spc="0" dirty="0"/>
                        <a:t>담당인력</a:t>
                      </a:r>
                      <a:r>
                        <a:rPr lang="en-US" altLang="ko-KR" sz="1200" kern="0" spc="0" dirty="0"/>
                        <a:t>, </a:t>
                      </a:r>
                      <a:r>
                        <a:rPr lang="ko-KR" altLang="en-US" sz="1200" kern="0" spc="0" dirty="0"/>
                        <a:t>투입시간</a:t>
                      </a:r>
                      <a:r>
                        <a:rPr lang="en-US" altLang="ko-KR" sz="1200" kern="0" spc="0" dirty="0"/>
                        <a:t>, </a:t>
                      </a:r>
                      <a:r>
                        <a:rPr lang="ko-KR" altLang="en-US" sz="1200" kern="0" spc="0" dirty="0"/>
                        <a:t>장비 등의 투입요소의 적절성</a:t>
                      </a:r>
                    </a:p>
                    <a:p>
                      <a:pPr marL="63500" marR="0" indent="0" algn="just" fontAlgn="base" latinLnBrk="1">
                        <a:lnSpc>
                          <a:spcPct val="130000"/>
                        </a:lnSpc>
                        <a:spcBef>
                          <a:spcPts val="0"/>
                        </a:spcBef>
                        <a:spcAft>
                          <a:spcPts val="0"/>
                        </a:spcAft>
                      </a:pPr>
                      <a:r>
                        <a:rPr lang="en-US" altLang="ko-KR" sz="1200" kern="0" spc="0" dirty="0"/>
                        <a:t>- </a:t>
                      </a:r>
                      <a:r>
                        <a:rPr lang="ko-KR" altLang="en-US" sz="1200" kern="0" spc="-50" dirty="0"/>
                        <a:t>사업수행을 위한 인력</a:t>
                      </a:r>
                      <a:r>
                        <a:rPr lang="en-US" altLang="ko-KR" sz="1200" kern="0" spc="-50" dirty="0"/>
                        <a:t>/</a:t>
                      </a:r>
                      <a:r>
                        <a:rPr lang="ko-KR" altLang="en-US" sz="1200" kern="0" spc="-50" dirty="0"/>
                        <a:t>장비</a:t>
                      </a:r>
                      <a:r>
                        <a:rPr lang="en-US" altLang="ko-KR" sz="1200" kern="0" spc="-50" dirty="0"/>
                        <a:t>/</a:t>
                      </a:r>
                      <a:r>
                        <a:rPr lang="ko-KR" altLang="en-US" sz="1200" kern="0" spc="-50" dirty="0"/>
                        <a:t>시설 등의 타당성</a:t>
                      </a:r>
                      <a:endParaRPr lang="ko-KR" altLang="en-US" sz="1200" kern="0" spc="0" dirty="0">
                        <a:solidFill>
                          <a:srgbClr val="000000"/>
                        </a:solidFill>
                      </a:endParaRPr>
                    </a:p>
                  </a:txBody>
                  <a:tcPr marL="13485" marR="13485" marT="13485" marB="13485" anchor="ctr"/>
                </a:tc>
              </a:tr>
              <a:tr h="454976">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ko-KR" altLang="en-US" sz="1200" kern="0" spc="0" dirty="0"/>
                        <a:t>투입비용</a:t>
                      </a:r>
                      <a:endParaRPr lang="ko-KR" altLang="en-US" sz="1200" kern="0" spc="0" dirty="0">
                        <a:solidFill>
                          <a:srgbClr val="000000"/>
                        </a:solidFill>
                      </a:endParaRPr>
                    </a:p>
                  </a:txBody>
                  <a:tcPr marL="13485" marR="13485" marT="13485" marB="13485" anchor="ctr"/>
                </a:tc>
                <a:tc>
                  <a:txBody>
                    <a:bodyPr/>
                    <a:lstStyle/>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사업비 및 인건비 구성과 투입비용 수준의 적절성</a:t>
                      </a:r>
                    </a:p>
                    <a:p>
                      <a:pPr marL="63500" marR="0" indent="0" algn="just" fontAlgn="base" latinLnBrk="1">
                        <a:lnSpc>
                          <a:spcPct val="130000"/>
                        </a:lnSpc>
                        <a:spcBef>
                          <a:spcPts val="0"/>
                        </a:spcBef>
                        <a:spcAft>
                          <a:spcPts val="0"/>
                        </a:spcAft>
                      </a:pPr>
                      <a:r>
                        <a:rPr lang="en-US" altLang="ko-KR" sz="1200" kern="0" spc="0" dirty="0"/>
                        <a:t>- </a:t>
                      </a:r>
                      <a:r>
                        <a:rPr lang="ko-KR" altLang="en-US" sz="1200" kern="0" spc="0" dirty="0"/>
                        <a:t>예산 항목 각 요소의 구체성</a:t>
                      </a:r>
                      <a:endParaRPr lang="ko-KR" altLang="en-US" sz="1200" kern="0" spc="0" dirty="0">
                        <a:solidFill>
                          <a:srgbClr val="000000"/>
                        </a:solidFill>
                      </a:endParaRPr>
                    </a:p>
                  </a:txBody>
                  <a:tcPr marL="13485" marR="13485" marT="13485" marB="13485" anchor="ctr"/>
                </a:tc>
              </a:tr>
              <a:tr h="604706">
                <a:tc vMerge="1">
                  <a:txBody>
                    <a:bodyPr/>
                    <a:lstStyle/>
                    <a:p>
                      <a:pPr latinLnBrk="1"/>
                      <a:endParaRPr lang="ko-KR" altLang="en-US"/>
                    </a:p>
                  </a:txBody>
                  <a:tcPr/>
                </a:tc>
                <a:tc rowSpan="2">
                  <a:txBody>
                    <a:bodyPr/>
                    <a:lstStyle/>
                    <a:p>
                      <a:pPr marL="0" marR="0" indent="0" algn="ctr" fontAlgn="base" latinLnBrk="0">
                        <a:lnSpc>
                          <a:spcPct val="160000"/>
                        </a:lnSpc>
                        <a:spcBef>
                          <a:spcPts val="0"/>
                        </a:spcBef>
                        <a:spcAft>
                          <a:spcPts val="0"/>
                        </a:spcAft>
                      </a:pPr>
                      <a:r>
                        <a:rPr lang="ko-KR" altLang="en-US" sz="1200" kern="0" spc="0"/>
                        <a:t>기타</a:t>
                      </a:r>
                    </a:p>
                    <a:p>
                      <a:pPr marL="0" marR="0" indent="0" algn="ctr" fontAlgn="base" latinLnBrk="0">
                        <a:lnSpc>
                          <a:spcPct val="160000"/>
                        </a:lnSpc>
                        <a:spcBef>
                          <a:spcPts val="0"/>
                        </a:spcBef>
                        <a:spcAft>
                          <a:spcPts val="0"/>
                        </a:spcAft>
                      </a:pPr>
                      <a:r>
                        <a:rPr lang="ko-KR" altLang="en-US" sz="1200" kern="0" spc="0"/>
                        <a:t>평가</a:t>
                      </a:r>
                      <a:endParaRPr lang="ko-KR" altLang="en-US" sz="1200" kern="0" spc="0">
                        <a:solidFill>
                          <a:srgbClr val="000000"/>
                        </a:solidFill>
                      </a:endParaRPr>
                    </a:p>
                  </a:txBody>
                  <a:tcPr marL="13485" marR="13485" marT="13485" marB="13485" anchor="ctr"/>
                </a:tc>
                <a:tc>
                  <a:txBody>
                    <a:bodyPr/>
                    <a:lstStyle/>
                    <a:p>
                      <a:pPr marL="0" marR="0" indent="0" algn="ctr" fontAlgn="base" latinLnBrk="0">
                        <a:lnSpc>
                          <a:spcPct val="160000"/>
                        </a:lnSpc>
                        <a:spcBef>
                          <a:spcPts val="0"/>
                        </a:spcBef>
                        <a:spcAft>
                          <a:spcPts val="0"/>
                        </a:spcAft>
                      </a:pPr>
                      <a:r>
                        <a:rPr lang="ko-KR" altLang="en-US" sz="1200" kern="0" spc="0" dirty="0"/>
                        <a:t>홍보노력</a:t>
                      </a:r>
                    </a:p>
                    <a:p>
                      <a:pPr marL="0" marR="0" indent="0" algn="ctr" fontAlgn="base" latinLnBrk="0">
                        <a:lnSpc>
                          <a:spcPct val="160000"/>
                        </a:lnSpc>
                        <a:spcBef>
                          <a:spcPts val="0"/>
                        </a:spcBef>
                        <a:spcAft>
                          <a:spcPts val="0"/>
                        </a:spcAft>
                      </a:pPr>
                      <a:r>
                        <a:rPr lang="ko-KR" altLang="en-US" sz="1200" kern="0" spc="0" dirty="0" smtClean="0"/>
                        <a:t>지역자원 활용</a:t>
                      </a:r>
                      <a:endParaRPr lang="ko-KR" altLang="en-US" sz="1200" kern="0" spc="0" dirty="0">
                        <a:solidFill>
                          <a:srgbClr val="000000"/>
                        </a:solidFill>
                      </a:endParaRPr>
                    </a:p>
                  </a:txBody>
                  <a:tcPr marL="13485" marR="13485" marT="13485" marB="13485" anchor="ctr"/>
                </a:tc>
                <a:tc>
                  <a:txBody>
                    <a:bodyPr/>
                    <a:lstStyle/>
                    <a:p>
                      <a:pPr marL="0" marR="0" indent="0" algn="just" fontAlgn="base" latinLnBrk="1">
                        <a:lnSpc>
                          <a:spcPct val="130000"/>
                        </a:lnSpc>
                        <a:spcBef>
                          <a:spcPts val="0"/>
                        </a:spcBef>
                        <a:spcAft>
                          <a:spcPts val="0"/>
                        </a:spcAft>
                      </a:pPr>
                      <a:r>
                        <a:rPr lang="en-US" altLang="ko-KR" sz="1200" kern="0" spc="-50" dirty="0" smtClean="0"/>
                        <a:t> - </a:t>
                      </a:r>
                      <a:r>
                        <a:rPr lang="ko-KR" altLang="en-US" sz="1200" kern="0" spc="-50" dirty="0"/>
                        <a:t>홍보계획의 적절성 및 실현가능성</a:t>
                      </a:r>
                    </a:p>
                    <a:p>
                      <a:pPr marL="0" marR="0" indent="0" algn="just" fontAlgn="base" latinLnBrk="1">
                        <a:lnSpc>
                          <a:spcPct val="130000"/>
                        </a:lnSpc>
                        <a:spcBef>
                          <a:spcPts val="0"/>
                        </a:spcBef>
                        <a:spcAft>
                          <a:spcPts val="0"/>
                        </a:spcAft>
                      </a:pPr>
                      <a:r>
                        <a:rPr lang="en-US" altLang="ko-KR" sz="1200" kern="0" spc="-50" dirty="0" smtClean="0"/>
                        <a:t> - </a:t>
                      </a:r>
                      <a:r>
                        <a:rPr lang="ko-KR" altLang="en-US" sz="1200" kern="0" spc="-50" dirty="0"/>
                        <a:t>사업성과물의 지역사회 홍보를 위한 매체 활용 방안</a:t>
                      </a:r>
                      <a:endParaRPr lang="ko-KR" altLang="en-US" sz="1200" kern="0" spc="0" dirty="0">
                        <a:solidFill>
                          <a:srgbClr val="000000"/>
                        </a:solidFill>
                      </a:endParaRPr>
                    </a:p>
                  </a:txBody>
                  <a:tcPr marL="13485" marR="13485" marT="13485" marB="13485" anchor="ctr"/>
                </a:tc>
              </a:tr>
              <a:tr h="287642">
                <a:tc vMerge="1">
                  <a:txBody>
                    <a:bodyPr/>
                    <a:lstStyle/>
                    <a:p>
                      <a:pPr latinLnBrk="1"/>
                      <a:endParaRPr lang="ko-KR" altLang="en-US"/>
                    </a:p>
                  </a:txBody>
                  <a:tcPr/>
                </a:tc>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ko-KR" altLang="en-US" sz="1200" kern="0" spc="0"/>
                        <a:t>자구계획</a:t>
                      </a:r>
                      <a:endParaRPr lang="ko-KR" altLang="en-US" sz="1200" kern="0" spc="0">
                        <a:solidFill>
                          <a:srgbClr val="000000"/>
                        </a:solidFill>
                      </a:endParaRPr>
                    </a:p>
                  </a:txBody>
                  <a:tcPr marL="13485" marR="13485" marT="13485" marB="13485" anchor="ctr"/>
                </a:tc>
                <a:tc>
                  <a:txBody>
                    <a:bodyPr/>
                    <a:lstStyle/>
                    <a:p>
                      <a:pPr marL="0" marR="0" indent="0" algn="just" fontAlgn="base" latinLnBrk="1">
                        <a:lnSpc>
                          <a:spcPct val="130000"/>
                        </a:lnSpc>
                        <a:spcBef>
                          <a:spcPts val="0"/>
                        </a:spcBef>
                        <a:spcAft>
                          <a:spcPts val="0"/>
                        </a:spcAft>
                      </a:pPr>
                      <a:r>
                        <a:rPr lang="en-US" altLang="ko-KR" sz="1200" kern="0" spc="-50" dirty="0" smtClean="0"/>
                        <a:t> - </a:t>
                      </a:r>
                      <a:r>
                        <a:rPr lang="ko-KR" altLang="en-US" sz="1200" kern="0" spc="-50" dirty="0"/>
                        <a:t>자구계획 등 향후 운영계획의 합리성</a:t>
                      </a:r>
                      <a:r>
                        <a:rPr lang="en-US" altLang="ko-KR" sz="1200" kern="0" spc="0" dirty="0"/>
                        <a:t>, </a:t>
                      </a:r>
                      <a:r>
                        <a:rPr lang="ko-KR" altLang="en-US" sz="1200" kern="0" spc="-50" dirty="0"/>
                        <a:t>타당성</a:t>
                      </a:r>
                      <a:endParaRPr lang="ko-KR" altLang="en-US" sz="1200" kern="0" spc="-50" dirty="0">
                        <a:solidFill>
                          <a:srgbClr val="000000"/>
                        </a:solidFill>
                        <a:latin typeface="한양신명조"/>
                      </a:endParaRPr>
                    </a:p>
                  </a:txBody>
                  <a:tcPr marL="13485" marR="13485" marT="13485" marB="13485" anchor="ctr"/>
                </a:tc>
              </a:tr>
            </a:tbl>
          </a:graphicData>
        </a:graphic>
      </p:graphicFrame>
      <p:sp>
        <p:nvSpPr>
          <p:cNvPr id="5"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solidFill>
                  <a:srgbClr val="C00000"/>
                </a:solidFill>
              </a:rPr>
              <a:t> </a:t>
            </a:r>
            <a:r>
              <a:rPr lang="ko-KR" altLang="en-US" b="1" dirty="0" smtClean="0"/>
              <a:t>심사 기준</a:t>
            </a:r>
            <a:endParaRPr lang="ko-KR"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solidFill>
                  <a:schemeClr val="bg2"/>
                </a:solidFill>
              </a:rPr>
              <a:t> </a:t>
            </a:r>
            <a:r>
              <a:rPr lang="ko-KR" altLang="en-US" b="1" dirty="0" smtClean="0"/>
              <a:t>프로그램 분석 체크</a:t>
            </a:r>
            <a:endParaRPr lang="ko-KR" altLang="en-US" b="1" dirty="0"/>
          </a:p>
        </p:txBody>
      </p:sp>
      <p:sp>
        <p:nvSpPr>
          <p:cNvPr id="5" name="AutoShape 5"/>
          <p:cNvSpPr>
            <a:spLocks noChangeArrowheads="1"/>
          </p:cNvSpPr>
          <p:nvPr/>
        </p:nvSpPr>
        <p:spPr bwMode="auto">
          <a:xfrm>
            <a:off x="609600" y="1844824"/>
            <a:ext cx="8153400" cy="3960440"/>
          </a:xfrm>
          <a:prstGeom prst="roundRect">
            <a:avLst>
              <a:gd name="adj" fmla="val 16667"/>
            </a:avLst>
          </a:prstGeom>
          <a:noFill/>
          <a:ln w="25400">
            <a:solidFill>
              <a:srgbClr val="333333"/>
            </a:solidFill>
            <a:round/>
            <a:headEnd/>
            <a:tailEnd/>
          </a:ln>
        </p:spPr>
        <p:txBody>
          <a:bodyPr wrap="none" lIns="90000" tIns="46800" rIns="90000" bIns="46800" anchor="ctr"/>
          <a:lstStyle/>
          <a:p>
            <a:endParaRPr lang="ko-KR" altLang="ko-KR" sz="1600"/>
          </a:p>
        </p:txBody>
      </p:sp>
      <p:sp>
        <p:nvSpPr>
          <p:cNvPr id="6" name="Rectangle 7"/>
          <p:cNvSpPr>
            <a:spLocks noChangeArrowheads="1"/>
          </p:cNvSpPr>
          <p:nvPr/>
        </p:nvSpPr>
        <p:spPr bwMode="auto">
          <a:xfrm>
            <a:off x="990600" y="1988840"/>
            <a:ext cx="7391400" cy="3541612"/>
          </a:xfrm>
          <a:prstGeom prst="rect">
            <a:avLst/>
          </a:prstGeom>
          <a:noFill/>
          <a:ln w="9525">
            <a:noFill/>
            <a:miter lim="800000"/>
            <a:headEnd/>
            <a:tailEnd/>
          </a:ln>
        </p:spPr>
        <p:txBody>
          <a:bodyPr wrap="square" lIns="90000" tIns="46800" rIns="90000" bIns="46800">
            <a:spAutoFit/>
          </a:bodyPr>
          <a:lstStyle/>
          <a:p>
            <a:pPr marL="285750" indent="-285750" fontAlgn="base">
              <a:lnSpc>
                <a:spcPct val="200000"/>
              </a:lnSpc>
              <a:buFont typeface="Wingdings" panose="05000000000000000000" pitchFamily="2" charset="2"/>
              <a:buChar char="Ø"/>
            </a:pPr>
            <a:r>
              <a:rPr lang="ko-KR" altLang="en-US" sz="1600" b="1" dirty="0" smtClean="0"/>
              <a:t>분명한 </a:t>
            </a:r>
            <a:r>
              <a:rPr lang="ko-KR" altLang="en-US" sz="1600" b="1" dirty="0"/>
              <a:t>프로그램 진술과 기준이 있는가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ko-KR" altLang="en-US" sz="1600" b="1" dirty="0" smtClean="0"/>
              <a:t>사회문제를 </a:t>
            </a:r>
            <a:r>
              <a:rPr lang="ko-KR" altLang="en-US" sz="1600" b="1" dirty="0"/>
              <a:t>분명히 기술하고 있는가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en-US" altLang="ko-KR" sz="1600" b="1" dirty="0" smtClean="0"/>
              <a:t>Ct</a:t>
            </a:r>
            <a:r>
              <a:rPr lang="ko-KR" altLang="en-US" sz="1600" b="1" dirty="0"/>
              <a:t>가 받을 이익을 반영하는 결과지향적 목표가 분명한가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ko-KR" altLang="en-US" sz="1600" b="1" dirty="0" smtClean="0"/>
              <a:t>표적집단과 </a:t>
            </a:r>
            <a:r>
              <a:rPr lang="ko-KR" altLang="en-US" sz="1600" b="1" dirty="0"/>
              <a:t>클라이언트집단은 명백하게 규정되었는가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ko-KR" altLang="en-US" sz="1600" b="1" dirty="0" smtClean="0"/>
              <a:t>세부 </a:t>
            </a:r>
            <a:r>
              <a:rPr lang="ko-KR" altLang="en-US" sz="1600" b="1" dirty="0"/>
              <a:t>목표는 측정 가능한 클라이언트 이익과 기준들을 충족하는가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ko-KR" altLang="en-US" sz="1600" b="1" dirty="0" smtClean="0"/>
              <a:t>프로그램에 </a:t>
            </a:r>
            <a:r>
              <a:rPr lang="ko-KR" altLang="en-US" sz="1600" b="1" dirty="0"/>
              <a:t>의해 사용된 개입은 큰 효력이 있는가</a:t>
            </a:r>
            <a:r>
              <a:rPr lang="en-US" altLang="ko-KR" sz="1600" b="1" dirty="0"/>
              <a:t>?</a:t>
            </a:r>
            <a:endParaRPr lang="ko-KR" altLang="en-US" sz="1600" dirty="0"/>
          </a:p>
          <a:p>
            <a:pPr marL="285750" indent="-285750" fontAlgn="base">
              <a:lnSpc>
                <a:spcPct val="200000"/>
              </a:lnSpc>
              <a:buFont typeface="Wingdings" panose="05000000000000000000" pitchFamily="2" charset="2"/>
              <a:buChar char="Ø"/>
            </a:pPr>
            <a:r>
              <a:rPr lang="ko-KR" altLang="en-US" sz="1600" b="1" dirty="0" smtClean="0"/>
              <a:t>프로그램 </a:t>
            </a:r>
            <a:r>
              <a:rPr lang="ko-KR" altLang="en-US" sz="1600" b="1" dirty="0"/>
              <a:t>구성이 적절하게 </a:t>
            </a:r>
            <a:r>
              <a:rPr lang="ko-KR" altLang="en-US" sz="1600" b="1" dirty="0" smtClean="0"/>
              <a:t>기술되어 </a:t>
            </a:r>
            <a:r>
              <a:rPr lang="ko-KR" altLang="en-US" sz="1600" b="1" dirty="0"/>
              <a:t>있는가</a:t>
            </a:r>
            <a:r>
              <a:rPr lang="en-US" altLang="ko-KR" sz="1600" b="1" dirty="0" smtClean="0"/>
              <a:t>?</a:t>
            </a:r>
            <a:endParaRPr lang="ko-KR"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rsteele\My Documents\aaWVIFY07\tree dry ground.JPG"/>
          <p:cNvPicPr>
            <a:picLocks noChangeAspect="1" noChangeArrowheads="1"/>
          </p:cNvPicPr>
          <p:nvPr/>
        </p:nvPicPr>
        <p:blipFill>
          <a:blip r:embed="rId2" cstate="print"/>
          <a:srcRect/>
          <a:stretch>
            <a:fillRect/>
          </a:stretch>
        </p:blipFill>
        <p:spPr bwMode="auto">
          <a:xfrm>
            <a:off x="-214346" y="-142074"/>
            <a:ext cx="4685533" cy="7000074"/>
          </a:xfrm>
          <a:prstGeom prst="rect">
            <a:avLst/>
          </a:prstGeom>
          <a:noFill/>
          <a:ln w="9525">
            <a:noFill/>
            <a:miter lim="800000"/>
            <a:headEnd/>
            <a:tailEnd/>
          </a:ln>
        </p:spPr>
      </p:pic>
      <p:sp>
        <p:nvSpPr>
          <p:cNvPr id="2" name="제목 1"/>
          <p:cNvSpPr>
            <a:spLocks noGrp="1"/>
          </p:cNvSpPr>
          <p:nvPr>
            <p:ph type="title"/>
          </p:nvPr>
        </p:nvSpPr>
        <p:spPr>
          <a:xfrm>
            <a:off x="4500562" y="274638"/>
            <a:ext cx="4186238" cy="1143000"/>
          </a:xfrm>
        </p:spPr>
        <p:txBody>
          <a:bodyPr/>
          <a:lstStyle/>
          <a:p>
            <a:r>
              <a:rPr lang="ko-KR" altLang="en-US" dirty="0" smtClean="0">
                <a:latin typeface="HY헤드라인M" panose="02030600000101010101" pitchFamily="18" charset="-127"/>
                <a:ea typeface="HY헤드라인M" panose="02030600000101010101" pitchFamily="18" charset="-127"/>
              </a:rPr>
              <a:t>사업제안</a:t>
            </a:r>
            <a:r>
              <a:rPr lang="ko-KR" altLang="en-US" dirty="0">
                <a:latin typeface="HY헤드라인M" panose="02030600000101010101" pitchFamily="18" charset="-127"/>
                <a:ea typeface="HY헤드라인M" panose="02030600000101010101" pitchFamily="18" charset="-127"/>
              </a:rPr>
              <a:t>서</a:t>
            </a:r>
          </a:p>
        </p:txBody>
      </p:sp>
    </p:spTree>
    <p:extLst>
      <p:ext uri="{BB962C8B-B14F-4D97-AF65-F5344CB8AC3E}">
        <p14:creationId xmlns:p14="http://schemas.microsoft.com/office/powerpoint/2010/main" xmlns="" val="174519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685800" y="1676400"/>
            <a:ext cx="7772400" cy="4114800"/>
          </a:xfrm>
        </p:spPr>
        <p:txBody>
          <a:bodyPr/>
          <a:lstStyle/>
          <a:p>
            <a:pPr eaLnBrk="1" hangingPunct="1">
              <a:buClr>
                <a:schemeClr val="tx1"/>
              </a:buClr>
              <a:buFontTx/>
              <a:buNone/>
            </a:pPr>
            <a:endParaRPr lang="en-US" altLang="ko-KR" sz="2800" b="1" u="sng" smtClean="0">
              <a:latin typeface="Gill Sans MT" pitchFamily="34" charset="0"/>
            </a:endParaRPr>
          </a:p>
          <a:p>
            <a:pPr eaLnBrk="1" hangingPunct="1">
              <a:buClr>
                <a:schemeClr val="tx1"/>
              </a:buClr>
              <a:buFontTx/>
              <a:buNone/>
            </a:pPr>
            <a:endParaRPr lang="en-US" altLang="ko-KR" sz="2800" smtClean="0">
              <a:latin typeface="Gill Sans MT" pitchFamily="34" charset="0"/>
            </a:endParaRPr>
          </a:p>
        </p:txBody>
      </p:sp>
      <p:pic>
        <p:nvPicPr>
          <p:cNvPr id="80899" name="그림 3" descr="그림1.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80900" name="TextBox 7"/>
          <p:cNvSpPr txBox="1">
            <a:spLocks noChangeArrowheads="1"/>
          </p:cNvSpPr>
          <p:nvPr/>
        </p:nvSpPr>
        <p:spPr bwMode="auto">
          <a:xfrm>
            <a:off x="1571625" y="4929188"/>
            <a:ext cx="1857375" cy="830262"/>
          </a:xfrm>
          <a:prstGeom prst="rect">
            <a:avLst/>
          </a:prstGeom>
          <a:noFill/>
          <a:ln w="9525">
            <a:noFill/>
            <a:miter lim="800000"/>
            <a:headEnd/>
            <a:tailEnd/>
          </a:ln>
        </p:spPr>
        <p:txBody>
          <a:bodyPr>
            <a:spAutoFit/>
          </a:bodyPr>
          <a:lstStyle/>
          <a:p>
            <a:r>
              <a:rPr lang="ko-KR" altLang="en-US" sz="2400">
                <a:latin typeface="MD아롱체" pitchFamily="18" charset="-127"/>
                <a:ea typeface="MD아롱체" pitchFamily="18" charset="-127"/>
              </a:rPr>
              <a:t>지역조사</a:t>
            </a:r>
            <a:endParaRPr lang="en-US" altLang="ko-KR" sz="2400">
              <a:latin typeface="MD아롱체" pitchFamily="18" charset="-127"/>
              <a:ea typeface="MD아롱체" pitchFamily="18" charset="-127"/>
            </a:endParaRPr>
          </a:p>
          <a:p>
            <a:r>
              <a:rPr lang="ko-KR" altLang="en-US" sz="2400">
                <a:latin typeface="MD아롱체" pitchFamily="18" charset="-127"/>
                <a:ea typeface="MD아롱체" pitchFamily="18" charset="-127"/>
              </a:rPr>
              <a:t>또는 평가</a:t>
            </a:r>
          </a:p>
        </p:txBody>
      </p:sp>
      <p:sp>
        <p:nvSpPr>
          <p:cNvPr id="80901" name="TextBox 8"/>
          <p:cNvSpPr txBox="1">
            <a:spLocks noChangeArrowheads="1"/>
          </p:cNvSpPr>
          <p:nvPr/>
        </p:nvSpPr>
        <p:spPr bwMode="auto">
          <a:xfrm>
            <a:off x="6072188" y="5000625"/>
            <a:ext cx="2214562" cy="830263"/>
          </a:xfrm>
          <a:prstGeom prst="rect">
            <a:avLst/>
          </a:prstGeom>
          <a:noFill/>
          <a:ln w="9525">
            <a:noFill/>
            <a:miter lim="800000"/>
            <a:headEnd/>
            <a:tailEnd/>
          </a:ln>
        </p:spPr>
        <p:txBody>
          <a:bodyPr>
            <a:spAutoFit/>
          </a:bodyPr>
          <a:lstStyle/>
          <a:p>
            <a:r>
              <a:rPr lang="ko-KR" altLang="en-US" sz="2400">
                <a:latin typeface="MD아롱체" pitchFamily="18" charset="-127"/>
                <a:ea typeface="MD아롱체" pitchFamily="18" charset="-127"/>
              </a:rPr>
              <a:t>디자인 또는 재디자인</a:t>
            </a:r>
          </a:p>
        </p:txBody>
      </p:sp>
      <p:sp>
        <p:nvSpPr>
          <p:cNvPr id="80902" name="TextBox 9"/>
          <p:cNvSpPr txBox="1">
            <a:spLocks noChangeArrowheads="1"/>
          </p:cNvSpPr>
          <p:nvPr/>
        </p:nvSpPr>
        <p:spPr bwMode="auto">
          <a:xfrm rot="-355419">
            <a:off x="3379788" y="960438"/>
            <a:ext cx="642937" cy="461962"/>
          </a:xfrm>
          <a:prstGeom prst="rect">
            <a:avLst/>
          </a:prstGeom>
          <a:noFill/>
          <a:ln w="9525">
            <a:noFill/>
            <a:miter lim="800000"/>
            <a:headEnd/>
            <a:tailEnd/>
          </a:ln>
        </p:spPr>
        <p:txBody>
          <a:bodyPr>
            <a:spAutoFit/>
          </a:bodyPr>
          <a:lstStyle/>
          <a:p>
            <a:r>
              <a:rPr lang="ko-KR" altLang="en-US" sz="2400" dirty="0">
                <a:latin typeface="MD아롱체" pitchFamily="18" charset="-127"/>
                <a:ea typeface="MD아롱체" pitchFamily="18" charset="-127"/>
              </a:rPr>
              <a:t>왜</a:t>
            </a:r>
          </a:p>
        </p:txBody>
      </p:sp>
      <p:sp>
        <p:nvSpPr>
          <p:cNvPr id="80903" name="TextBox 10"/>
          <p:cNvSpPr txBox="1">
            <a:spLocks noChangeArrowheads="1"/>
          </p:cNvSpPr>
          <p:nvPr/>
        </p:nvSpPr>
        <p:spPr bwMode="auto">
          <a:xfrm>
            <a:off x="4429125" y="714375"/>
            <a:ext cx="1000125" cy="523875"/>
          </a:xfrm>
          <a:prstGeom prst="rect">
            <a:avLst/>
          </a:prstGeom>
          <a:noFill/>
          <a:ln w="9525">
            <a:noFill/>
            <a:miter lim="800000"/>
            <a:headEnd/>
            <a:tailEnd/>
          </a:ln>
        </p:spPr>
        <p:txBody>
          <a:bodyPr>
            <a:spAutoFit/>
          </a:bodyPr>
          <a:lstStyle/>
          <a:p>
            <a:r>
              <a:rPr lang="ko-KR" altLang="en-US" sz="1400" b="1">
                <a:latin typeface="MD아롱체" pitchFamily="18" charset="-127"/>
                <a:ea typeface="MD아롱체" pitchFamily="18" charset="-127"/>
              </a:rPr>
              <a:t>그렇다면 결과는</a:t>
            </a:r>
          </a:p>
        </p:txBody>
      </p:sp>
      <p:sp>
        <p:nvSpPr>
          <p:cNvPr id="80904" name="TextBox 11"/>
          <p:cNvSpPr txBox="1">
            <a:spLocks noChangeArrowheads="1"/>
          </p:cNvSpPr>
          <p:nvPr/>
        </p:nvSpPr>
        <p:spPr bwMode="auto">
          <a:xfrm rot="1029946">
            <a:off x="5635625" y="911225"/>
            <a:ext cx="1428750" cy="646113"/>
          </a:xfrm>
          <a:prstGeom prst="rect">
            <a:avLst/>
          </a:prstGeom>
          <a:noFill/>
          <a:ln w="9525">
            <a:noFill/>
            <a:miter lim="800000"/>
            <a:headEnd/>
            <a:tailEnd/>
          </a:ln>
        </p:spPr>
        <p:txBody>
          <a:bodyPr>
            <a:spAutoFit/>
          </a:bodyPr>
          <a:lstStyle/>
          <a:p>
            <a:r>
              <a:rPr lang="ko-KR" altLang="en-US" sz="1800">
                <a:latin typeface="MD아롱체" pitchFamily="18" charset="-127"/>
                <a:ea typeface="MD아롱체" pitchFamily="18" charset="-127"/>
              </a:rPr>
              <a:t>흥미로워 하지만</a:t>
            </a:r>
            <a:r>
              <a:rPr lang="en-US" altLang="ko-KR" sz="1800">
                <a:latin typeface="MD아롱체" pitchFamily="18" charset="-127"/>
                <a:ea typeface="MD아롱체" pitchFamily="18" charset="-127"/>
              </a:rPr>
              <a:t>…</a:t>
            </a:r>
            <a:endParaRPr lang="ko-KR" altLang="en-US" sz="1800">
              <a:latin typeface="MD아롱체" pitchFamily="18" charset="-127"/>
              <a:ea typeface="MD아롱체" pitchFamily="18" charset="-127"/>
            </a:endParaRPr>
          </a:p>
        </p:txBody>
      </p:sp>
      <p:sp>
        <p:nvSpPr>
          <p:cNvPr id="17" name="직사각형 16"/>
          <p:cNvSpPr/>
          <p:nvPr/>
        </p:nvSpPr>
        <p:spPr>
          <a:xfrm>
            <a:off x="3568694" y="4103692"/>
            <a:ext cx="2627641" cy="923330"/>
          </a:xfrm>
          <a:prstGeom prst="rect">
            <a:avLst/>
          </a:prstGeom>
          <a:noFill/>
        </p:spPr>
        <p:txBody>
          <a:bodyPr spcFirstLastPara="1" wrap="none">
            <a:prstTxWarp prst="textArchUp">
              <a:avLst>
                <a:gd name="adj" fmla="val 6890357"/>
              </a:avLst>
            </a:prstTxWarp>
            <a:spAutoFit/>
          </a:bodyPr>
          <a:lstStyle/>
          <a:p>
            <a:pPr algn="ctr">
              <a:defRPr/>
            </a:pPr>
            <a:r>
              <a:rPr lang="ko-KR" altLang="en-US" sz="2000" b="1" dirty="0">
                <a:ln w="12700">
                  <a:noFill/>
                  <a:prstDash val="solid"/>
                </a:ln>
                <a:solidFill>
                  <a:srgbClr val="0A0A0A"/>
                </a:solidFill>
                <a:latin typeface="MD아롱체" pitchFamily="18" charset="-127"/>
                <a:ea typeface="MD아롱체" pitchFamily="18" charset="-127"/>
              </a:rPr>
              <a:t>문  제 분 석</a:t>
            </a:r>
            <a:endParaRPr lang="ko-KR" altLang="en-US" sz="2000" b="1" dirty="0">
              <a:ln w="12700">
                <a:noFill/>
                <a:prstDash val="solid"/>
              </a:ln>
              <a:solidFill>
                <a:srgbClr val="0A0A0A"/>
              </a:solidFill>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p:cNvSpPr>
            <a:spLocks noGrp="1"/>
          </p:cNvSpPr>
          <p:nvPr>
            <p:ph type="ftr" sz="quarter" idx="11"/>
          </p:nvPr>
        </p:nvSpPr>
        <p:spPr>
          <a:xfrm>
            <a:off x="5643562" y="6286520"/>
            <a:ext cx="3500438" cy="457200"/>
          </a:xfrm>
        </p:spPr>
        <p:txBody>
          <a:bodyPr/>
          <a:lstStyle/>
          <a:p>
            <a:pPr>
              <a:defRPr/>
            </a:pPr>
            <a:r>
              <a:rPr lang="en-US" altLang="ko-KR" dirty="0" smtClean="0"/>
              <a:t>- Bill Jackson</a:t>
            </a:r>
            <a:r>
              <a:rPr lang="ko-KR" altLang="en-US" dirty="0" smtClean="0"/>
              <a:t>의 </a:t>
            </a:r>
            <a:r>
              <a:rPr lang="en-US" altLang="ko-KR" dirty="0" smtClean="0"/>
              <a:t>LFA</a:t>
            </a:r>
            <a:r>
              <a:rPr lang="ko-KR" altLang="en-US" dirty="0" smtClean="0"/>
              <a:t>에서 </a:t>
            </a:r>
            <a:r>
              <a:rPr lang="en-US" altLang="ko-KR" dirty="0" smtClean="0"/>
              <a:t>-</a:t>
            </a:r>
            <a:endParaRPr lang="en-US" altLang="ko-KR" dirty="0"/>
          </a:p>
        </p:txBody>
      </p:sp>
      <p:sp>
        <p:nvSpPr>
          <p:cNvPr id="3" name="TextBox 2"/>
          <p:cNvSpPr txBox="1"/>
          <p:nvPr/>
        </p:nvSpPr>
        <p:spPr>
          <a:xfrm>
            <a:off x="857224" y="1714488"/>
            <a:ext cx="7286676" cy="3416320"/>
          </a:xfrm>
          <a:prstGeom prst="rect">
            <a:avLst/>
          </a:prstGeom>
          <a:noFill/>
        </p:spPr>
        <p:txBody>
          <a:bodyPr wrap="square" rtlCol="0">
            <a:spAutoFit/>
          </a:bodyPr>
          <a:lstStyle/>
          <a:p>
            <a:pPr marL="457200" indent="-457200">
              <a:buAutoNum type="arabicPeriod"/>
            </a:pPr>
            <a:r>
              <a:rPr lang="ko-KR" altLang="en-US" dirty="0" smtClean="0">
                <a:latin typeface="+mn-ea"/>
              </a:rPr>
              <a:t>모든 아이디어들을 논쟁 없이 수용하도록 하세요</a:t>
            </a:r>
            <a:r>
              <a:rPr lang="en-US" altLang="ko-KR" dirty="0" smtClean="0">
                <a:latin typeface="+mn-ea"/>
              </a:rPr>
              <a:t>.</a:t>
            </a:r>
          </a:p>
          <a:p>
            <a:pPr marL="457200" indent="-457200">
              <a:buAutoNum type="arabicPeriod"/>
            </a:pPr>
            <a:endParaRPr lang="en-US" altLang="ko-KR" dirty="0" smtClean="0">
              <a:latin typeface="+mn-ea"/>
            </a:endParaRPr>
          </a:p>
          <a:p>
            <a:pPr marL="457200" indent="-457200">
              <a:buAutoNum type="arabicPeriod"/>
            </a:pPr>
            <a:r>
              <a:rPr lang="ko-KR" altLang="en-US" dirty="0" smtClean="0">
                <a:latin typeface="+mn-ea"/>
              </a:rPr>
              <a:t>아이디어들의 질보다는 양을 목표로 하세요</a:t>
            </a:r>
            <a:r>
              <a:rPr lang="en-US" altLang="ko-KR" dirty="0" smtClean="0">
                <a:latin typeface="+mn-ea"/>
              </a:rPr>
              <a:t>.</a:t>
            </a:r>
          </a:p>
          <a:p>
            <a:pPr marL="457200" indent="-457200">
              <a:buAutoNum type="arabicPeriod"/>
            </a:pPr>
            <a:endParaRPr lang="en-US" altLang="ko-KR" dirty="0" smtClean="0">
              <a:latin typeface="+mn-ea"/>
            </a:endParaRPr>
          </a:p>
          <a:p>
            <a:pPr marL="457200" indent="-457200">
              <a:buAutoNum type="arabicPeriod"/>
            </a:pPr>
            <a:r>
              <a:rPr lang="ko-KR" altLang="en-US" dirty="0" smtClean="0">
                <a:latin typeface="+mn-ea"/>
              </a:rPr>
              <a:t>아이디어들의 수용</a:t>
            </a:r>
            <a:r>
              <a:rPr lang="en-US" altLang="ko-KR" dirty="0" smtClean="0">
                <a:latin typeface="+mn-ea"/>
              </a:rPr>
              <a:t>/</a:t>
            </a:r>
            <a:r>
              <a:rPr lang="ko-KR" altLang="en-US" dirty="0" smtClean="0">
                <a:latin typeface="+mn-ea"/>
              </a:rPr>
              <a:t>비수용에 대해</a:t>
            </a:r>
            <a:r>
              <a:rPr lang="en-US" altLang="ko-KR" dirty="0" smtClean="0">
                <a:latin typeface="+mn-ea"/>
              </a:rPr>
              <a:t>, </a:t>
            </a:r>
            <a:r>
              <a:rPr lang="ko-KR" altLang="en-US" dirty="0" smtClean="0">
                <a:latin typeface="+mn-ea"/>
              </a:rPr>
              <a:t>그 아이디어가 이미 목록화되었는지 아닌지에 대해 논쟁하지 마세요</a:t>
            </a:r>
            <a:r>
              <a:rPr lang="en-US" altLang="ko-KR" dirty="0" smtClean="0">
                <a:latin typeface="+mn-ea"/>
              </a:rPr>
              <a:t>.</a:t>
            </a:r>
          </a:p>
          <a:p>
            <a:pPr marL="457200" indent="-457200">
              <a:buAutoNum type="arabicPeriod"/>
            </a:pPr>
            <a:endParaRPr lang="en-US" altLang="ko-KR" dirty="0" smtClean="0">
              <a:latin typeface="+mn-ea"/>
            </a:endParaRPr>
          </a:p>
          <a:p>
            <a:pPr marL="457200" indent="-457200">
              <a:buAutoNum type="arabicPeriod"/>
            </a:pPr>
            <a:r>
              <a:rPr lang="ko-KR" altLang="en-US" dirty="0" smtClean="0">
                <a:latin typeface="+mn-ea"/>
              </a:rPr>
              <a:t>평가하지 마세요</a:t>
            </a:r>
            <a:endParaRPr lang="en-US" altLang="ko-KR" dirty="0" smtClean="0">
              <a:latin typeface="+mn-ea"/>
            </a:endParaRPr>
          </a:p>
          <a:p>
            <a:pPr marL="457200" indent="-457200"/>
            <a:r>
              <a:rPr lang="en-US" altLang="ko-KR" dirty="0" smtClean="0">
                <a:latin typeface="+mn-ea"/>
              </a:rPr>
              <a:t>      (</a:t>
            </a:r>
            <a:r>
              <a:rPr lang="ko-KR" altLang="en-US" dirty="0" smtClean="0">
                <a:latin typeface="+mn-ea"/>
              </a:rPr>
              <a:t>자료의 유의미함</a:t>
            </a:r>
            <a:r>
              <a:rPr lang="en-US" altLang="ko-KR" dirty="0" smtClean="0">
                <a:latin typeface="+mn-ea"/>
              </a:rPr>
              <a:t>, </a:t>
            </a:r>
            <a:r>
              <a:rPr lang="ko-KR" altLang="en-US" dirty="0" smtClean="0">
                <a:latin typeface="+mn-ea"/>
              </a:rPr>
              <a:t>중요성에 토론을 맞추어 진행하세요</a:t>
            </a:r>
            <a:r>
              <a:rPr lang="en-US" altLang="ko-KR" dirty="0" smtClean="0">
                <a:latin typeface="+mn-ea"/>
              </a:rPr>
              <a:t>.</a:t>
            </a:r>
          </a:p>
          <a:p>
            <a:pPr marL="457200" indent="-457200"/>
            <a:r>
              <a:rPr lang="en-US" altLang="ko-KR" smtClean="0">
                <a:latin typeface="+mn-ea"/>
              </a:rPr>
              <a:t>        		</a:t>
            </a:r>
            <a:r>
              <a:rPr lang="ko-KR" altLang="en-US" smtClean="0">
                <a:latin typeface="+mn-ea"/>
              </a:rPr>
              <a:t>아이디어의 </a:t>
            </a:r>
            <a:r>
              <a:rPr lang="ko-KR" altLang="en-US" dirty="0" smtClean="0">
                <a:latin typeface="+mn-ea"/>
              </a:rPr>
              <a:t>전체적인 그림을 그리는데 집중하세요</a:t>
            </a:r>
            <a:r>
              <a:rPr lang="en-US" altLang="ko-KR" dirty="0" smtClean="0">
                <a:latin typeface="+mn-ea"/>
              </a:rPr>
              <a:t>)</a:t>
            </a:r>
          </a:p>
          <a:p>
            <a:pPr marL="457200" indent="-457200"/>
            <a:endParaRPr lang="en-US" altLang="ko-KR" dirty="0" smtClean="0">
              <a:latin typeface="+mn-ea"/>
            </a:endParaRPr>
          </a:p>
          <a:p>
            <a:pPr marL="457200" indent="-457200">
              <a:buAutoNum type="arabicPeriod" startAt="5"/>
            </a:pPr>
            <a:r>
              <a:rPr lang="ko-KR" altLang="en-US" dirty="0" smtClean="0">
                <a:latin typeface="+mn-ea"/>
              </a:rPr>
              <a:t>지위고하를 막론하고 적극적으로 본인의 의견을 이야기하세요</a:t>
            </a:r>
            <a:r>
              <a:rPr lang="en-US" altLang="ko-KR" dirty="0" smtClean="0">
                <a:latin typeface="+mn-ea"/>
              </a:rPr>
              <a:t>.</a:t>
            </a:r>
            <a:endParaRPr lang="ko-KR" altLang="en-US" dirty="0">
              <a:latin typeface="+mn-ea"/>
            </a:endParaRPr>
          </a:p>
        </p:txBody>
      </p:sp>
      <p:sp>
        <p:nvSpPr>
          <p:cNvPr id="5" name="Rectangle 2"/>
          <p:cNvSpPr txBox="1">
            <a:spLocks noChangeArrowheads="1"/>
          </p:cNvSpPr>
          <p:nvPr/>
        </p:nvSpPr>
        <p:spPr>
          <a:xfrm>
            <a:off x="428596" y="500050"/>
            <a:ext cx="8215370" cy="64293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3200" b="1" i="0" u="none" strike="noStrike" kern="0" cap="none" spc="0" normalizeH="0" baseline="0" noProof="0" dirty="0" err="1" smtClean="0">
                <a:ln>
                  <a:noFill/>
                </a:ln>
                <a:uLnTx/>
                <a:uFillTx/>
                <a:latin typeface="맑은 고딕" pitchFamily="50" charset="-127"/>
                <a:ea typeface="맑은 고딕" pitchFamily="50" charset="-127"/>
                <a:cs typeface="+mj-cs"/>
              </a:rPr>
              <a:t>Brainstoeming</a:t>
            </a:r>
            <a:r>
              <a:rPr kumimoji="0" lang="ko-KR" altLang="en-US" sz="3200" b="1" i="0" u="none" strike="noStrike" kern="0" cap="none" spc="0" normalizeH="0" baseline="0" noProof="0" dirty="0" smtClean="0">
                <a:ln>
                  <a:noFill/>
                </a:ln>
                <a:uLnTx/>
                <a:uFillTx/>
                <a:latin typeface="맑은 고딕" pitchFamily="50" charset="-127"/>
                <a:ea typeface="맑은 고딕" pitchFamily="50" charset="-127"/>
                <a:cs typeface="+mj-cs"/>
              </a:rPr>
              <a:t>의 규칙</a:t>
            </a:r>
            <a:endParaRPr kumimoji="0" lang="en-US" altLang="ko-KR" sz="3200" b="1" i="0" u="none" strike="noStrike" kern="0" cap="none" spc="0" normalizeH="0" baseline="0" noProof="0" dirty="0" smtClean="0">
              <a:ln>
                <a:noFill/>
              </a:ln>
              <a:uLnTx/>
              <a:uFillTx/>
              <a:latin typeface="맑은 고딕" pitchFamily="50" charset="-127"/>
              <a:ea typeface="맑은 고딕" pitchFamily="50" charset="-127"/>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제목 1"/>
          <p:cNvSpPr>
            <a:spLocks noGrp="1"/>
          </p:cNvSpPr>
          <p:nvPr>
            <p:ph type="title"/>
          </p:nvPr>
        </p:nvSpPr>
        <p:spPr>
          <a:xfrm>
            <a:off x="214282" y="142852"/>
            <a:ext cx="7772400" cy="1143000"/>
          </a:xfrm>
        </p:spPr>
        <p:txBody>
          <a:bodyPr>
            <a:normAutofit/>
          </a:bodyPr>
          <a:lstStyle/>
          <a:p>
            <a:pPr algn="l"/>
            <a:r>
              <a:rPr lang="ko-KR" altLang="en-US" sz="2400" dirty="0" smtClean="0">
                <a:latin typeface="HY헤드라인M" pitchFamily="18" charset="-127"/>
                <a:ea typeface="HY헤드라인M" pitchFamily="18" charset="-127"/>
              </a:rPr>
              <a:t>문제 나무</a:t>
            </a:r>
          </a:p>
        </p:txBody>
      </p:sp>
      <p:pic>
        <p:nvPicPr>
          <p:cNvPr id="39" name="그림 38" descr="IMG_3993.jpg"/>
          <p:cNvPicPr>
            <a:picLocks noChangeAspect="1"/>
          </p:cNvPicPr>
          <p:nvPr/>
        </p:nvPicPr>
        <p:blipFill>
          <a:blip r:embed="rId2" cstate="print"/>
          <a:stretch>
            <a:fillRect/>
          </a:stretch>
        </p:blipFill>
        <p:spPr>
          <a:xfrm>
            <a:off x="500034" y="1142984"/>
            <a:ext cx="8072494" cy="53578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제목 1"/>
          <p:cNvSpPr>
            <a:spLocks noGrp="1"/>
          </p:cNvSpPr>
          <p:nvPr>
            <p:ph type="title"/>
          </p:nvPr>
        </p:nvSpPr>
        <p:spPr>
          <a:xfrm>
            <a:off x="500034" y="142852"/>
            <a:ext cx="7772400" cy="1143000"/>
          </a:xfrm>
        </p:spPr>
        <p:txBody>
          <a:bodyPr>
            <a:normAutofit/>
          </a:bodyPr>
          <a:lstStyle/>
          <a:p>
            <a:pPr algn="l"/>
            <a:r>
              <a:rPr lang="ko-KR" altLang="en-US" sz="2800" dirty="0" smtClean="0">
                <a:latin typeface="HY헤드라인M" pitchFamily="18" charset="-127"/>
                <a:ea typeface="HY헤드라인M" pitchFamily="18" charset="-127"/>
              </a:rPr>
              <a:t>목표 나무 </a:t>
            </a:r>
          </a:p>
        </p:txBody>
      </p:sp>
      <p:pic>
        <p:nvPicPr>
          <p:cNvPr id="6" name="그림 5" descr="사진 098.jpg"/>
          <p:cNvPicPr>
            <a:picLocks noChangeAspect="1"/>
          </p:cNvPicPr>
          <p:nvPr/>
        </p:nvPicPr>
        <p:blipFill>
          <a:blip r:embed="rId2" cstate="print"/>
          <a:stretch>
            <a:fillRect/>
          </a:stretch>
        </p:blipFill>
        <p:spPr>
          <a:xfrm>
            <a:off x="357158" y="1357298"/>
            <a:ext cx="8358246" cy="521497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457200" y="6172200"/>
            <a:ext cx="8077200" cy="476250"/>
          </a:xfrm>
          <a:prstGeom prst="rect">
            <a:avLst/>
          </a:prstGeom>
          <a:noFill/>
          <a:ln w="9525">
            <a:noFill/>
            <a:miter lim="800000"/>
            <a:headEnd/>
            <a:tailEnd/>
          </a:ln>
        </p:spPr>
        <p:txBody>
          <a:bodyPr>
            <a:spAutoFit/>
          </a:bodyPr>
          <a:lstStyle/>
          <a:p>
            <a:pPr>
              <a:lnSpc>
                <a:spcPct val="90000"/>
              </a:lnSpc>
              <a:spcBef>
                <a:spcPct val="20000"/>
              </a:spcBef>
              <a:buFont typeface="Wingdings" pitchFamily="2" charset="2"/>
              <a:buNone/>
            </a:pPr>
            <a:endParaRPr lang="ko-KR" altLang="ko-KR">
              <a:ea typeface="굴림" pitchFamily="50" charset="-127"/>
            </a:endParaRPr>
          </a:p>
        </p:txBody>
      </p:sp>
      <p:pic>
        <p:nvPicPr>
          <p:cNvPr id="91139" name="그림 3" descr="그림5.jpg"/>
          <p:cNvPicPr>
            <a:picLocks noChangeAspect="1"/>
          </p:cNvPicPr>
          <p:nvPr/>
        </p:nvPicPr>
        <p:blipFill>
          <a:blip r:embed="rId4" cstate="print"/>
          <a:srcRect/>
          <a:stretch>
            <a:fillRect/>
          </a:stretch>
        </p:blipFill>
        <p:spPr bwMode="auto">
          <a:xfrm>
            <a:off x="0" y="0"/>
            <a:ext cx="9113838" cy="6858000"/>
          </a:xfrm>
          <a:prstGeom prst="rect">
            <a:avLst/>
          </a:prstGeom>
          <a:noFill/>
          <a:ln w="9525">
            <a:noFill/>
            <a:miter lim="800000"/>
            <a:headEnd/>
            <a:tailEnd/>
          </a:ln>
        </p:spPr>
      </p:pic>
      <p:sp>
        <p:nvSpPr>
          <p:cNvPr id="91140" name="TextBox 4"/>
          <p:cNvSpPr txBox="1">
            <a:spLocks noChangeArrowheads="1"/>
          </p:cNvSpPr>
          <p:nvPr/>
        </p:nvSpPr>
        <p:spPr bwMode="auto">
          <a:xfrm>
            <a:off x="2071688" y="642938"/>
            <a:ext cx="2928937" cy="830262"/>
          </a:xfrm>
          <a:prstGeom prst="rect">
            <a:avLst/>
          </a:prstGeom>
          <a:noFill/>
          <a:ln w="9525">
            <a:noFill/>
            <a:miter lim="800000"/>
            <a:headEnd/>
            <a:tailEnd/>
          </a:ln>
        </p:spPr>
        <p:txBody>
          <a:bodyPr>
            <a:spAutoFit/>
          </a:bodyPr>
          <a:lstStyle/>
          <a:p>
            <a:r>
              <a:rPr lang="ko-KR" altLang="en-US" sz="2400">
                <a:latin typeface="MD아롱체" pitchFamily="18" charset="-127"/>
                <a:ea typeface="MD아롱체" pitchFamily="18" charset="-127"/>
              </a:rPr>
              <a:t>이걸 발견했어요</a:t>
            </a:r>
            <a:r>
              <a:rPr lang="en-US" altLang="ko-KR" sz="2400">
                <a:latin typeface="MD아롱체" pitchFamily="18" charset="-127"/>
                <a:ea typeface="MD아롱체" pitchFamily="18" charset="-127"/>
              </a:rPr>
              <a:t>.</a:t>
            </a:r>
          </a:p>
          <a:p>
            <a:r>
              <a:rPr lang="ko-KR" altLang="en-US" sz="2400">
                <a:latin typeface="MD아롱체" pitchFamily="18" charset="-127"/>
                <a:ea typeface="MD아롱체" pitchFamily="18" charset="-127"/>
              </a:rPr>
              <a:t>아주 명확해 보이죠</a:t>
            </a:r>
            <a:r>
              <a:rPr lang="en-US" altLang="ko-KR" sz="2400">
                <a:latin typeface="MD아롱체" pitchFamily="18" charset="-127"/>
                <a:ea typeface="MD아롱체" pitchFamily="18" charset="-127"/>
              </a:rPr>
              <a:t>. </a:t>
            </a:r>
            <a:endParaRPr lang="ko-KR" altLang="en-US" sz="2400">
              <a:latin typeface="MD아롱체" pitchFamily="18" charset="-127"/>
              <a:ea typeface="MD아롱체" pitchFamily="18" charset="-127"/>
            </a:endParaRPr>
          </a:p>
        </p:txBody>
      </p:sp>
      <p:sp>
        <p:nvSpPr>
          <p:cNvPr id="91141" name="TextBox 5"/>
          <p:cNvSpPr txBox="1">
            <a:spLocks noChangeArrowheads="1"/>
          </p:cNvSpPr>
          <p:nvPr/>
        </p:nvSpPr>
        <p:spPr bwMode="auto">
          <a:xfrm>
            <a:off x="5072063" y="642938"/>
            <a:ext cx="3143250" cy="1200150"/>
          </a:xfrm>
          <a:prstGeom prst="rect">
            <a:avLst/>
          </a:prstGeom>
          <a:noFill/>
          <a:ln w="9525">
            <a:noFill/>
            <a:miter lim="800000"/>
            <a:headEnd/>
            <a:tailEnd/>
          </a:ln>
        </p:spPr>
        <p:txBody>
          <a:bodyPr>
            <a:spAutoFit/>
          </a:bodyPr>
          <a:lstStyle/>
          <a:p>
            <a:r>
              <a:rPr lang="ko-KR" altLang="en-US" sz="2400">
                <a:latin typeface="MD아롱체" pitchFamily="18" charset="-127"/>
                <a:ea typeface="MD아롱체" pitchFamily="18" charset="-127"/>
              </a:rPr>
              <a:t>당신의 원인</a:t>
            </a:r>
            <a:r>
              <a:rPr lang="en-US" altLang="ko-KR" sz="2400">
                <a:latin typeface="MD아롱체" pitchFamily="18" charset="-127"/>
                <a:ea typeface="MD아롱체" pitchFamily="18" charset="-127"/>
              </a:rPr>
              <a:t>-</a:t>
            </a:r>
            <a:r>
              <a:rPr lang="ko-KR" altLang="en-US" sz="2400">
                <a:latin typeface="MD아롱체" pitchFamily="18" charset="-127"/>
                <a:ea typeface="MD아롱체" pitchFamily="18" charset="-127"/>
              </a:rPr>
              <a:t>문제 관계가 맞는 건지 잘 모르겠군요</a:t>
            </a:r>
            <a:r>
              <a:rPr lang="en-US" altLang="ko-KR" sz="2400">
                <a:latin typeface="MD아롱체" pitchFamily="18" charset="-127"/>
                <a:ea typeface="MD아롱체" pitchFamily="18" charset="-127"/>
              </a:rPr>
              <a:t>.</a:t>
            </a:r>
            <a:endParaRPr lang="ko-KR" altLang="en-US" sz="2400">
              <a:latin typeface="MD아롱체" pitchFamily="18" charset="-127"/>
              <a:ea typeface="MD아롱체" pitchFamily="18" charset="-127"/>
            </a:endParaRPr>
          </a:p>
        </p:txBody>
      </p:sp>
      <p:sp>
        <p:nvSpPr>
          <p:cNvPr id="91142" name="TextBox 6"/>
          <p:cNvSpPr txBox="1">
            <a:spLocks noChangeArrowheads="1"/>
          </p:cNvSpPr>
          <p:nvPr/>
        </p:nvSpPr>
        <p:spPr bwMode="auto">
          <a:xfrm>
            <a:off x="1000100" y="1785926"/>
            <a:ext cx="1428735" cy="830997"/>
          </a:xfrm>
          <a:prstGeom prst="rect">
            <a:avLst/>
          </a:prstGeom>
          <a:noFill/>
          <a:ln w="9525">
            <a:noFill/>
            <a:miter lim="800000"/>
            <a:headEnd/>
            <a:tailEnd/>
          </a:ln>
        </p:spPr>
        <p:txBody>
          <a:bodyPr wrap="square">
            <a:spAutoFit/>
          </a:bodyPr>
          <a:lstStyle/>
          <a:p>
            <a:pPr algn="ctr"/>
            <a:r>
              <a:rPr lang="ko-KR" altLang="en-US" sz="1600" dirty="0" smtClean="0">
                <a:latin typeface="MD아롱체" pitchFamily="18" charset="-127"/>
                <a:ea typeface="MD아롱체" pitchFamily="18" charset="-127"/>
              </a:rPr>
              <a:t>부모의 폭력적인 아동양육행동</a:t>
            </a:r>
            <a:endParaRPr lang="ko-KR" altLang="en-US" sz="1600" dirty="0">
              <a:latin typeface="MD아롱체" pitchFamily="18" charset="-127"/>
              <a:ea typeface="MD아롱체" pitchFamily="18" charset="-127"/>
            </a:endParaRPr>
          </a:p>
        </p:txBody>
      </p:sp>
      <p:sp>
        <p:nvSpPr>
          <p:cNvPr id="91143" name="TextBox 7"/>
          <p:cNvSpPr txBox="1">
            <a:spLocks noChangeArrowheads="1"/>
          </p:cNvSpPr>
          <p:nvPr/>
        </p:nvSpPr>
        <p:spPr bwMode="auto">
          <a:xfrm>
            <a:off x="1143000" y="2928938"/>
            <a:ext cx="1214438" cy="707886"/>
          </a:xfrm>
          <a:prstGeom prst="rect">
            <a:avLst/>
          </a:prstGeom>
          <a:noFill/>
          <a:ln w="9525">
            <a:noFill/>
            <a:miter lim="800000"/>
            <a:headEnd/>
            <a:tailEnd/>
          </a:ln>
        </p:spPr>
        <p:txBody>
          <a:bodyPr>
            <a:spAutoFit/>
          </a:bodyPr>
          <a:lstStyle/>
          <a:p>
            <a:r>
              <a:rPr lang="ko-KR" altLang="en-US" sz="2000" dirty="0" smtClean="0">
                <a:latin typeface="MD아롱체" pitchFamily="18" charset="-127"/>
                <a:ea typeface="MD아롱체" pitchFamily="18" charset="-127"/>
              </a:rPr>
              <a:t>아동이 게으르다</a:t>
            </a:r>
            <a:endParaRPr lang="ko-KR" altLang="en-US" sz="2000" dirty="0">
              <a:latin typeface="MD아롱체" pitchFamily="18" charset="-127"/>
              <a:ea typeface="MD아롱체" pitchFamily="18" charset="-127"/>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직사각형 1"/>
          <p:cNvSpPr>
            <a:spLocks noChangeArrowheads="1"/>
          </p:cNvSpPr>
          <p:nvPr/>
        </p:nvSpPr>
        <p:spPr bwMode="auto">
          <a:xfrm>
            <a:off x="900113" y="981075"/>
            <a:ext cx="7559675" cy="5078313"/>
          </a:xfrm>
          <a:prstGeom prst="rect">
            <a:avLst/>
          </a:prstGeom>
          <a:noFill/>
          <a:ln w="9525">
            <a:noFill/>
            <a:miter lim="800000"/>
            <a:headEnd/>
            <a:tailEnd/>
          </a:ln>
        </p:spPr>
        <p:txBody>
          <a:bodyPr>
            <a:spAutoFit/>
          </a:bodyPr>
          <a:lstStyle/>
          <a:p>
            <a:r>
              <a:rPr lang="ko-KR" altLang="en-US" dirty="0" err="1" smtClean="0"/>
              <a:t>사회복지공동모금회</a:t>
            </a:r>
            <a:r>
              <a:rPr lang="ko-KR" altLang="en-US" dirty="0" smtClean="0"/>
              <a:t> </a:t>
            </a:r>
            <a:r>
              <a:rPr lang="ko-KR" altLang="en-US" dirty="0"/>
              <a:t>배분사업의 종류는</a:t>
            </a:r>
          </a:p>
          <a:p>
            <a:r>
              <a:rPr lang="ko-KR" altLang="en-US" dirty="0"/>
              <a:t> </a:t>
            </a:r>
          </a:p>
          <a:p>
            <a:r>
              <a:rPr lang="ko-KR" altLang="en-US" b="1" dirty="0"/>
              <a:t>첫째</a:t>
            </a:r>
            <a:r>
              <a:rPr lang="en-US" altLang="ko-KR" b="1" dirty="0"/>
              <a:t>, </a:t>
            </a:r>
            <a:r>
              <a:rPr lang="ko-KR" altLang="en-US" b="1" dirty="0"/>
              <a:t>신청사업</a:t>
            </a:r>
            <a:endParaRPr lang="ko-KR" altLang="en-US" dirty="0"/>
          </a:p>
          <a:p>
            <a:pPr lvl="1"/>
            <a:r>
              <a:rPr lang="en-US" altLang="ko-KR" dirty="0"/>
              <a:t>- </a:t>
            </a:r>
            <a:r>
              <a:rPr lang="ko-KR" altLang="en-US" dirty="0"/>
              <a:t>사회복지 증진을 위한 자유주제 공모형태로 복지사업을 신청 받아 배분하는 사업</a:t>
            </a:r>
          </a:p>
          <a:p>
            <a:r>
              <a:rPr lang="ko-KR" altLang="en-US" dirty="0"/>
              <a:t> </a:t>
            </a:r>
          </a:p>
          <a:p>
            <a:r>
              <a:rPr lang="ko-KR" altLang="en-US" b="1" dirty="0"/>
              <a:t>둘째</a:t>
            </a:r>
            <a:r>
              <a:rPr lang="en-US" altLang="ko-KR" b="1" dirty="0"/>
              <a:t>, </a:t>
            </a:r>
            <a:r>
              <a:rPr lang="ko-KR" altLang="en-US" b="1" dirty="0"/>
              <a:t>기획사업</a:t>
            </a:r>
            <a:endParaRPr lang="ko-KR" altLang="en-US" dirty="0"/>
          </a:p>
          <a:p>
            <a:pPr lvl="1"/>
            <a:r>
              <a:rPr lang="en-US" altLang="ko-KR" dirty="0"/>
              <a:t>- </a:t>
            </a:r>
            <a:r>
              <a:rPr lang="ko-KR" altLang="en-US" dirty="0" err="1"/>
              <a:t>모금회가</a:t>
            </a:r>
            <a:r>
              <a:rPr lang="ko-KR" altLang="en-US" dirty="0"/>
              <a:t> 그 주제를 정하여 배분하는 사업 또는 배분대상자로부터 제안 받은 내용 중에서 선정하여 배분하는 시범적이고</a:t>
            </a:r>
            <a:r>
              <a:rPr lang="en-US" altLang="ko-KR" dirty="0"/>
              <a:t>, </a:t>
            </a:r>
            <a:r>
              <a:rPr lang="ko-KR" altLang="en-US" dirty="0"/>
              <a:t>전문적인 사업</a:t>
            </a:r>
          </a:p>
          <a:p>
            <a:r>
              <a:rPr lang="ko-KR" altLang="en-US" dirty="0"/>
              <a:t> </a:t>
            </a:r>
          </a:p>
          <a:p>
            <a:r>
              <a:rPr lang="ko-KR" altLang="en-US" b="1" dirty="0"/>
              <a:t>셋째</a:t>
            </a:r>
            <a:r>
              <a:rPr lang="en-US" altLang="ko-KR" b="1" dirty="0"/>
              <a:t>, </a:t>
            </a:r>
            <a:r>
              <a:rPr lang="ko-KR" altLang="en-US" b="1" dirty="0"/>
              <a:t>긴급지원사업</a:t>
            </a:r>
            <a:endParaRPr lang="ko-KR" altLang="en-US" dirty="0"/>
          </a:p>
          <a:p>
            <a:pPr lvl="1"/>
            <a:r>
              <a:rPr lang="en-US" altLang="ko-KR" dirty="0"/>
              <a:t>- </a:t>
            </a:r>
            <a:r>
              <a:rPr lang="ko-KR" altLang="en-US" dirty="0"/>
              <a:t>재난구호 및 긴급구호</a:t>
            </a:r>
            <a:r>
              <a:rPr lang="en-US" altLang="ko-KR" dirty="0"/>
              <a:t>, </a:t>
            </a:r>
            <a:r>
              <a:rPr lang="ko-KR" altLang="en-US" dirty="0"/>
              <a:t>저소득층응급지원 등 긴급히 지원해야 할 필요가 있는 경우에 배분하는 사업</a:t>
            </a:r>
          </a:p>
          <a:p>
            <a:r>
              <a:rPr lang="ko-KR" altLang="en-US" dirty="0"/>
              <a:t> </a:t>
            </a:r>
          </a:p>
          <a:p>
            <a:r>
              <a:rPr lang="ko-KR" altLang="en-US" b="1" dirty="0"/>
              <a:t>넷째</a:t>
            </a:r>
            <a:r>
              <a:rPr lang="en-US" altLang="ko-KR" b="1" dirty="0"/>
              <a:t>, </a:t>
            </a:r>
            <a:r>
              <a:rPr lang="ko-KR" altLang="en-US" b="1" dirty="0"/>
              <a:t>지정기탁사업</a:t>
            </a:r>
            <a:endParaRPr lang="ko-KR" altLang="en-US" dirty="0"/>
          </a:p>
          <a:p>
            <a:pPr lvl="1"/>
            <a:r>
              <a:rPr lang="en-US" altLang="ko-KR" dirty="0"/>
              <a:t>- </a:t>
            </a:r>
            <a:r>
              <a:rPr lang="ko-KR" altLang="en-US" dirty="0"/>
              <a:t>사회복지 증진을 위하여 기부자가 기부금품의 배분지역</a:t>
            </a:r>
            <a:r>
              <a:rPr lang="en-US" altLang="ko-KR" dirty="0"/>
              <a:t>, </a:t>
            </a:r>
            <a:r>
              <a:rPr lang="ko-KR" altLang="en-US" dirty="0"/>
              <a:t>배분대상자 또는 사용용도를 지정한 경우 그 지정취지에 따라 배분하는 사업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455738" y="549275"/>
            <a:ext cx="184150" cy="304800"/>
          </a:xfrm>
          <a:prstGeom prst="rect">
            <a:avLst/>
          </a:prstGeom>
          <a:noFill/>
          <a:ln w="9525">
            <a:noFill/>
            <a:miter lim="800000"/>
            <a:headEnd/>
            <a:tailEnd/>
          </a:ln>
        </p:spPr>
        <p:txBody>
          <a:bodyPr wrap="none">
            <a:spAutoFit/>
          </a:bodyPr>
          <a:lstStyle/>
          <a:p>
            <a:endParaRPr lang="ko-KR" altLang="ko-KR" sz="1400">
              <a:solidFill>
                <a:srgbClr val="000000"/>
              </a:solidFill>
            </a:endParaRPr>
          </a:p>
        </p:txBody>
      </p:sp>
      <p:sp>
        <p:nvSpPr>
          <p:cNvPr id="59398" name="Text Box 6"/>
          <p:cNvSpPr txBox="1">
            <a:spLocks noChangeArrowheads="1"/>
          </p:cNvSpPr>
          <p:nvPr/>
        </p:nvSpPr>
        <p:spPr bwMode="auto">
          <a:xfrm>
            <a:off x="5072066" y="334012"/>
            <a:ext cx="3357558" cy="523220"/>
          </a:xfrm>
          <a:prstGeom prst="rect">
            <a:avLst/>
          </a:prstGeom>
          <a:noFill/>
          <a:ln w="9525">
            <a:noFill/>
            <a:miter lim="800000"/>
            <a:headEnd/>
            <a:tailEnd/>
          </a:ln>
          <a:effectLst/>
        </p:spPr>
        <p:txBody>
          <a:bodyPr wrap="square">
            <a:spAutoFit/>
          </a:bodyPr>
          <a:lstStyle/>
          <a:p>
            <a:pPr>
              <a:defRPr/>
            </a:pPr>
            <a:r>
              <a:rPr lang="ko-KR" altLang="en-US" sz="2800" dirty="0" smtClean="0">
                <a:latin typeface="HY헤드라인M" pitchFamily="18" charset="-127"/>
                <a:ea typeface="HY헤드라인M" pitchFamily="18" charset="-127"/>
              </a:rPr>
              <a:t>목표나무</a:t>
            </a:r>
            <a:endParaRPr lang="en-US" altLang="ko-KR" sz="2800" dirty="0">
              <a:latin typeface="HY헤드라인M" pitchFamily="18" charset="-127"/>
              <a:ea typeface="HY헤드라인M" pitchFamily="18" charset="-127"/>
            </a:endParaRPr>
          </a:p>
        </p:txBody>
      </p:sp>
      <p:graphicFrame>
        <p:nvGraphicFramePr>
          <p:cNvPr id="5122" name="Object 55"/>
          <p:cNvGraphicFramePr>
            <a:graphicFrameLocks noChangeAspect="1"/>
          </p:cNvGraphicFramePr>
          <p:nvPr/>
        </p:nvGraphicFramePr>
        <p:xfrm>
          <a:off x="5500694" y="1357299"/>
          <a:ext cx="3286148" cy="5095890"/>
        </p:xfrm>
        <a:graphic>
          <a:graphicData uri="http://schemas.openxmlformats.org/presentationml/2006/ole">
            <p:oleObj spid="_x0000_s3074" name="Clip" r:id="rId4" imgW="1268640" imgH="1590120" progId="">
              <p:embed/>
            </p:oleObj>
          </a:graphicData>
        </a:graphic>
      </p:graphicFrame>
      <p:sp>
        <p:nvSpPr>
          <p:cNvPr id="5143" name="Text Box 57"/>
          <p:cNvSpPr txBox="1">
            <a:spLocks noChangeArrowheads="1"/>
          </p:cNvSpPr>
          <p:nvPr/>
        </p:nvSpPr>
        <p:spPr bwMode="auto">
          <a:xfrm rot="20790450">
            <a:off x="5512881" y="4768464"/>
            <a:ext cx="1720442" cy="30797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충분한 크기의 토지</a:t>
            </a:r>
            <a:endParaRPr lang="en-US" altLang="ko-KR" sz="1400" b="1" dirty="0">
              <a:solidFill>
                <a:srgbClr val="000000"/>
              </a:solidFill>
            </a:endParaRPr>
          </a:p>
        </p:txBody>
      </p:sp>
      <p:sp>
        <p:nvSpPr>
          <p:cNvPr id="5144" name="Text Box 58"/>
          <p:cNvSpPr txBox="1">
            <a:spLocks noChangeArrowheads="1"/>
          </p:cNvSpPr>
          <p:nvPr/>
        </p:nvSpPr>
        <p:spPr bwMode="auto">
          <a:xfrm rot="19942169">
            <a:off x="5803523" y="5346918"/>
            <a:ext cx="952922" cy="30797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많은 동물</a:t>
            </a:r>
            <a:endParaRPr lang="en-US" altLang="ko-KR" sz="1400" b="1" dirty="0">
              <a:solidFill>
                <a:srgbClr val="000000"/>
              </a:solidFill>
            </a:endParaRPr>
          </a:p>
        </p:txBody>
      </p:sp>
      <p:sp>
        <p:nvSpPr>
          <p:cNvPr id="5145" name="Text Box 59"/>
          <p:cNvSpPr txBox="1">
            <a:spLocks noChangeArrowheads="1"/>
          </p:cNvSpPr>
          <p:nvPr/>
        </p:nvSpPr>
        <p:spPr bwMode="auto">
          <a:xfrm rot="17581091">
            <a:off x="6512235" y="5356298"/>
            <a:ext cx="1131888" cy="30800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비옥한 토지</a:t>
            </a:r>
            <a:endParaRPr lang="en-US" altLang="ko-KR" sz="1400" b="1" dirty="0">
              <a:solidFill>
                <a:srgbClr val="000000"/>
              </a:solidFill>
            </a:endParaRPr>
          </a:p>
        </p:txBody>
      </p:sp>
      <p:sp>
        <p:nvSpPr>
          <p:cNvPr id="5146" name="Text Box 60"/>
          <p:cNvSpPr txBox="1">
            <a:spLocks noChangeArrowheads="1"/>
          </p:cNvSpPr>
          <p:nvPr/>
        </p:nvSpPr>
        <p:spPr bwMode="auto">
          <a:xfrm rot="739680">
            <a:off x="7665725" y="4884499"/>
            <a:ext cx="952922" cy="30797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충분한 물</a:t>
            </a:r>
            <a:endParaRPr lang="en-US" altLang="ko-KR" sz="1400" b="1" dirty="0">
              <a:solidFill>
                <a:srgbClr val="000000"/>
              </a:solidFill>
            </a:endParaRPr>
          </a:p>
        </p:txBody>
      </p:sp>
      <p:sp>
        <p:nvSpPr>
          <p:cNvPr id="5147" name="Text Box 61"/>
          <p:cNvSpPr txBox="1">
            <a:spLocks noChangeArrowheads="1"/>
          </p:cNvSpPr>
          <p:nvPr/>
        </p:nvSpPr>
        <p:spPr bwMode="auto">
          <a:xfrm rot="1826129">
            <a:off x="7500946" y="5480535"/>
            <a:ext cx="1132342" cy="30797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능숙한 기술</a:t>
            </a:r>
            <a:endParaRPr lang="en-US" altLang="ko-KR" sz="1400" b="1" dirty="0">
              <a:solidFill>
                <a:srgbClr val="000000"/>
              </a:solidFill>
            </a:endParaRPr>
          </a:p>
        </p:txBody>
      </p:sp>
      <p:sp>
        <p:nvSpPr>
          <p:cNvPr id="5133" name="Text Box 64"/>
          <p:cNvSpPr txBox="1">
            <a:spLocks noChangeArrowheads="1"/>
          </p:cNvSpPr>
          <p:nvPr/>
        </p:nvSpPr>
        <p:spPr bwMode="auto">
          <a:xfrm>
            <a:off x="5715009" y="4038905"/>
            <a:ext cx="2643206" cy="461665"/>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2400" b="1" dirty="0">
                <a:solidFill>
                  <a:schemeClr val="bg1"/>
                </a:solidFill>
              </a:rPr>
              <a:t>농업 산출물 증가</a:t>
            </a:r>
            <a:endParaRPr lang="en-US" altLang="ko-KR" sz="2400" b="1" dirty="0">
              <a:solidFill>
                <a:schemeClr val="bg1"/>
              </a:solidFill>
            </a:endParaRPr>
          </a:p>
        </p:txBody>
      </p:sp>
      <p:sp>
        <p:nvSpPr>
          <p:cNvPr id="5137" name="Text Box 66"/>
          <p:cNvSpPr txBox="1">
            <a:spLocks noChangeArrowheads="1"/>
          </p:cNvSpPr>
          <p:nvPr/>
        </p:nvSpPr>
        <p:spPr bwMode="auto">
          <a:xfrm rot="19729427">
            <a:off x="6485157" y="3004198"/>
            <a:ext cx="2308546" cy="30750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고된 노동에도 넘치는 활력</a:t>
            </a:r>
            <a:endParaRPr lang="en-US" altLang="ko-KR" sz="1400" b="1" dirty="0">
              <a:solidFill>
                <a:srgbClr val="000000"/>
              </a:solidFill>
            </a:endParaRPr>
          </a:p>
        </p:txBody>
      </p:sp>
      <p:sp>
        <p:nvSpPr>
          <p:cNvPr id="5138" name="Text Box 67"/>
          <p:cNvSpPr txBox="1">
            <a:spLocks noChangeArrowheads="1"/>
          </p:cNvSpPr>
          <p:nvPr/>
        </p:nvSpPr>
        <p:spPr bwMode="auto">
          <a:xfrm rot="17581091">
            <a:off x="6583512" y="1998771"/>
            <a:ext cx="1131710" cy="307542"/>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충분한 식량</a:t>
            </a:r>
            <a:endParaRPr lang="en-US" altLang="ko-KR" sz="1400" b="1" dirty="0">
              <a:solidFill>
                <a:srgbClr val="000000"/>
              </a:solidFill>
            </a:endParaRPr>
          </a:p>
        </p:txBody>
      </p:sp>
      <p:sp>
        <p:nvSpPr>
          <p:cNvPr id="5139" name="Text Box 68"/>
          <p:cNvSpPr txBox="1">
            <a:spLocks noChangeArrowheads="1"/>
          </p:cNvSpPr>
          <p:nvPr/>
        </p:nvSpPr>
        <p:spPr bwMode="auto">
          <a:xfrm rot="19315529">
            <a:off x="6643549" y="2348800"/>
            <a:ext cx="2128982" cy="30750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a:solidFill>
                  <a:srgbClr val="000000"/>
                </a:solidFill>
              </a:rPr>
              <a:t>모든 아이들이 학교에 감</a:t>
            </a:r>
            <a:endParaRPr lang="en-US" altLang="ko-KR" sz="1400" b="1">
              <a:solidFill>
                <a:srgbClr val="000000"/>
              </a:solidFill>
            </a:endParaRPr>
          </a:p>
        </p:txBody>
      </p:sp>
      <p:sp>
        <p:nvSpPr>
          <p:cNvPr id="5140" name="Text Box 69"/>
          <p:cNvSpPr txBox="1">
            <a:spLocks noChangeArrowheads="1"/>
          </p:cNvSpPr>
          <p:nvPr/>
        </p:nvSpPr>
        <p:spPr bwMode="auto">
          <a:xfrm rot="739680">
            <a:off x="5308227" y="3169937"/>
            <a:ext cx="952387" cy="307505"/>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저축 가능</a:t>
            </a:r>
            <a:endParaRPr lang="en-US" altLang="ko-KR" sz="1400" b="1" dirty="0">
              <a:solidFill>
                <a:srgbClr val="000000"/>
              </a:solidFill>
            </a:endParaRPr>
          </a:p>
        </p:txBody>
      </p:sp>
      <p:sp>
        <p:nvSpPr>
          <p:cNvPr id="5141" name="Text Box 70"/>
          <p:cNvSpPr txBox="1">
            <a:spLocks noChangeArrowheads="1"/>
          </p:cNvSpPr>
          <p:nvPr/>
        </p:nvSpPr>
        <p:spPr bwMode="auto">
          <a:xfrm rot="2850190">
            <a:off x="5179076" y="2451847"/>
            <a:ext cx="1360338" cy="307542"/>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rPr>
              <a:t>좋은 건강 상태</a:t>
            </a:r>
            <a:endParaRPr lang="en-US" altLang="ko-KR" sz="1400" b="1" dirty="0">
              <a:solidFill>
                <a:srgbClr val="000000"/>
              </a:solidFill>
            </a:endParaRPr>
          </a:p>
        </p:txBody>
      </p:sp>
      <p:sp>
        <p:nvSpPr>
          <p:cNvPr id="5142" name="Text Box 71"/>
          <p:cNvSpPr txBox="1">
            <a:spLocks noChangeArrowheads="1"/>
          </p:cNvSpPr>
          <p:nvPr/>
        </p:nvSpPr>
        <p:spPr bwMode="auto">
          <a:xfrm rot="3853814">
            <a:off x="5784436" y="1987368"/>
            <a:ext cx="1092843" cy="522821"/>
          </a:xfrm>
          <a:prstGeom prst="rect">
            <a:avLst/>
          </a:prstGeom>
          <a:noFill/>
          <a:ln w="9525">
            <a:noFill/>
            <a:miter lim="800000"/>
            <a:headEnd/>
            <a:tailEnd/>
          </a:ln>
        </p:spPr>
        <p:txBody>
          <a:bodyPr anchor="ctr">
            <a:spAutoFit/>
          </a:bodyPr>
          <a:lstStyle/>
          <a:p>
            <a:pPr algn="ctr" eaLnBrk="0" hangingPunct="0">
              <a:spcBef>
                <a:spcPct val="50000"/>
              </a:spcBef>
            </a:pPr>
            <a:r>
              <a:rPr lang="ko-KR" altLang="en-US" sz="1400" b="1" dirty="0" err="1">
                <a:solidFill>
                  <a:srgbClr val="000000"/>
                </a:solidFill>
              </a:rPr>
              <a:t>사용가능한</a:t>
            </a:r>
            <a:r>
              <a:rPr lang="ko-KR" altLang="en-US" sz="1400" b="1" dirty="0">
                <a:solidFill>
                  <a:srgbClr val="000000"/>
                </a:solidFill>
              </a:rPr>
              <a:t> 금전</a:t>
            </a:r>
            <a:endParaRPr lang="en-US" altLang="ko-KR" sz="1400" b="1" dirty="0">
              <a:solidFill>
                <a:srgbClr val="000000"/>
              </a:solidFill>
            </a:endParaRPr>
          </a:p>
        </p:txBody>
      </p:sp>
      <p:sp>
        <p:nvSpPr>
          <p:cNvPr id="5130" name="Text Box 122"/>
          <p:cNvSpPr txBox="1">
            <a:spLocks noChangeArrowheads="1"/>
          </p:cNvSpPr>
          <p:nvPr/>
        </p:nvSpPr>
        <p:spPr bwMode="auto">
          <a:xfrm>
            <a:off x="4643438" y="2709818"/>
            <a:ext cx="785818" cy="2908489"/>
          </a:xfrm>
          <a:prstGeom prst="rect">
            <a:avLst/>
          </a:prstGeom>
          <a:noFill/>
          <a:ln w="9525">
            <a:noFill/>
            <a:miter lim="800000"/>
            <a:headEnd/>
            <a:tailEnd/>
          </a:ln>
        </p:spPr>
        <p:txBody>
          <a:bodyPr wrap="square">
            <a:spAutoFit/>
          </a:bodyPr>
          <a:lstStyle/>
          <a:p>
            <a:pPr algn="ctr">
              <a:spcBef>
                <a:spcPct val="50000"/>
              </a:spcBef>
            </a:pPr>
            <a:r>
              <a:rPr lang="ko-KR" altLang="en-US" dirty="0" smtClean="0"/>
              <a:t>결과</a:t>
            </a:r>
            <a:endParaRPr lang="en-US" altLang="ko-KR" dirty="0" smtClean="0"/>
          </a:p>
          <a:p>
            <a:pPr algn="ctr">
              <a:spcBef>
                <a:spcPct val="50000"/>
              </a:spcBef>
            </a:pPr>
            <a:endParaRPr lang="en-US" altLang="ko-KR" dirty="0" smtClean="0"/>
          </a:p>
          <a:p>
            <a:pPr algn="ctr">
              <a:spcBef>
                <a:spcPct val="50000"/>
              </a:spcBef>
            </a:pPr>
            <a:endParaRPr lang="en-US" altLang="ko-KR" dirty="0" smtClean="0"/>
          </a:p>
          <a:p>
            <a:pPr algn="ctr">
              <a:spcBef>
                <a:spcPct val="50000"/>
              </a:spcBef>
            </a:pPr>
            <a:r>
              <a:rPr lang="ko-KR" altLang="en-US" sz="2000" dirty="0" smtClean="0">
                <a:latin typeface="HY헤드라인M" pitchFamily="18" charset="-127"/>
                <a:ea typeface="HY헤드라인M" pitchFamily="18" charset="-127"/>
              </a:rPr>
              <a:t>목표</a:t>
            </a:r>
            <a:endParaRPr lang="en-US" altLang="ko-KR" sz="2000" dirty="0" smtClean="0">
              <a:latin typeface="HY헤드라인M" pitchFamily="18" charset="-127"/>
              <a:ea typeface="HY헤드라인M" pitchFamily="18" charset="-127"/>
            </a:endParaRPr>
          </a:p>
          <a:p>
            <a:pPr algn="ctr">
              <a:spcBef>
                <a:spcPct val="50000"/>
              </a:spcBef>
            </a:pPr>
            <a:endParaRPr lang="en-US" altLang="ko-KR" dirty="0" smtClean="0"/>
          </a:p>
          <a:p>
            <a:pPr algn="ctr">
              <a:spcBef>
                <a:spcPct val="50000"/>
              </a:spcBef>
            </a:pPr>
            <a:endParaRPr lang="en-US" altLang="ko-KR" dirty="0" smtClean="0"/>
          </a:p>
          <a:p>
            <a:pPr algn="ctr">
              <a:spcBef>
                <a:spcPct val="50000"/>
              </a:spcBef>
            </a:pPr>
            <a:r>
              <a:rPr lang="ko-KR" altLang="en-US" dirty="0" smtClean="0"/>
              <a:t>수단</a:t>
            </a:r>
            <a:endParaRPr lang="en-US" altLang="ko-KR" dirty="0" smtClean="0"/>
          </a:p>
        </p:txBody>
      </p:sp>
      <p:sp>
        <p:nvSpPr>
          <p:cNvPr id="26" name="직사각형 25"/>
          <p:cNvSpPr/>
          <p:nvPr/>
        </p:nvSpPr>
        <p:spPr>
          <a:xfrm>
            <a:off x="5286380" y="785794"/>
            <a:ext cx="2836033" cy="369332"/>
          </a:xfrm>
          <a:prstGeom prst="rect">
            <a:avLst/>
          </a:prstGeom>
        </p:spPr>
        <p:txBody>
          <a:bodyPr wrap="none">
            <a:spAutoFit/>
          </a:bodyPr>
          <a:lstStyle/>
          <a:p>
            <a:r>
              <a:rPr lang="en-US" altLang="ko-KR" dirty="0" smtClean="0">
                <a:latin typeface="Gill Sans MT" pitchFamily="34" charset="0"/>
              </a:rPr>
              <a:t>(</a:t>
            </a:r>
            <a:r>
              <a:rPr lang="ko-KR" altLang="en-US" dirty="0" smtClean="0">
                <a:latin typeface="Gill Sans MT" pitchFamily="34" charset="0"/>
              </a:rPr>
              <a:t>수단과 결과의 인과 관계</a:t>
            </a:r>
            <a:r>
              <a:rPr lang="en-US" altLang="ko-KR" dirty="0" smtClean="0">
                <a:latin typeface="Gill Sans MT" pitchFamily="34" charset="0"/>
              </a:rPr>
              <a:t>)</a:t>
            </a:r>
            <a:endParaRPr lang="ko-KR" altLang="en-US" dirty="0"/>
          </a:p>
        </p:txBody>
      </p:sp>
      <p:graphicFrame>
        <p:nvGraphicFramePr>
          <p:cNvPr id="28" name="Object 4"/>
          <p:cNvGraphicFramePr>
            <a:graphicFrameLocks noChangeAspect="1"/>
          </p:cNvGraphicFramePr>
          <p:nvPr/>
        </p:nvGraphicFramePr>
        <p:xfrm>
          <a:off x="1071538" y="1357298"/>
          <a:ext cx="3286148" cy="5072098"/>
        </p:xfrm>
        <a:graphic>
          <a:graphicData uri="http://schemas.openxmlformats.org/presentationml/2006/ole">
            <p:oleObj spid="_x0000_s3075" name="Clip" r:id="rId5" imgW="1268640" imgH="1590120" progId="">
              <p:embed/>
            </p:oleObj>
          </a:graphicData>
        </a:graphic>
      </p:graphicFrame>
      <p:sp>
        <p:nvSpPr>
          <p:cNvPr id="29" name="Text Box 7"/>
          <p:cNvSpPr txBox="1">
            <a:spLocks noChangeArrowheads="1"/>
          </p:cNvSpPr>
          <p:nvPr/>
        </p:nvSpPr>
        <p:spPr bwMode="auto">
          <a:xfrm rot="20790450">
            <a:off x="1012902" y="4977388"/>
            <a:ext cx="1674220"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Times New Roman" pitchFamily="18" charset="0"/>
              </a:rPr>
              <a:t>너무 좁은 토지</a:t>
            </a:r>
            <a:endParaRPr lang="en-US" altLang="ko-KR" sz="1400" b="1" dirty="0">
              <a:solidFill>
                <a:srgbClr val="000000"/>
              </a:solidFill>
              <a:latin typeface="Times New Roman" pitchFamily="18" charset="0"/>
            </a:endParaRPr>
          </a:p>
        </p:txBody>
      </p:sp>
      <p:sp>
        <p:nvSpPr>
          <p:cNvPr id="30" name="Text Box 8"/>
          <p:cNvSpPr txBox="1">
            <a:spLocks noChangeArrowheads="1"/>
          </p:cNvSpPr>
          <p:nvPr/>
        </p:nvSpPr>
        <p:spPr bwMode="auto">
          <a:xfrm rot="19942169">
            <a:off x="1118878" y="5585625"/>
            <a:ext cx="1674220"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Times New Roman" pitchFamily="18" charset="0"/>
              </a:rPr>
              <a:t>너무 적은 가축</a:t>
            </a:r>
            <a:endParaRPr lang="en-US" altLang="ko-KR" sz="1400" b="1" dirty="0">
              <a:solidFill>
                <a:srgbClr val="000000"/>
              </a:solidFill>
              <a:latin typeface="Times New Roman" pitchFamily="18" charset="0"/>
            </a:endParaRPr>
          </a:p>
        </p:txBody>
      </p:sp>
      <p:sp>
        <p:nvSpPr>
          <p:cNvPr id="31" name="Text Box 9"/>
          <p:cNvSpPr txBox="1">
            <a:spLocks noChangeArrowheads="1"/>
          </p:cNvSpPr>
          <p:nvPr/>
        </p:nvSpPr>
        <p:spPr bwMode="auto">
          <a:xfrm rot="17581091">
            <a:off x="2050668" y="5558052"/>
            <a:ext cx="1414915"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Times New Roman" pitchFamily="18" charset="0"/>
              </a:rPr>
              <a:t>척박한 토양</a:t>
            </a:r>
            <a:endParaRPr lang="en-US" altLang="ko-KR" sz="1400" b="1" dirty="0">
              <a:solidFill>
                <a:srgbClr val="000000"/>
              </a:solidFill>
              <a:latin typeface="Times New Roman" pitchFamily="18" charset="0"/>
            </a:endParaRPr>
          </a:p>
        </p:txBody>
      </p:sp>
      <p:sp>
        <p:nvSpPr>
          <p:cNvPr id="32" name="Text Box 10"/>
          <p:cNvSpPr txBox="1">
            <a:spLocks noChangeArrowheads="1"/>
          </p:cNvSpPr>
          <p:nvPr/>
        </p:nvSpPr>
        <p:spPr bwMode="auto">
          <a:xfrm rot="739680">
            <a:off x="3081048" y="5026700"/>
            <a:ext cx="946576"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Times New Roman" pitchFamily="18" charset="0"/>
              </a:rPr>
              <a:t>가뭄</a:t>
            </a:r>
            <a:endParaRPr lang="en-US" altLang="ko-KR" sz="1400" b="1" dirty="0">
              <a:solidFill>
                <a:srgbClr val="000000"/>
              </a:solidFill>
              <a:latin typeface="Times New Roman" pitchFamily="18" charset="0"/>
            </a:endParaRPr>
          </a:p>
        </p:txBody>
      </p:sp>
      <p:sp>
        <p:nvSpPr>
          <p:cNvPr id="33" name="Text Box 11"/>
          <p:cNvSpPr txBox="1">
            <a:spLocks noChangeArrowheads="1"/>
          </p:cNvSpPr>
          <p:nvPr/>
        </p:nvSpPr>
        <p:spPr bwMode="auto">
          <a:xfrm rot="1826129">
            <a:off x="2862567" y="5758487"/>
            <a:ext cx="1383536"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Times New Roman" pitchFamily="18" charset="0"/>
              </a:rPr>
              <a:t>기술부족</a:t>
            </a:r>
            <a:endParaRPr lang="en-US" altLang="ko-KR" sz="1400" b="1" dirty="0">
              <a:solidFill>
                <a:srgbClr val="000000"/>
              </a:solidFill>
              <a:latin typeface="Times New Roman" pitchFamily="18" charset="0"/>
            </a:endParaRPr>
          </a:p>
        </p:txBody>
      </p:sp>
      <p:sp>
        <p:nvSpPr>
          <p:cNvPr id="34" name="Text Box 14"/>
          <p:cNvSpPr txBox="1">
            <a:spLocks noChangeArrowheads="1"/>
          </p:cNvSpPr>
          <p:nvPr/>
        </p:nvSpPr>
        <p:spPr bwMode="auto">
          <a:xfrm>
            <a:off x="1285852" y="4038905"/>
            <a:ext cx="2812872" cy="461665"/>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2400" b="1" dirty="0">
                <a:solidFill>
                  <a:srgbClr val="C00000"/>
                </a:solidFill>
                <a:latin typeface="Times New Roman" pitchFamily="18" charset="0"/>
              </a:rPr>
              <a:t>적은 농업 산출량</a:t>
            </a:r>
            <a:endParaRPr lang="en-US" altLang="ko-KR" sz="2400" b="1" dirty="0">
              <a:solidFill>
                <a:srgbClr val="C00000"/>
              </a:solidFill>
              <a:latin typeface="Times New Roman" pitchFamily="18" charset="0"/>
            </a:endParaRPr>
          </a:p>
        </p:txBody>
      </p:sp>
      <p:sp>
        <p:nvSpPr>
          <p:cNvPr id="35" name="Text Box 16"/>
          <p:cNvSpPr txBox="1">
            <a:spLocks noChangeArrowheads="1"/>
          </p:cNvSpPr>
          <p:nvPr/>
        </p:nvSpPr>
        <p:spPr bwMode="auto">
          <a:xfrm rot="19729427">
            <a:off x="2397511" y="2917756"/>
            <a:ext cx="2526653" cy="307777"/>
          </a:xfrm>
          <a:prstGeom prst="rect">
            <a:avLst/>
          </a:prstGeom>
          <a:noFill/>
          <a:ln w="9525">
            <a:noFill/>
            <a:miter lim="800000"/>
            <a:headEnd/>
            <a:tailEnd/>
          </a:ln>
        </p:spPr>
        <p:txBody>
          <a:bodyPr wrap="none" anchor="ctr">
            <a:spAutoFit/>
          </a:bodyPr>
          <a:lstStyle/>
          <a:p>
            <a:pPr algn="ctr" eaLnBrk="0" hangingPunct="0">
              <a:spcBef>
                <a:spcPct val="50000"/>
              </a:spcBef>
            </a:pPr>
            <a:r>
              <a:rPr lang="ko-KR" altLang="en-US" sz="1400" b="1" dirty="0">
                <a:solidFill>
                  <a:srgbClr val="000000"/>
                </a:solidFill>
                <a:latin typeface="+mn-ea"/>
              </a:rPr>
              <a:t>고된 노동으로 에너지를 잃음</a:t>
            </a:r>
            <a:endParaRPr lang="en-US" altLang="ko-KR" sz="1400" b="1" dirty="0">
              <a:solidFill>
                <a:srgbClr val="000000"/>
              </a:solidFill>
              <a:latin typeface="+mn-ea"/>
            </a:endParaRPr>
          </a:p>
        </p:txBody>
      </p:sp>
      <p:sp>
        <p:nvSpPr>
          <p:cNvPr id="36" name="Text Box 17"/>
          <p:cNvSpPr txBox="1">
            <a:spLocks noChangeArrowheads="1"/>
          </p:cNvSpPr>
          <p:nvPr/>
        </p:nvSpPr>
        <p:spPr bwMode="auto">
          <a:xfrm rot="17581091">
            <a:off x="2535213" y="1856004"/>
            <a:ext cx="1119034"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mn-ea"/>
              </a:rPr>
              <a:t>식량부족</a:t>
            </a:r>
            <a:endParaRPr lang="en-US" altLang="ko-KR" sz="1400" b="1" dirty="0">
              <a:solidFill>
                <a:srgbClr val="000000"/>
              </a:solidFill>
              <a:latin typeface="+mn-ea"/>
            </a:endParaRPr>
          </a:p>
        </p:txBody>
      </p:sp>
      <p:sp>
        <p:nvSpPr>
          <p:cNvPr id="37" name="Text Box 18"/>
          <p:cNvSpPr txBox="1">
            <a:spLocks noChangeArrowheads="1"/>
          </p:cNvSpPr>
          <p:nvPr/>
        </p:nvSpPr>
        <p:spPr bwMode="auto">
          <a:xfrm rot="19315529">
            <a:off x="2168488" y="2361441"/>
            <a:ext cx="2667728"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mn-ea"/>
              </a:rPr>
              <a:t>아이들을 학교에 보내지 못함</a:t>
            </a:r>
            <a:endParaRPr lang="en-US" altLang="ko-KR" sz="1400" b="1" dirty="0">
              <a:solidFill>
                <a:srgbClr val="000000"/>
              </a:solidFill>
              <a:latin typeface="+mn-ea"/>
            </a:endParaRPr>
          </a:p>
        </p:txBody>
      </p:sp>
      <p:sp>
        <p:nvSpPr>
          <p:cNvPr id="38" name="Text Box 19"/>
          <p:cNvSpPr txBox="1">
            <a:spLocks noChangeArrowheads="1"/>
          </p:cNvSpPr>
          <p:nvPr/>
        </p:nvSpPr>
        <p:spPr bwMode="auto">
          <a:xfrm rot="739680">
            <a:off x="1304942" y="3267180"/>
            <a:ext cx="1194148"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mn-ea"/>
              </a:rPr>
              <a:t>저축 못함</a:t>
            </a:r>
            <a:endParaRPr lang="en-US" altLang="ko-KR" sz="1400" b="1" dirty="0">
              <a:solidFill>
                <a:srgbClr val="000000"/>
              </a:solidFill>
              <a:latin typeface="+mn-ea"/>
            </a:endParaRPr>
          </a:p>
        </p:txBody>
      </p:sp>
      <p:sp>
        <p:nvSpPr>
          <p:cNvPr id="39" name="Text Box 20"/>
          <p:cNvSpPr txBox="1">
            <a:spLocks noChangeArrowheads="1"/>
          </p:cNvSpPr>
          <p:nvPr/>
        </p:nvSpPr>
        <p:spPr bwMode="auto">
          <a:xfrm rot="2850190">
            <a:off x="909902" y="2361164"/>
            <a:ext cx="1695795"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mn-ea"/>
              </a:rPr>
              <a:t>나쁜 건강상태</a:t>
            </a:r>
            <a:endParaRPr lang="en-US" altLang="ko-KR" sz="1400" b="1" dirty="0">
              <a:solidFill>
                <a:srgbClr val="000000"/>
              </a:solidFill>
              <a:latin typeface="+mn-ea"/>
            </a:endParaRPr>
          </a:p>
        </p:txBody>
      </p:sp>
      <p:sp>
        <p:nvSpPr>
          <p:cNvPr id="40" name="Text Box 21"/>
          <p:cNvSpPr txBox="1">
            <a:spLocks noChangeArrowheads="1"/>
          </p:cNvSpPr>
          <p:nvPr/>
        </p:nvSpPr>
        <p:spPr bwMode="auto">
          <a:xfrm rot="3853814">
            <a:off x="1842674" y="1836976"/>
            <a:ext cx="984655" cy="307777"/>
          </a:xfrm>
          <a:prstGeom prst="rect">
            <a:avLst/>
          </a:prstGeom>
          <a:noFill/>
          <a:ln w="9525">
            <a:noFill/>
            <a:miter lim="800000"/>
            <a:headEnd/>
            <a:tailEnd/>
          </a:ln>
        </p:spPr>
        <p:txBody>
          <a:bodyPr wrap="square" anchor="ctr">
            <a:spAutoFit/>
          </a:bodyPr>
          <a:lstStyle/>
          <a:p>
            <a:pPr algn="ctr" eaLnBrk="0" hangingPunct="0">
              <a:spcBef>
                <a:spcPct val="50000"/>
              </a:spcBef>
            </a:pPr>
            <a:r>
              <a:rPr lang="ko-KR" altLang="en-US" sz="1400" b="1" dirty="0">
                <a:solidFill>
                  <a:srgbClr val="000000"/>
                </a:solidFill>
                <a:latin typeface="+mn-ea"/>
              </a:rPr>
              <a:t>돈 없음</a:t>
            </a:r>
            <a:endParaRPr lang="en-US" altLang="ko-KR" sz="1400" b="1" dirty="0">
              <a:solidFill>
                <a:srgbClr val="000000"/>
              </a:solidFill>
              <a:latin typeface="+mn-ea"/>
            </a:endParaRPr>
          </a:p>
        </p:txBody>
      </p:sp>
      <p:sp>
        <p:nvSpPr>
          <p:cNvPr id="41" name="Text Box 6"/>
          <p:cNvSpPr txBox="1">
            <a:spLocks noChangeArrowheads="1"/>
          </p:cNvSpPr>
          <p:nvPr/>
        </p:nvSpPr>
        <p:spPr bwMode="auto">
          <a:xfrm>
            <a:off x="428596" y="334012"/>
            <a:ext cx="3357558" cy="523220"/>
          </a:xfrm>
          <a:prstGeom prst="rect">
            <a:avLst/>
          </a:prstGeom>
          <a:noFill/>
          <a:ln w="9525">
            <a:noFill/>
            <a:miter lim="800000"/>
            <a:headEnd/>
            <a:tailEnd/>
          </a:ln>
          <a:effectLst/>
        </p:spPr>
        <p:txBody>
          <a:bodyPr wrap="square">
            <a:spAutoFit/>
          </a:bodyPr>
          <a:lstStyle/>
          <a:p>
            <a:pPr>
              <a:defRPr/>
            </a:pPr>
            <a:r>
              <a:rPr lang="ko-KR" altLang="en-US" sz="2800" dirty="0" smtClean="0">
                <a:latin typeface="HY헤드라인M" pitchFamily="18" charset="-127"/>
                <a:ea typeface="HY헤드라인M" pitchFamily="18" charset="-127"/>
              </a:rPr>
              <a:t>문제나무</a:t>
            </a:r>
            <a:endParaRPr lang="en-US" altLang="ko-KR" sz="2800" dirty="0">
              <a:latin typeface="HY헤드라인M" pitchFamily="18" charset="-127"/>
              <a:ea typeface="HY헤드라인M" pitchFamily="18" charset="-127"/>
            </a:endParaRPr>
          </a:p>
        </p:txBody>
      </p:sp>
      <p:sp>
        <p:nvSpPr>
          <p:cNvPr id="42" name="직사각형 41"/>
          <p:cNvSpPr/>
          <p:nvPr/>
        </p:nvSpPr>
        <p:spPr>
          <a:xfrm>
            <a:off x="1071538" y="785794"/>
            <a:ext cx="2797561" cy="369332"/>
          </a:xfrm>
          <a:prstGeom prst="rect">
            <a:avLst/>
          </a:prstGeom>
        </p:spPr>
        <p:txBody>
          <a:bodyPr wrap="none">
            <a:spAutoFit/>
          </a:bodyPr>
          <a:lstStyle/>
          <a:p>
            <a:r>
              <a:rPr lang="en-US" altLang="ko-KR" dirty="0" smtClean="0">
                <a:latin typeface="+mn-ea"/>
              </a:rPr>
              <a:t>(</a:t>
            </a:r>
            <a:r>
              <a:rPr lang="ko-KR" altLang="en-US" dirty="0" smtClean="0">
                <a:latin typeface="+mn-ea"/>
              </a:rPr>
              <a:t>원인과 결과의 인과관계</a:t>
            </a:r>
            <a:r>
              <a:rPr lang="en-US" altLang="ko-KR" dirty="0" smtClean="0">
                <a:latin typeface="+mn-ea"/>
              </a:rPr>
              <a:t>)</a:t>
            </a:r>
            <a:endParaRPr lang="ko-KR" altLang="en-US" dirty="0"/>
          </a:p>
        </p:txBody>
      </p:sp>
      <p:sp>
        <p:nvSpPr>
          <p:cNvPr id="43" name="TextBox 42"/>
          <p:cNvSpPr txBox="1"/>
          <p:nvPr/>
        </p:nvSpPr>
        <p:spPr>
          <a:xfrm>
            <a:off x="285720" y="2714620"/>
            <a:ext cx="697627" cy="2923877"/>
          </a:xfrm>
          <a:prstGeom prst="rect">
            <a:avLst/>
          </a:prstGeom>
          <a:noFill/>
        </p:spPr>
        <p:txBody>
          <a:bodyPr wrap="none" rtlCol="0">
            <a:spAutoFit/>
          </a:bodyPr>
          <a:lstStyle/>
          <a:p>
            <a:r>
              <a:rPr lang="ko-KR" altLang="en-US" dirty="0" smtClean="0"/>
              <a:t>결과</a:t>
            </a:r>
            <a:endParaRPr lang="en-US" altLang="ko-KR" dirty="0" smtClean="0"/>
          </a:p>
          <a:p>
            <a:endParaRPr lang="en-US" altLang="ko-KR" dirty="0" smtClean="0"/>
          </a:p>
          <a:p>
            <a:endParaRPr lang="en-US" altLang="ko-KR" dirty="0" smtClean="0"/>
          </a:p>
          <a:p>
            <a:endParaRPr lang="en-US" altLang="ko-KR" dirty="0" smtClean="0"/>
          </a:p>
          <a:p>
            <a:r>
              <a:rPr lang="ko-KR" altLang="en-US" sz="2000" dirty="0" smtClean="0">
                <a:latin typeface="HY헤드라인M" pitchFamily="18" charset="-127"/>
                <a:ea typeface="HY헤드라인M" pitchFamily="18" charset="-127"/>
              </a:rPr>
              <a:t>핵심</a:t>
            </a:r>
            <a:endParaRPr lang="en-US" altLang="ko-KR" sz="2000" dirty="0" smtClean="0">
              <a:latin typeface="HY헤드라인M" pitchFamily="18" charset="-127"/>
              <a:ea typeface="HY헤드라인M" pitchFamily="18" charset="-127"/>
            </a:endParaRPr>
          </a:p>
          <a:p>
            <a:r>
              <a:rPr lang="ko-KR" altLang="en-US" sz="2000" dirty="0" smtClean="0">
                <a:latin typeface="HY헤드라인M" pitchFamily="18" charset="-127"/>
                <a:ea typeface="HY헤드라인M" pitchFamily="18" charset="-127"/>
              </a:rPr>
              <a:t>문제</a:t>
            </a:r>
            <a:endParaRPr lang="en-US" altLang="ko-KR" sz="2000" dirty="0" smtClean="0">
              <a:latin typeface="HY헤드라인M" pitchFamily="18" charset="-127"/>
              <a:ea typeface="HY헤드라인M" pitchFamily="18" charset="-127"/>
            </a:endParaRPr>
          </a:p>
          <a:p>
            <a:endParaRPr lang="en-US" altLang="ko-KR" dirty="0" smtClean="0"/>
          </a:p>
          <a:p>
            <a:endParaRPr lang="en-US" altLang="ko-KR" dirty="0" smtClean="0"/>
          </a:p>
          <a:p>
            <a:endParaRPr lang="en-US" altLang="ko-KR" dirty="0" smtClean="0"/>
          </a:p>
          <a:p>
            <a:r>
              <a:rPr lang="ko-KR" altLang="en-US" dirty="0" smtClean="0"/>
              <a:t>원인</a:t>
            </a:r>
            <a:endParaRPr lang="ko-KR" altLang="en-US" dirty="0"/>
          </a:p>
        </p:txBody>
      </p:sp>
      <p:sp>
        <p:nvSpPr>
          <p:cNvPr id="44" name="오른쪽 화살표 43"/>
          <p:cNvSpPr/>
          <p:nvPr/>
        </p:nvSpPr>
        <p:spPr>
          <a:xfrm>
            <a:off x="4071934" y="3571876"/>
            <a:ext cx="1643074" cy="1143008"/>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3072"/>
          <p:cNvGraphicFramePr>
            <a:graphicFrameLocks noChangeAspect="1"/>
          </p:cNvGraphicFramePr>
          <p:nvPr/>
        </p:nvGraphicFramePr>
        <p:xfrm>
          <a:off x="-304800" y="0"/>
          <a:ext cx="10820400" cy="6943725"/>
        </p:xfrm>
        <a:graphic>
          <a:graphicData uri="http://schemas.openxmlformats.org/presentationml/2006/ole">
            <p:oleObj spid="_x0000_s37890" name="Image File" r:id="rId5" imgW="3810196" imgH="2539683" progId="">
              <p:embed/>
            </p:oleObj>
          </a:graphicData>
        </a:graphic>
      </p:graphicFrame>
      <p:sp>
        <p:nvSpPr>
          <p:cNvPr id="97283" name="Text Box 1027"/>
          <p:cNvSpPr txBox="1">
            <a:spLocks noChangeArrowheads="1"/>
          </p:cNvSpPr>
          <p:nvPr/>
        </p:nvSpPr>
        <p:spPr bwMode="auto">
          <a:xfrm rot="114097">
            <a:off x="533400" y="1211263"/>
            <a:ext cx="7847013" cy="1581150"/>
          </a:xfrm>
          <a:prstGeom prst="rect">
            <a:avLst/>
          </a:prstGeom>
          <a:noFill/>
          <a:ln w="9525">
            <a:noFill/>
            <a:miter lim="800000"/>
            <a:headEnd/>
            <a:tailEnd/>
          </a:ln>
        </p:spPr>
        <p:txBody>
          <a:bodyPr>
            <a:spAutoFit/>
          </a:bodyPr>
          <a:lstStyle/>
          <a:p>
            <a:pPr algn="ctr">
              <a:spcBef>
                <a:spcPct val="20000"/>
              </a:spcBef>
              <a:buClr>
                <a:schemeClr val="accent2"/>
              </a:buClr>
              <a:buSzPct val="80000"/>
              <a:buFont typeface="Wingdings" pitchFamily="2" charset="2"/>
              <a:buNone/>
            </a:pPr>
            <a:r>
              <a:rPr lang="ko-KR" altLang="en-US" sz="4400" b="1" dirty="0">
                <a:solidFill>
                  <a:schemeClr val="accent1">
                    <a:lumMod val="75000"/>
                  </a:schemeClr>
                </a:solidFill>
                <a:latin typeface="Times New Roman" pitchFamily="18" charset="0"/>
              </a:rPr>
              <a:t>이슈</a:t>
            </a:r>
            <a:r>
              <a:rPr lang="en-US" altLang="ko-KR" sz="4400" b="1" dirty="0">
                <a:solidFill>
                  <a:schemeClr val="accent1">
                    <a:lumMod val="75000"/>
                  </a:schemeClr>
                </a:solidFill>
                <a:latin typeface="Times New Roman" pitchFamily="18" charset="0"/>
              </a:rPr>
              <a:t>&amp;</a:t>
            </a:r>
            <a:r>
              <a:rPr lang="ko-KR" altLang="en-US" sz="4400" b="1" dirty="0">
                <a:solidFill>
                  <a:schemeClr val="accent1">
                    <a:lumMod val="75000"/>
                  </a:schemeClr>
                </a:solidFill>
                <a:latin typeface="Times New Roman" pitchFamily="18" charset="0"/>
              </a:rPr>
              <a:t>원인 확인은 </a:t>
            </a:r>
            <a:endParaRPr lang="en-US" altLang="ko-KR" sz="4400" b="1" dirty="0">
              <a:solidFill>
                <a:schemeClr val="accent1">
                  <a:lumMod val="75000"/>
                </a:schemeClr>
              </a:solidFill>
              <a:latin typeface="Times New Roman" pitchFamily="18" charset="0"/>
            </a:endParaRPr>
          </a:p>
          <a:p>
            <a:pPr algn="ctr">
              <a:spcBef>
                <a:spcPct val="20000"/>
              </a:spcBef>
              <a:buClr>
                <a:schemeClr val="accent2"/>
              </a:buClr>
              <a:buSzPct val="80000"/>
              <a:buFont typeface="Wingdings" pitchFamily="2" charset="2"/>
              <a:buNone/>
            </a:pPr>
            <a:r>
              <a:rPr lang="ko-KR" altLang="en-US" sz="4400" b="1" dirty="0">
                <a:solidFill>
                  <a:schemeClr val="accent1">
                    <a:lumMod val="75000"/>
                  </a:schemeClr>
                </a:solidFill>
                <a:latin typeface="Times New Roman" pitchFamily="18" charset="0"/>
              </a:rPr>
              <a:t>왜 중요한가</a:t>
            </a:r>
            <a:r>
              <a:rPr lang="en-US" altLang="ko-KR" sz="4400" b="1" dirty="0">
                <a:solidFill>
                  <a:schemeClr val="accent1">
                    <a:lumMod val="75000"/>
                  </a:schemeClr>
                </a:solidFill>
                <a:latin typeface="Times New Roman" pitchFamily="18" charset="0"/>
              </a:rPr>
              <a:t>?</a:t>
            </a:r>
            <a:endParaRPr lang="es-NI" altLang="ko-KR" sz="4400" b="1" dirty="0">
              <a:solidFill>
                <a:schemeClr val="accent1">
                  <a:lumMod val="75000"/>
                </a:schemeClr>
              </a:solidFill>
              <a:latin typeface="Times New Roman" pitchFamily="18" charset="0"/>
              <a:ea typeface="굴림" pitchFamily="50" charset="-127"/>
            </a:endParaRPr>
          </a:p>
        </p:txBody>
      </p:sp>
      <p:sp>
        <p:nvSpPr>
          <p:cNvPr id="4" name="직사각형 3"/>
          <p:cNvSpPr/>
          <p:nvPr/>
        </p:nvSpPr>
        <p:spPr>
          <a:xfrm>
            <a:off x="571472" y="4714884"/>
            <a:ext cx="9001188" cy="1417824"/>
          </a:xfrm>
          <a:prstGeom prst="rect">
            <a:avLst/>
          </a:prstGeom>
        </p:spPr>
        <p:txBody>
          <a:bodyPr wrap="square">
            <a:spAutoFit/>
          </a:bodyPr>
          <a:lstStyle/>
          <a:p>
            <a:pPr algn="just">
              <a:lnSpc>
                <a:spcPct val="150000"/>
              </a:lnSpc>
            </a:pPr>
            <a:r>
              <a:rPr lang="ko-KR" altLang="en-US" sz="2000" dirty="0" smtClean="0">
                <a:solidFill>
                  <a:schemeClr val="bg1"/>
                </a:solidFill>
                <a:latin typeface="+mn-ea"/>
              </a:rPr>
              <a:t>원인과 결과에 관해 이론을 만들 수 있도록 구조화된 틀을 보여준다</a:t>
            </a:r>
            <a:r>
              <a:rPr lang="en-US" altLang="ko-KR" sz="2000" dirty="0" smtClean="0">
                <a:solidFill>
                  <a:schemeClr val="bg1"/>
                </a:solidFill>
                <a:latin typeface="+mn-ea"/>
              </a:rPr>
              <a:t>.</a:t>
            </a:r>
          </a:p>
          <a:p>
            <a:pPr algn="just">
              <a:lnSpc>
                <a:spcPct val="150000"/>
              </a:lnSpc>
            </a:pPr>
            <a:r>
              <a:rPr lang="ko-KR" altLang="en-US" sz="2000" dirty="0" smtClean="0">
                <a:solidFill>
                  <a:schemeClr val="bg1"/>
                </a:solidFill>
                <a:latin typeface="+mn-ea"/>
              </a:rPr>
              <a:t>역량</a:t>
            </a:r>
            <a:r>
              <a:rPr lang="en-US" altLang="ko-KR" sz="2000" dirty="0" smtClean="0">
                <a:solidFill>
                  <a:schemeClr val="bg1"/>
                </a:solidFill>
                <a:latin typeface="+mn-ea"/>
              </a:rPr>
              <a:t>, </a:t>
            </a:r>
            <a:r>
              <a:rPr lang="ko-KR" altLang="en-US" sz="2000" dirty="0" smtClean="0">
                <a:solidFill>
                  <a:schemeClr val="bg1"/>
                </a:solidFill>
                <a:latin typeface="+mn-ea"/>
              </a:rPr>
              <a:t>자원</a:t>
            </a:r>
            <a:r>
              <a:rPr lang="en-US" altLang="ko-KR" sz="2000" dirty="0" smtClean="0">
                <a:solidFill>
                  <a:schemeClr val="bg1"/>
                </a:solidFill>
                <a:latin typeface="+mn-ea"/>
              </a:rPr>
              <a:t>, </a:t>
            </a:r>
            <a:r>
              <a:rPr lang="ko-KR" altLang="en-US" sz="2000" dirty="0" smtClean="0">
                <a:solidFill>
                  <a:schemeClr val="bg1"/>
                </a:solidFill>
                <a:latin typeface="+mn-ea"/>
              </a:rPr>
              <a:t>취약성 등의 목록을 조사하는데 도움을 준다</a:t>
            </a:r>
            <a:r>
              <a:rPr lang="en-US" altLang="ko-KR" sz="2000" dirty="0" smtClean="0">
                <a:solidFill>
                  <a:schemeClr val="bg1"/>
                </a:solidFill>
                <a:latin typeface="+mn-ea"/>
              </a:rPr>
              <a:t>.</a:t>
            </a:r>
          </a:p>
          <a:p>
            <a:pPr algn="just">
              <a:lnSpc>
                <a:spcPct val="150000"/>
              </a:lnSpc>
            </a:pPr>
            <a:r>
              <a:rPr lang="ko-KR" altLang="en-US" sz="2000" dirty="0" smtClean="0">
                <a:solidFill>
                  <a:schemeClr val="bg1"/>
                </a:solidFill>
                <a:latin typeface="+mn-ea"/>
              </a:rPr>
              <a:t>어떻게 관계를 형성하고 개입하는지에 대해 도움을 줍니다.</a:t>
            </a:r>
            <a:endParaRPr lang="ko-KR" altLang="en-US" sz="2000" dirty="0">
              <a:solidFill>
                <a:schemeClr val="bg1"/>
              </a:solidFill>
              <a:latin typeface="+mn-ea"/>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sz="half" idx="1"/>
          </p:nvPr>
        </p:nvSpPr>
        <p:spPr/>
        <p:txBody>
          <a:bodyPr/>
          <a:lstStyle/>
          <a:p>
            <a:endParaRPr lang="ko-KR" altLang="en-US"/>
          </a:p>
        </p:txBody>
      </p:sp>
      <p:sp>
        <p:nvSpPr>
          <p:cNvPr id="4" name="내용 개체 틀 3"/>
          <p:cNvSpPr>
            <a:spLocks noGrp="1"/>
          </p:cNvSpPr>
          <p:nvPr>
            <p:ph sz="half" idx="2"/>
          </p:nvPr>
        </p:nvSpPr>
        <p:spPr/>
        <p:txBody>
          <a:bodyPr/>
          <a:lstStyle/>
          <a:p>
            <a:endParaRPr lang="ko-KR" altLang="en-US"/>
          </a:p>
        </p:txBody>
      </p:sp>
      <p:pic>
        <p:nvPicPr>
          <p:cNvPr id="181250" name="Picture 2" descr="j040094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786314" y="5715016"/>
            <a:ext cx="4357686" cy="923330"/>
          </a:xfrm>
          <a:prstGeom prst="rect">
            <a:avLst/>
          </a:prstGeom>
          <a:noFill/>
        </p:spPr>
        <p:txBody>
          <a:bodyPr wrap="square" rtlCol="0">
            <a:spAutoFit/>
          </a:bodyPr>
          <a:lstStyle/>
          <a:p>
            <a:pPr algn="ctr"/>
            <a:r>
              <a:rPr lang="en-US" altLang="ko-KR" sz="5400" dirty="0" smtClean="0"/>
              <a:t>Reflection</a:t>
            </a:r>
            <a:endParaRPr lang="ko-KR" alt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직사각형 1"/>
          <p:cNvSpPr>
            <a:spLocks noChangeArrowheads="1"/>
          </p:cNvSpPr>
          <p:nvPr/>
        </p:nvSpPr>
        <p:spPr bwMode="auto">
          <a:xfrm>
            <a:off x="971550" y="908050"/>
            <a:ext cx="7272338" cy="5078313"/>
          </a:xfrm>
          <a:prstGeom prst="rect">
            <a:avLst/>
          </a:prstGeom>
          <a:noFill/>
          <a:ln w="9525">
            <a:noFill/>
            <a:miter lim="800000"/>
            <a:headEnd/>
            <a:tailEnd/>
          </a:ln>
        </p:spPr>
        <p:txBody>
          <a:bodyPr>
            <a:spAutoFit/>
          </a:bodyPr>
          <a:lstStyle/>
          <a:p>
            <a:r>
              <a:rPr lang="ko-KR" altLang="en-US" dirty="0"/>
              <a:t>배분사업 신청유형은 </a:t>
            </a:r>
            <a:r>
              <a:rPr lang="ko-KR" altLang="en-US" dirty="0" smtClean="0"/>
              <a:t>프로그램</a:t>
            </a:r>
            <a:r>
              <a:rPr lang="en-US" altLang="ko-KR" dirty="0"/>
              <a:t>, </a:t>
            </a:r>
            <a:r>
              <a:rPr lang="ko-KR" altLang="en-US" dirty="0"/>
              <a:t>기능보강으로 구분됩니다</a:t>
            </a:r>
            <a:r>
              <a:rPr lang="en-US" altLang="ko-KR" dirty="0"/>
              <a:t>.</a:t>
            </a:r>
          </a:p>
          <a:p>
            <a:endParaRPr lang="en-US" altLang="ko-KR" dirty="0"/>
          </a:p>
          <a:p>
            <a:r>
              <a:rPr lang="ko-KR" altLang="en-US" b="1" u="sng" dirty="0" err="1"/>
              <a:t>성과중심형</a:t>
            </a:r>
            <a:r>
              <a:rPr lang="en-US" altLang="ko-KR" b="1" u="sng" dirty="0"/>
              <a:t>(1</a:t>
            </a:r>
            <a:r>
              <a:rPr lang="ko-KR" altLang="en-US" b="1" u="sng" dirty="0" err="1"/>
              <a:t>년단위</a:t>
            </a:r>
            <a:r>
              <a:rPr lang="ko-KR" altLang="en-US" b="1" u="sng" dirty="0"/>
              <a:t> 사업</a:t>
            </a:r>
            <a:r>
              <a:rPr lang="en-US" altLang="ko-KR" b="1" u="sng" dirty="0"/>
              <a:t>)</a:t>
            </a:r>
            <a:endParaRPr lang="ko-KR" altLang="en-US" dirty="0"/>
          </a:p>
          <a:p>
            <a:pPr lvl="1">
              <a:buFontTx/>
              <a:buChar char="-"/>
            </a:pPr>
            <a:r>
              <a:rPr lang="ko-KR" altLang="en-US" dirty="0"/>
              <a:t> 성과 목표 달성을 통해 사업 참여자의 의미 있는 변화를 꾀하고</a:t>
            </a:r>
            <a:r>
              <a:rPr lang="en-US" altLang="ko-KR" dirty="0"/>
              <a:t>, </a:t>
            </a:r>
            <a:r>
              <a:rPr lang="ko-KR" altLang="en-US" dirty="0"/>
              <a:t>나아가 지역사회 변화의 기초를 다지는 사업이라고 볼 수 있습니다</a:t>
            </a:r>
            <a:r>
              <a:rPr lang="en-US" altLang="ko-KR" dirty="0" smtClean="0"/>
              <a:t>. </a:t>
            </a:r>
            <a:r>
              <a:rPr lang="ko-KR" altLang="en-US" dirty="0" smtClean="0"/>
              <a:t>사업참여자의 </a:t>
            </a:r>
            <a:r>
              <a:rPr lang="ko-KR" altLang="en-US" dirty="0"/>
              <a:t>역량강화 또는 소규모의 지역사회 네트워크 구축 등의 사업을 포함하고 있습니다</a:t>
            </a:r>
            <a:r>
              <a:rPr lang="en-US" altLang="ko-KR" dirty="0"/>
              <a:t>.</a:t>
            </a:r>
          </a:p>
          <a:p>
            <a:r>
              <a:rPr lang="en-US" altLang="ko-KR" dirty="0"/>
              <a:t> </a:t>
            </a:r>
          </a:p>
          <a:p>
            <a:r>
              <a:rPr lang="ko-KR" altLang="en-US" b="1" u="sng" dirty="0" err="1"/>
              <a:t>성과확산형</a:t>
            </a:r>
            <a:r>
              <a:rPr lang="en-US" altLang="ko-KR" b="1" u="sng" dirty="0"/>
              <a:t>(</a:t>
            </a:r>
            <a:r>
              <a:rPr lang="ko-KR" altLang="en-US" b="1" u="sng" dirty="0"/>
              <a:t>다년도 사업</a:t>
            </a:r>
            <a:r>
              <a:rPr lang="en-US" altLang="ko-KR" b="1" u="sng" dirty="0"/>
              <a:t>)</a:t>
            </a:r>
            <a:endParaRPr lang="ko-KR" altLang="en-US" dirty="0"/>
          </a:p>
          <a:p>
            <a:pPr lvl="1">
              <a:buFontTx/>
              <a:buChar char="-"/>
            </a:pPr>
            <a:r>
              <a:rPr lang="en-US" altLang="ko-KR" dirty="0"/>
              <a:t> 2</a:t>
            </a:r>
            <a:r>
              <a:rPr lang="ko-KR" altLang="en-US" dirty="0"/>
              <a:t>년 </a:t>
            </a:r>
            <a:r>
              <a:rPr lang="ko-KR" altLang="en-US" dirty="0" smtClean="0"/>
              <a:t>계획하는 다년도 사업으로 사업 참여자의 의미 있는 변화뿐만 아니라 이상 지역사회</a:t>
            </a:r>
            <a:r>
              <a:rPr lang="en-US" altLang="ko-KR" dirty="0"/>
              <a:t>, </a:t>
            </a:r>
            <a:r>
              <a:rPr lang="ko-KR" altLang="en-US" dirty="0"/>
              <a:t>나아가 우리 사회에 </a:t>
            </a:r>
            <a:r>
              <a:rPr lang="ko-KR" altLang="en-US" dirty="0" err="1"/>
              <a:t>파급력을</a:t>
            </a:r>
            <a:r>
              <a:rPr lang="ko-KR" altLang="en-US" dirty="0"/>
              <a:t> 미치는 것을 지향하는 사업입니다</a:t>
            </a:r>
            <a:r>
              <a:rPr lang="en-US" altLang="ko-KR" dirty="0"/>
              <a:t>.</a:t>
            </a:r>
          </a:p>
          <a:p>
            <a:r>
              <a:rPr lang="en-US" altLang="ko-KR" dirty="0"/>
              <a:t> </a:t>
            </a:r>
          </a:p>
          <a:p>
            <a:r>
              <a:rPr lang="ko-KR" altLang="en-US" b="1" u="sng" dirty="0" err="1"/>
              <a:t>산출중심형</a:t>
            </a:r>
            <a:r>
              <a:rPr lang="en-US" altLang="ko-KR" b="1" u="sng" dirty="0"/>
              <a:t>(</a:t>
            </a:r>
            <a:r>
              <a:rPr lang="ko-KR" altLang="en-US" b="1" u="sng" dirty="0"/>
              <a:t>산출목표 사업</a:t>
            </a:r>
            <a:r>
              <a:rPr lang="en-US" altLang="ko-KR" b="1" u="sng" dirty="0"/>
              <a:t>)</a:t>
            </a:r>
            <a:endParaRPr lang="ko-KR" altLang="en-US" dirty="0"/>
          </a:p>
          <a:p>
            <a:pPr lvl="1">
              <a:buFontTx/>
              <a:buChar char="-"/>
            </a:pPr>
            <a:r>
              <a:rPr lang="ko-KR" altLang="en-US" dirty="0"/>
              <a:t> 현재 당면한 지역사회 이슈 또는 개인</a:t>
            </a:r>
            <a:r>
              <a:rPr lang="en-US" altLang="ko-KR" dirty="0"/>
              <a:t>(</a:t>
            </a:r>
            <a:r>
              <a:rPr lang="ko-KR" altLang="en-US" dirty="0"/>
              <a:t>또는 가족</a:t>
            </a:r>
            <a:r>
              <a:rPr lang="en-US" altLang="ko-KR" dirty="0"/>
              <a:t>)</a:t>
            </a:r>
            <a:r>
              <a:rPr lang="ko-KR" altLang="en-US" dirty="0"/>
              <a:t>의 문제 해결을 위한 지원 사업으로 성과목표 달성 보다는 사업수행 과정에 중점을 두는 사업입니다</a:t>
            </a:r>
            <a:r>
              <a:rPr lang="en-US" altLang="ko-KR" dirty="0" smtClean="0"/>
              <a:t>. </a:t>
            </a:r>
            <a:r>
              <a:rPr lang="ko-KR" altLang="en-US" dirty="0" smtClean="0"/>
              <a:t> </a:t>
            </a:r>
            <a:r>
              <a:rPr lang="ko-KR" altLang="en-US" dirty="0"/>
              <a:t>예를 들어</a:t>
            </a:r>
            <a:r>
              <a:rPr lang="en-US" altLang="ko-KR" dirty="0"/>
              <a:t>, </a:t>
            </a:r>
            <a:r>
              <a:rPr lang="ko-KR" altLang="en-US" dirty="0"/>
              <a:t>독거 노인의 선풍기 지급수량 </a:t>
            </a:r>
            <a:r>
              <a:rPr lang="ko-KR" altLang="en-US" dirty="0" err="1"/>
              <a:t>처럼</a:t>
            </a:r>
            <a:r>
              <a:rPr lang="ko-KR" altLang="en-US" dirty="0"/>
              <a:t> 산출이 용이한 사업입니다</a:t>
            </a:r>
            <a:r>
              <a:rPr lang="en-US" altLang="ko-KR"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t> </a:t>
            </a:r>
            <a:r>
              <a:rPr lang="ko-KR" altLang="en-US" b="1" dirty="0" smtClean="0"/>
              <a:t>프로그램 </a:t>
            </a:r>
            <a:r>
              <a:rPr lang="en-US" altLang="ko-KR" b="1" dirty="0" smtClean="0"/>
              <a:t>?</a:t>
            </a:r>
            <a:endParaRPr lang="ko-KR" altLang="en-US" b="1" dirty="0"/>
          </a:p>
        </p:txBody>
      </p:sp>
      <p:sp>
        <p:nvSpPr>
          <p:cNvPr id="5" name="Rectangle 6"/>
          <p:cNvSpPr>
            <a:spLocks noChangeArrowheads="1"/>
          </p:cNvSpPr>
          <p:nvPr/>
        </p:nvSpPr>
        <p:spPr bwMode="auto">
          <a:xfrm>
            <a:off x="611188" y="1643050"/>
            <a:ext cx="7921625" cy="3873513"/>
          </a:xfrm>
          <a:prstGeom prst="rect">
            <a:avLst/>
          </a:prstGeom>
          <a:noFill/>
          <a:ln w="28575">
            <a:solidFill>
              <a:srgbClr val="333333"/>
            </a:solidFill>
            <a:miter lim="800000"/>
            <a:headEnd/>
            <a:tailEnd/>
          </a:ln>
        </p:spPr>
        <p:txBody>
          <a:bodyPr wrap="none" lIns="90000" tIns="46800" rIns="90000" bIns="46800" anchor="ctr"/>
          <a:lstStyle/>
          <a:p>
            <a:pPr lvl="1">
              <a:buFontTx/>
              <a:buChar char="-"/>
            </a:pPr>
            <a:r>
              <a:rPr lang="ko-KR" altLang="en-US" sz="1600" dirty="0" smtClean="0"/>
              <a:t> 특정 </a:t>
            </a:r>
            <a:r>
              <a:rPr lang="ko-KR" altLang="en-US" sz="1600" dirty="0"/>
              <a:t>목표를 성취하기 위한 활동들의 집합</a:t>
            </a:r>
            <a:r>
              <a:rPr lang="ko-KR" altLang="en-US" sz="1600" dirty="0">
                <a:latin typeface="Arial" pitchFamily="34" charset="0"/>
              </a:rPr>
              <a:t>’</a:t>
            </a:r>
            <a:endParaRPr lang="ko-KR" altLang="en-US" sz="1600" dirty="0"/>
          </a:p>
          <a:p>
            <a:pPr lvl="1">
              <a:buFontTx/>
              <a:buChar char="-"/>
            </a:pPr>
            <a:r>
              <a:rPr lang="ko-KR" altLang="en-US" sz="1600" dirty="0" smtClean="0"/>
              <a:t> 사회복지 </a:t>
            </a:r>
            <a:r>
              <a:rPr lang="ko-KR" altLang="en-US" sz="1600" dirty="0"/>
              <a:t>프로그램은 사람들에게 원조를 제공하는 활동들로 구성</a:t>
            </a:r>
          </a:p>
          <a:p>
            <a:pPr lvl="1">
              <a:buFontTx/>
              <a:buChar char="-"/>
            </a:pPr>
            <a:r>
              <a:rPr lang="ko-KR" altLang="en-US" sz="1600" dirty="0" smtClean="0"/>
              <a:t> 프로그램을 </a:t>
            </a:r>
            <a:r>
              <a:rPr lang="ko-KR" altLang="en-US" sz="1600" dirty="0"/>
              <a:t>통하여 사회의 구성원들에게 서비스를 제공</a:t>
            </a:r>
            <a:br>
              <a:rPr lang="ko-KR" altLang="en-US" sz="1600" dirty="0"/>
            </a:br>
            <a:r>
              <a:rPr lang="en-US" altLang="ko-KR" sz="1600" dirty="0" smtClean="0">
                <a:sym typeface="Wingdings" pitchFamily="2" charset="2"/>
              </a:rPr>
              <a:t>		</a:t>
            </a:r>
            <a:r>
              <a:rPr lang="ko-KR" altLang="en-US" sz="1600" dirty="0" smtClean="0">
                <a:sym typeface="Wingdings" pitchFamily="2" charset="2"/>
              </a:rPr>
              <a:t> </a:t>
            </a:r>
            <a:r>
              <a:rPr lang="ko-KR" altLang="en-US" sz="1600" dirty="0">
                <a:sym typeface="Wingdings" pitchFamily="2" charset="2"/>
              </a:rPr>
              <a:t>사회의 욕구를 충족</a:t>
            </a:r>
          </a:p>
          <a:p>
            <a:pPr lvl="1">
              <a:lnSpc>
                <a:spcPct val="200000"/>
              </a:lnSpc>
            </a:pPr>
            <a:r>
              <a:rPr lang="en-US" altLang="ko-KR" sz="1600" dirty="0">
                <a:solidFill>
                  <a:schemeClr val="accent1"/>
                </a:solidFill>
              </a:rPr>
              <a:t>	</a:t>
            </a:r>
            <a:r>
              <a:rPr lang="en-US" altLang="ko-KR" sz="1600" dirty="0" smtClean="0">
                <a:solidFill>
                  <a:schemeClr val="accent1"/>
                </a:solidFill>
              </a:rPr>
              <a:t>	</a:t>
            </a:r>
            <a:r>
              <a:rPr lang="ko-KR" altLang="en-US" sz="1600" dirty="0" smtClean="0">
                <a:solidFill>
                  <a:schemeClr val="accent1"/>
                </a:solidFill>
              </a:rPr>
              <a:t>의사 </a:t>
            </a:r>
            <a:r>
              <a:rPr lang="en-US" altLang="ko-KR" sz="1600" dirty="0">
                <a:solidFill>
                  <a:schemeClr val="accent1"/>
                </a:solidFill>
              </a:rPr>
              <a:t>	</a:t>
            </a:r>
            <a:r>
              <a:rPr lang="en-US" altLang="ko-KR" sz="1600" dirty="0" smtClean="0">
                <a:solidFill>
                  <a:schemeClr val="accent1"/>
                </a:solidFill>
              </a:rPr>
              <a:t>     – </a:t>
            </a:r>
            <a:r>
              <a:rPr lang="ko-KR" altLang="en-US" sz="1600" dirty="0">
                <a:solidFill>
                  <a:schemeClr val="accent1"/>
                </a:solidFill>
              </a:rPr>
              <a:t>신체 </a:t>
            </a:r>
            <a:r>
              <a:rPr lang="en-US" altLang="ko-KR" sz="1600" dirty="0">
                <a:solidFill>
                  <a:schemeClr val="accent1"/>
                </a:solidFill>
              </a:rPr>
              <a:t>	</a:t>
            </a:r>
            <a:r>
              <a:rPr lang="en-US" altLang="ko-KR" sz="1600" dirty="0" smtClean="0">
                <a:solidFill>
                  <a:schemeClr val="accent1"/>
                </a:solidFill>
              </a:rPr>
              <a:t>/ </a:t>
            </a:r>
            <a:r>
              <a:rPr lang="ko-KR" altLang="en-US" sz="1600" dirty="0" smtClean="0">
                <a:solidFill>
                  <a:schemeClr val="accent1"/>
                </a:solidFill>
              </a:rPr>
              <a:t>의료기술</a:t>
            </a:r>
            <a:endParaRPr lang="en-US" altLang="ko-KR" sz="1600" dirty="0">
              <a:solidFill>
                <a:schemeClr val="accent1"/>
              </a:solidFill>
            </a:endParaRPr>
          </a:p>
          <a:p>
            <a:pPr lvl="1">
              <a:lnSpc>
                <a:spcPct val="200000"/>
              </a:lnSpc>
            </a:pPr>
            <a:r>
              <a:rPr lang="en-US" altLang="ko-KR" sz="1600" dirty="0">
                <a:solidFill>
                  <a:schemeClr val="accent1"/>
                </a:solidFill>
              </a:rPr>
              <a:t>	</a:t>
            </a:r>
            <a:r>
              <a:rPr lang="en-US" altLang="ko-KR" sz="1600" dirty="0" smtClean="0">
                <a:solidFill>
                  <a:schemeClr val="accent1"/>
                </a:solidFill>
              </a:rPr>
              <a:t>	</a:t>
            </a:r>
            <a:r>
              <a:rPr lang="ko-KR" altLang="en-US" sz="1600" dirty="0" err="1" smtClean="0">
                <a:solidFill>
                  <a:schemeClr val="accent1"/>
                </a:solidFill>
              </a:rPr>
              <a:t>사회복지사</a:t>
            </a:r>
            <a:r>
              <a:rPr lang="ko-KR" altLang="en-US" sz="1600" dirty="0" smtClean="0">
                <a:solidFill>
                  <a:schemeClr val="accent1"/>
                </a:solidFill>
              </a:rPr>
              <a:t>    </a:t>
            </a:r>
            <a:r>
              <a:rPr lang="en-US" altLang="ko-KR" sz="1600" dirty="0" smtClean="0">
                <a:solidFill>
                  <a:schemeClr val="accent1"/>
                </a:solidFill>
              </a:rPr>
              <a:t>– </a:t>
            </a:r>
            <a:r>
              <a:rPr lang="ko-KR" altLang="en-US" sz="1600" dirty="0">
                <a:solidFill>
                  <a:schemeClr val="accent1"/>
                </a:solidFill>
              </a:rPr>
              <a:t>사회문제 </a:t>
            </a:r>
            <a:r>
              <a:rPr lang="en-US" altLang="ko-KR" sz="1600" dirty="0">
                <a:solidFill>
                  <a:schemeClr val="accent1"/>
                </a:solidFill>
              </a:rPr>
              <a:t>	</a:t>
            </a:r>
            <a:r>
              <a:rPr lang="en-US" altLang="ko-KR" sz="1600" dirty="0" smtClean="0">
                <a:solidFill>
                  <a:schemeClr val="accent1"/>
                </a:solidFill>
              </a:rPr>
              <a:t>/ </a:t>
            </a:r>
            <a:r>
              <a:rPr lang="ko-KR" altLang="en-US" sz="1600" dirty="0" smtClean="0">
                <a:solidFill>
                  <a:schemeClr val="accent1"/>
                </a:solidFill>
              </a:rPr>
              <a:t>프로그램</a:t>
            </a:r>
            <a:endParaRPr lang="en-US" altLang="ko-KR" sz="1600" dirty="0">
              <a:solidFill>
                <a:schemeClr val="accent1"/>
              </a:solidFill>
            </a:endParaRPr>
          </a:p>
          <a:p>
            <a:pPr lvl="1"/>
            <a:endParaRPr lang="en-US" altLang="ko-KR" sz="1600" dirty="0" smtClean="0"/>
          </a:p>
          <a:p>
            <a:pPr lvl="1" algn="ctr"/>
            <a:r>
              <a:rPr lang="ko-KR" altLang="en-US" sz="1600" dirty="0" smtClean="0"/>
              <a:t>프로그램의 </a:t>
            </a:r>
            <a:r>
              <a:rPr lang="ko-KR" altLang="en-US" sz="2400" b="1" dirty="0">
                <a:effectLst>
                  <a:outerShdw blurRad="38100" dist="38100" dir="2700000" algn="tl">
                    <a:srgbClr val="C0C0C0"/>
                  </a:outerShdw>
                </a:effectLst>
                <a:latin typeface="HY헤드라인M" pitchFamily="18" charset="-127"/>
                <a:ea typeface="HY헤드라인M" pitchFamily="18" charset="-127"/>
              </a:rPr>
              <a:t>인과관계</a:t>
            </a:r>
            <a:r>
              <a:rPr lang="ko-KR" altLang="en-US" sz="1600" dirty="0"/>
              <a:t>에 대한 명확한 제시가 </a:t>
            </a:r>
            <a:r>
              <a:rPr lang="ko-KR" altLang="en-US" sz="1600" dirty="0" smtClean="0"/>
              <a:t>부족</a:t>
            </a:r>
            <a:endParaRPr lang="en-US" altLang="ko-KR" sz="1600" dirty="0" smtClean="0"/>
          </a:p>
          <a:p>
            <a:pPr lvl="1" algn="ctr"/>
            <a:r>
              <a:rPr lang="ko-KR" altLang="en-US" sz="1600" dirty="0" smtClean="0"/>
              <a:t>전문성을 </a:t>
            </a:r>
            <a:r>
              <a:rPr lang="ko-KR" altLang="en-US" sz="1600" dirty="0"/>
              <a:t>인정 받지 못하고 있다</a:t>
            </a:r>
            <a:r>
              <a:rPr lang="en-US" altLang="ko-KR" sz="1600" dirty="0"/>
              <a:t>.</a:t>
            </a:r>
          </a:p>
          <a:p>
            <a:pPr lvl="1"/>
            <a:endParaRPr lang="en-US" altLang="ko-KR" sz="1600" dirty="0"/>
          </a:p>
          <a:p>
            <a:endParaRPr lang="en-US" altLang="ko-KR" sz="1400" dirty="0"/>
          </a:p>
        </p:txBody>
      </p:sp>
      <p:sp>
        <p:nvSpPr>
          <p:cNvPr id="6" name="AutoShape 13"/>
          <p:cNvSpPr>
            <a:spLocks noChangeArrowheads="1"/>
          </p:cNvSpPr>
          <p:nvPr/>
        </p:nvSpPr>
        <p:spPr bwMode="auto">
          <a:xfrm>
            <a:off x="971550" y="5085184"/>
            <a:ext cx="7200900" cy="115252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ctr"/>
          <a:lstStyle/>
          <a:p>
            <a:r>
              <a:rPr lang="en-US" altLang="ko-KR" b="1" dirty="0">
                <a:sym typeface="Wingdings" pitchFamily="2" charset="2"/>
              </a:rPr>
              <a:t> </a:t>
            </a:r>
            <a:r>
              <a:rPr lang="ko-KR" altLang="en-US" b="1" dirty="0">
                <a:sym typeface="Wingdings" pitchFamily="2" charset="2"/>
              </a:rPr>
              <a:t>프로그램 기획을 통해 대상자에 대한 변화가 사회복지적 개입에</a:t>
            </a:r>
            <a:br>
              <a:rPr lang="ko-KR" altLang="en-US" b="1" dirty="0">
                <a:sym typeface="Wingdings" pitchFamily="2" charset="2"/>
              </a:rPr>
            </a:br>
            <a:r>
              <a:rPr lang="ko-KR" altLang="en-US" b="1" dirty="0">
                <a:sym typeface="Wingdings" pitchFamily="2" charset="2"/>
              </a:rPr>
              <a:t>    의한 발생했음을 제시하는 근거가 되도록 하여야 한다</a:t>
            </a:r>
            <a:r>
              <a:rPr lang="en-US" altLang="ko-KR" b="1" dirty="0">
                <a:sym typeface="Wingdings" pitchFamily="2" charset="2"/>
              </a:rPr>
              <a:t>. </a:t>
            </a:r>
            <a:endParaRPr lang="en-US" altLang="ko-K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28596" y="3333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sz="2400" b="1" i="0" u="none" strike="noStrike" cap="none" normalizeH="0" baseline="0" dirty="0" smtClean="0">
                <a:ln>
                  <a:noFill/>
                </a:ln>
                <a:effectLst>
                  <a:outerShdw blurRad="38100" dist="38100" dir="2700000" algn="tl">
                    <a:srgbClr val="000000">
                      <a:alpha val="43137"/>
                    </a:srgbClr>
                  </a:outerShdw>
                </a:effectLst>
                <a:latin typeface="+mn-ea"/>
              </a:rPr>
              <a:t>수직적 논리 </a:t>
            </a:r>
            <a:r>
              <a:rPr kumimoji="0" lang="en-US" altLang="ko-KR" sz="2400" i="0" u="none" strike="noStrike" cap="none" normalizeH="0" baseline="0" dirty="0" smtClean="0">
                <a:ln>
                  <a:noFill/>
                </a:ln>
                <a:effectLst>
                  <a:outerShdw blurRad="38100" dist="38100" dir="2700000" algn="tl">
                    <a:srgbClr val="C0C0C0"/>
                  </a:outerShdw>
                </a:effectLst>
                <a:latin typeface="+mn-ea"/>
              </a:rPr>
              <a:t>…</a:t>
            </a:r>
            <a:r>
              <a:rPr kumimoji="0" lang="ko-KR" sz="2400" i="1" u="none" strike="noStrike" cap="none" normalizeH="0" baseline="0" dirty="0" smtClean="0">
                <a:ln>
                  <a:noFill/>
                </a:ln>
                <a:effectLst>
                  <a:outerShdw blurRad="38100" dist="38100" dir="2700000" algn="tl">
                    <a:srgbClr val="C0C0C0"/>
                  </a:outerShdw>
                </a:effectLst>
                <a:latin typeface="+mn-ea"/>
              </a:rPr>
              <a:t>하면</a:t>
            </a:r>
            <a:r>
              <a:rPr kumimoji="0" lang="en-US" altLang="ko-KR" sz="2400" i="1" u="none" strike="noStrike" cap="none" normalizeH="0" baseline="0" dirty="0" smtClean="0">
                <a:ln>
                  <a:noFill/>
                </a:ln>
                <a:effectLst>
                  <a:outerShdw blurRad="38100" dist="38100" dir="2700000" algn="tl">
                    <a:srgbClr val="C0C0C0"/>
                  </a:outerShdw>
                </a:effectLst>
                <a:latin typeface="+mn-ea"/>
              </a:rPr>
              <a:t>…</a:t>
            </a:r>
            <a:r>
              <a:rPr kumimoji="0" lang="ko-KR" sz="2400" i="1" u="none" strike="noStrike" cap="none" normalizeH="0" baseline="0" dirty="0" smtClean="0">
                <a:ln>
                  <a:noFill/>
                </a:ln>
                <a:effectLst>
                  <a:outerShdw blurRad="38100" dist="38100" dir="2700000" algn="tl">
                    <a:srgbClr val="C0C0C0"/>
                  </a:outerShdw>
                </a:effectLst>
                <a:latin typeface="+mn-ea"/>
              </a:rPr>
              <a:t>된다 </a:t>
            </a:r>
            <a:r>
              <a:rPr kumimoji="0" lang="ko-KR" sz="2400" i="0" u="none" strike="noStrike" cap="none" normalizeH="0" baseline="0" dirty="0" smtClean="0">
                <a:ln>
                  <a:noFill/>
                </a:ln>
                <a:effectLst>
                  <a:outerShdw blurRad="38100" dist="38100" dir="2700000" algn="tl">
                    <a:srgbClr val="C0C0C0"/>
                  </a:outerShdw>
                </a:effectLst>
                <a:latin typeface="+mn-ea"/>
              </a:rPr>
              <a:t>인과관계 점검하는 법</a:t>
            </a:r>
            <a:r>
              <a:rPr kumimoji="0" lang="ko-KR" altLang="en-US" sz="2800" b="1" i="0" u="none" strike="noStrike" cap="none" normalizeH="0" baseline="0" dirty="0" smtClean="0">
                <a:ln>
                  <a:noFill/>
                </a:ln>
                <a:solidFill>
                  <a:srgbClr val="00CC99"/>
                </a:solidFill>
                <a:effectLst>
                  <a:outerShdw blurRad="38100" dist="38100" dir="2700000" algn="tl">
                    <a:srgbClr val="C0C0C0"/>
                  </a:outerShdw>
                </a:effectLst>
                <a:latin typeface="Gill Sans MT" pitchFamily="34" charset="0"/>
                <a:ea typeface="맑은 고딕" pitchFamily="50" charset="-127"/>
              </a:rPr>
              <a:t/>
            </a:r>
            <a:br>
              <a:rPr kumimoji="0" lang="ko-KR" altLang="en-US" sz="2800" b="1" i="0" u="none" strike="noStrike" cap="none" normalizeH="0" baseline="0" dirty="0" smtClean="0">
                <a:ln>
                  <a:noFill/>
                </a:ln>
                <a:solidFill>
                  <a:srgbClr val="00CC99"/>
                </a:solidFill>
                <a:effectLst>
                  <a:outerShdw blurRad="38100" dist="38100" dir="2700000" algn="tl">
                    <a:srgbClr val="C0C0C0"/>
                  </a:outerShdw>
                </a:effectLst>
                <a:latin typeface="Gill Sans MT" pitchFamily="34" charset="0"/>
                <a:ea typeface="맑은 고딕" pitchFamily="50" charset="-127"/>
              </a:rPr>
            </a:br>
            <a:r>
              <a:rPr kumimoji="0" lang="en-US" altLang="ko-KR" sz="2400" b="0" i="0" u="none" strike="noStrike" cap="none" normalizeH="0" baseline="0" dirty="0" smtClean="0">
                <a:ln>
                  <a:noFill/>
                </a:ln>
                <a:solidFill>
                  <a:srgbClr val="00CC99"/>
                </a:solidFill>
                <a:effectLst>
                  <a:outerShdw blurRad="38100" dist="38100" dir="2700000" algn="tl">
                    <a:srgbClr val="C0C0C0"/>
                  </a:outerShdw>
                </a:effectLst>
                <a:latin typeface="Gill Sans MT" pitchFamily="34" charset="0"/>
                <a:ea typeface="맑은 고딕" pitchFamily="50" charset="-127"/>
              </a:rPr>
              <a:t>How to check vertical logic </a:t>
            </a:r>
            <a:r>
              <a:rPr kumimoji="0" lang="en-US" altLang="ko-KR" sz="2400" b="0" i="1" u="none" strike="noStrike" cap="none" normalizeH="0" baseline="0" dirty="0" smtClean="0">
                <a:ln>
                  <a:noFill/>
                </a:ln>
                <a:solidFill>
                  <a:srgbClr val="00CC99"/>
                </a:solidFill>
                <a:effectLst>
                  <a:outerShdw blurRad="38100" dist="38100" dir="2700000" algn="tl">
                    <a:srgbClr val="C0C0C0"/>
                  </a:outerShdw>
                </a:effectLst>
                <a:latin typeface="Gill Sans MT" pitchFamily="34" charset="0"/>
                <a:ea typeface="맑은 고딕" pitchFamily="50" charset="-127"/>
              </a:rPr>
              <a:t>if-then</a:t>
            </a:r>
            <a:r>
              <a:rPr kumimoji="0" lang="en-US" altLang="ko-KR" sz="2400" b="0" i="0" u="none" strike="noStrike" cap="none" normalizeH="0" baseline="0" dirty="0" smtClean="0">
                <a:ln>
                  <a:noFill/>
                </a:ln>
                <a:solidFill>
                  <a:srgbClr val="00CC99"/>
                </a:solidFill>
                <a:effectLst>
                  <a:outerShdw blurRad="38100" dist="38100" dir="2700000" algn="tl">
                    <a:srgbClr val="C0C0C0"/>
                  </a:outerShdw>
                </a:effectLst>
                <a:latin typeface="Gill Sans MT" pitchFamily="34" charset="0"/>
                <a:ea typeface="맑은 고딕" pitchFamily="50" charset="-127"/>
              </a:rPr>
              <a:t> causality</a:t>
            </a:r>
            <a:endParaRPr kumimoji="0" lang="ko-KR" altLang="ko-KR" sz="4400" b="0" i="0" u="none" strike="noStrike" cap="none" normalizeH="0" baseline="0" dirty="0" smtClean="0">
              <a:ln>
                <a:noFill/>
              </a:ln>
              <a:solidFill>
                <a:schemeClr val="tx2"/>
              </a:solidFill>
              <a:effectLst/>
              <a:latin typeface="Arial" pitchFamily="34" charset="0"/>
            </a:endParaRPr>
          </a:p>
        </p:txBody>
      </p:sp>
      <p:sp>
        <p:nvSpPr>
          <p:cNvPr id="180230" name="AutoShape 57"/>
          <p:cNvSpPr>
            <a:spLocks noChangeArrowheads="1"/>
          </p:cNvSpPr>
          <p:nvPr/>
        </p:nvSpPr>
        <p:spPr bwMode="auto">
          <a:xfrm>
            <a:off x="2227235" y="3074983"/>
            <a:ext cx="1130319" cy="644528"/>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성과</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31" name="AutoShape 61"/>
          <p:cNvSpPr>
            <a:spLocks noChangeArrowheads="1"/>
          </p:cNvSpPr>
          <p:nvPr/>
        </p:nvSpPr>
        <p:spPr bwMode="auto">
          <a:xfrm>
            <a:off x="4429124" y="1719246"/>
            <a:ext cx="1292229" cy="636599"/>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목적</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32" name="AutoShape 63"/>
          <p:cNvSpPr>
            <a:spLocks noChangeArrowheads="1"/>
          </p:cNvSpPr>
          <p:nvPr/>
        </p:nvSpPr>
        <p:spPr bwMode="auto">
          <a:xfrm>
            <a:off x="1793849" y="4870449"/>
            <a:ext cx="689001" cy="558815"/>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산출</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33" name="AutoShape 64"/>
          <p:cNvSpPr>
            <a:spLocks noChangeArrowheads="1"/>
          </p:cNvSpPr>
          <p:nvPr/>
        </p:nvSpPr>
        <p:spPr bwMode="auto">
          <a:xfrm>
            <a:off x="2803499" y="4870449"/>
            <a:ext cx="689001" cy="558815"/>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산출</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34" name="AutoShape 65"/>
          <p:cNvSpPr>
            <a:spLocks noChangeArrowheads="1"/>
          </p:cNvSpPr>
          <p:nvPr/>
        </p:nvSpPr>
        <p:spPr bwMode="auto">
          <a:xfrm>
            <a:off x="3811561" y="4870449"/>
            <a:ext cx="689002" cy="558815"/>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산출</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36" name="AutoShape 68"/>
          <p:cNvSpPr>
            <a:spLocks noChangeArrowheads="1"/>
          </p:cNvSpPr>
          <p:nvPr/>
        </p:nvSpPr>
        <p:spPr bwMode="auto">
          <a:xfrm>
            <a:off x="785786" y="4870449"/>
            <a:ext cx="689002" cy="558815"/>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산출</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40" name="AutoShape 73"/>
          <p:cNvSpPr>
            <a:spLocks noChangeArrowheads="1"/>
          </p:cNvSpPr>
          <p:nvPr/>
        </p:nvSpPr>
        <p:spPr bwMode="auto">
          <a:xfrm>
            <a:off x="6584953" y="3074983"/>
            <a:ext cx="1130319" cy="644528"/>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sz="2000" b="0" i="0" u="none" strike="noStrike" cap="none" normalizeH="0" baseline="0" smtClean="0">
                <a:ln>
                  <a:noFill/>
                </a:ln>
                <a:solidFill>
                  <a:schemeClr val="tx1"/>
                </a:solidFill>
                <a:effectLst/>
                <a:latin typeface="Gill Sans MT" pitchFamily="34" charset="0"/>
                <a:ea typeface="맑은 고딕" pitchFamily="50" charset="-127"/>
              </a:rPr>
              <a:t>성과</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41" name="Line 75"/>
          <p:cNvSpPr>
            <a:spLocks noChangeShapeType="1"/>
          </p:cNvSpPr>
          <p:nvPr/>
        </p:nvSpPr>
        <p:spPr bwMode="auto">
          <a:xfrm flipH="1">
            <a:off x="1255716" y="4367211"/>
            <a:ext cx="2881312" cy="0"/>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42" name="Line 76"/>
          <p:cNvSpPr>
            <a:spLocks noChangeShapeType="1"/>
          </p:cNvSpPr>
          <p:nvPr/>
        </p:nvSpPr>
        <p:spPr bwMode="auto">
          <a:xfrm flipV="1">
            <a:off x="1255716" y="4367211"/>
            <a:ext cx="0" cy="503238"/>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43" name="Line 77"/>
          <p:cNvSpPr>
            <a:spLocks noChangeShapeType="1"/>
          </p:cNvSpPr>
          <p:nvPr/>
        </p:nvSpPr>
        <p:spPr bwMode="auto">
          <a:xfrm flipV="1">
            <a:off x="2120903" y="4367211"/>
            <a:ext cx="0" cy="503238"/>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44" name="Line 78"/>
          <p:cNvSpPr>
            <a:spLocks noChangeShapeType="1"/>
          </p:cNvSpPr>
          <p:nvPr/>
        </p:nvSpPr>
        <p:spPr bwMode="auto">
          <a:xfrm flipV="1">
            <a:off x="3128966" y="4367211"/>
            <a:ext cx="0" cy="503238"/>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45" name="Line 79"/>
          <p:cNvSpPr>
            <a:spLocks noChangeShapeType="1"/>
          </p:cNvSpPr>
          <p:nvPr/>
        </p:nvSpPr>
        <p:spPr bwMode="auto">
          <a:xfrm flipV="1">
            <a:off x="4137028" y="4367211"/>
            <a:ext cx="0" cy="503238"/>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46" name="Line 80"/>
          <p:cNvSpPr>
            <a:spLocks noChangeShapeType="1"/>
          </p:cNvSpPr>
          <p:nvPr/>
        </p:nvSpPr>
        <p:spPr bwMode="auto">
          <a:xfrm flipV="1">
            <a:off x="2768603" y="3790949"/>
            <a:ext cx="0" cy="576262"/>
          </a:xfrm>
          <a:prstGeom prst="line">
            <a:avLst/>
          </a:prstGeom>
          <a:noFill/>
          <a:ln w="952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ko-KR" altLang="en-US"/>
          </a:p>
        </p:txBody>
      </p:sp>
      <p:sp>
        <p:nvSpPr>
          <p:cNvPr id="180253" name="Line 89"/>
          <p:cNvSpPr>
            <a:spLocks noChangeShapeType="1"/>
          </p:cNvSpPr>
          <p:nvPr/>
        </p:nvSpPr>
        <p:spPr bwMode="auto">
          <a:xfrm flipV="1">
            <a:off x="7161216" y="2714621"/>
            <a:ext cx="0" cy="360362"/>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54" name="Line 90"/>
          <p:cNvSpPr>
            <a:spLocks noChangeShapeType="1"/>
          </p:cNvSpPr>
          <p:nvPr/>
        </p:nvSpPr>
        <p:spPr bwMode="auto">
          <a:xfrm flipV="1">
            <a:off x="2768603" y="2714621"/>
            <a:ext cx="0" cy="360362"/>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55" name="Line 91"/>
          <p:cNvSpPr>
            <a:spLocks noChangeShapeType="1"/>
          </p:cNvSpPr>
          <p:nvPr/>
        </p:nvSpPr>
        <p:spPr bwMode="auto">
          <a:xfrm flipH="1">
            <a:off x="2768603" y="2714621"/>
            <a:ext cx="4392613" cy="0"/>
          </a:xfrm>
          <a:prstGeom prst="line">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0256" name="Line 92"/>
          <p:cNvSpPr>
            <a:spLocks noChangeShapeType="1"/>
          </p:cNvSpPr>
          <p:nvPr/>
        </p:nvSpPr>
        <p:spPr bwMode="auto">
          <a:xfrm flipV="1">
            <a:off x="5072066" y="2354258"/>
            <a:ext cx="0" cy="360363"/>
          </a:xfrm>
          <a:prstGeom prst="line">
            <a:avLst/>
          </a:prstGeom>
          <a:noFill/>
          <a:ln w="952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ko-KR" altLang="en-US"/>
          </a:p>
        </p:txBody>
      </p:sp>
      <p:sp>
        <p:nvSpPr>
          <p:cNvPr id="180257" name="Line 93"/>
          <p:cNvSpPr>
            <a:spLocks noChangeShapeType="1"/>
          </p:cNvSpPr>
          <p:nvPr/>
        </p:nvSpPr>
        <p:spPr bwMode="auto">
          <a:xfrm flipV="1">
            <a:off x="5357818" y="3867146"/>
            <a:ext cx="0" cy="720725"/>
          </a:xfrm>
          <a:prstGeom prst="line">
            <a:avLst/>
          </a:prstGeom>
          <a:noFill/>
          <a:ln w="9525">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ko-KR" altLang="en-US"/>
          </a:p>
        </p:txBody>
      </p:sp>
      <p:sp>
        <p:nvSpPr>
          <p:cNvPr id="180258" name="Text Box 94"/>
          <p:cNvSpPr txBox="1">
            <a:spLocks noChangeArrowheads="1"/>
          </p:cNvSpPr>
          <p:nvPr/>
        </p:nvSpPr>
        <p:spPr bwMode="auto">
          <a:xfrm>
            <a:off x="4821240" y="4583108"/>
            <a:ext cx="1176337" cy="46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400" b="1" i="0" u="none" strike="noStrike" cap="none" normalizeH="0" baseline="0" smtClean="0">
                <a:ln>
                  <a:noFill/>
                </a:ln>
                <a:solidFill>
                  <a:schemeClr val="tx1"/>
                </a:solidFill>
                <a:effectLst/>
                <a:latin typeface="Gill Sans MT" pitchFamily="34" charset="0"/>
                <a:ea typeface="맑은 고딕" pitchFamily="50" charset="-127"/>
              </a:rPr>
              <a:t>…</a:t>
            </a:r>
            <a:r>
              <a:rPr kumimoji="1" lang="ko-KR" sz="2400" b="1" i="0" u="none" strike="noStrike" cap="none" normalizeH="0" baseline="0" smtClean="0">
                <a:ln>
                  <a:noFill/>
                </a:ln>
                <a:solidFill>
                  <a:schemeClr val="tx1"/>
                </a:solidFill>
                <a:effectLst/>
                <a:latin typeface="Gill Sans MT" pitchFamily="34" charset="0"/>
                <a:ea typeface="맑은 고딕" pitchFamily="50" charset="-127"/>
              </a:rPr>
              <a:t>하면</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0259" name="Text Box 95"/>
          <p:cNvSpPr txBox="1">
            <a:spLocks noChangeArrowheads="1"/>
          </p:cNvSpPr>
          <p:nvPr/>
        </p:nvSpPr>
        <p:spPr bwMode="auto">
          <a:xfrm>
            <a:off x="4857752" y="3290883"/>
            <a:ext cx="1368425" cy="46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400" b="1" i="0" u="none" strike="noStrike" cap="none" normalizeH="0" baseline="0" smtClean="0">
                <a:ln>
                  <a:noFill/>
                </a:ln>
                <a:solidFill>
                  <a:schemeClr val="tx1"/>
                </a:solidFill>
                <a:effectLst/>
                <a:latin typeface="Gill Sans MT" pitchFamily="34" charset="0"/>
                <a:ea typeface="맑은 고딕" pitchFamily="50" charset="-127"/>
              </a:rPr>
              <a:t>…</a:t>
            </a:r>
            <a:r>
              <a:rPr kumimoji="1" lang="ko-KR" sz="2400" b="1" i="0" u="none" strike="noStrike" cap="none" normalizeH="0" baseline="0" smtClean="0">
                <a:ln>
                  <a:noFill/>
                </a:ln>
                <a:solidFill>
                  <a:schemeClr val="tx1"/>
                </a:solidFill>
                <a:effectLst/>
                <a:latin typeface="Gill Sans MT" pitchFamily="34" charset="0"/>
                <a:ea typeface="맑은 고딕" pitchFamily="50" charset="-127"/>
              </a:rPr>
              <a:t>된다</a:t>
            </a:r>
            <a:endParaRPr kumimoji="1" lang="ko-KR"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35" name="자유형 34"/>
          <p:cNvSpPr/>
          <p:nvPr/>
        </p:nvSpPr>
        <p:spPr>
          <a:xfrm flipV="1">
            <a:off x="3143240" y="3857628"/>
            <a:ext cx="1285884" cy="990622"/>
          </a:xfrm>
          <a:custGeom>
            <a:avLst/>
            <a:gdLst>
              <a:gd name="connsiteX0" fmla="*/ 422275 w 1533525"/>
              <a:gd name="connsiteY0" fmla="*/ 1154112 h 1154112"/>
              <a:gd name="connsiteX1" fmla="*/ 1498600 w 1533525"/>
              <a:gd name="connsiteY1" fmla="*/ 677862 h 1154112"/>
              <a:gd name="connsiteX2" fmla="*/ 212725 w 1533525"/>
              <a:gd name="connsiteY2" fmla="*/ 96837 h 1154112"/>
              <a:gd name="connsiteX3" fmla="*/ 222250 w 1533525"/>
              <a:gd name="connsiteY3" fmla="*/ 96837 h 1154112"/>
            </a:gdLst>
            <a:ahLst/>
            <a:cxnLst>
              <a:cxn ang="0">
                <a:pos x="connsiteX0" y="connsiteY0"/>
              </a:cxn>
              <a:cxn ang="0">
                <a:pos x="connsiteX1" y="connsiteY1"/>
              </a:cxn>
              <a:cxn ang="0">
                <a:pos x="connsiteX2" y="connsiteY2"/>
              </a:cxn>
              <a:cxn ang="0">
                <a:pos x="connsiteX3" y="connsiteY3"/>
              </a:cxn>
            </a:cxnLst>
            <a:rect l="l" t="t" r="r" b="b"/>
            <a:pathLst>
              <a:path w="1533525" h="1154112">
                <a:moveTo>
                  <a:pt x="422275" y="1154112"/>
                </a:moveTo>
                <a:cubicBezTo>
                  <a:pt x="977900" y="1004093"/>
                  <a:pt x="1533525" y="854075"/>
                  <a:pt x="1498600" y="677862"/>
                </a:cubicBezTo>
                <a:cubicBezTo>
                  <a:pt x="1463675" y="501650"/>
                  <a:pt x="425450" y="193675"/>
                  <a:pt x="212725" y="96837"/>
                </a:cubicBezTo>
                <a:cubicBezTo>
                  <a:pt x="0" y="0"/>
                  <a:pt x="111125" y="48418"/>
                  <a:pt x="222250" y="96837"/>
                </a:cubicBezTo>
              </a:path>
            </a:pathLst>
          </a:custGeom>
          <a:ln w="25400" cmpd="sng">
            <a:solidFill>
              <a:schemeClr val="tx1">
                <a:lumMod val="65000"/>
                <a:lumOff val="35000"/>
              </a:schemeClr>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5562600" y="2590800"/>
            <a:ext cx="2362200" cy="533400"/>
          </a:xfrm>
          <a:prstGeom prst="rect">
            <a:avLst/>
          </a:prstGeom>
          <a:solidFill>
            <a:srgbClr val="CCFFFF">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000" tIns="46800" rIns="90000" bIns="46800" anchor="ctr">
            <a:flatTx/>
          </a:bodyPr>
          <a:lstStyle/>
          <a:p>
            <a:pPr algn="ctr"/>
            <a:r>
              <a:rPr lang="en-US" altLang="ko-KR" sz="2400" b="1">
                <a:solidFill>
                  <a:schemeClr val="accent2"/>
                </a:solidFill>
              </a:rPr>
              <a:t>Environment</a:t>
            </a:r>
          </a:p>
        </p:txBody>
      </p:sp>
      <p:sp>
        <p:nvSpPr>
          <p:cNvPr id="5" name="Rectangle 6"/>
          <p:cNvSpPr>
            <a:spLocks noChangeArrowheads="1"/>
          </p:cNvSpPr>
          <p:nvPr/>
        </p:nvSpPr>
        <p:spPr bwMode="auto">
          <a:xfrm>
            <a:off x="1066800" y="2590800"/>
            <a:ext cx="2362200" cy="533400"/>
          </a:xfrm>
          <a:prstGeom prst="rect">
            <a:avLst/>
          </a:prstGeom>
          <a:solidFill>
            <a:srgbClr val="CCFFFF">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000" tIns="46800" rIns="90000" bIns="46800" anchor="ctr">
            <a:flatTx/>
          </a:bodyPr>
          <a:lstStyle/>
          <a:p>
            <a:pPr algn="ctr"/>
            <a:r>
              <a:rPr lang="en-US" altLang="ko-KR" sz="2400" b="1">
                <a:solidFill>
                  <a:schemeClr val="accent2"/>
                </a:solidFill>
              </a:rPr>
              <a:t>Person</a:t>
            </a:r>
          </a:p>
        </p:txBody>
      </p:sp>
      <p:sp>
        <p:nvSpPr>
          <p:cNvPr id="6" name="Text Box 7"/>
          <p:cNvSpPr txBox="1">
            <a:spLocks noChangeArrowheads="1"/>
          </p:cNvSpPr>
          <p:nvPr/>
        </p:nvSpPr>
        <p:spPr bwMode="auto">
          <a:xfrm>
            <a:off x="4343400" y="2514600"/>
            <a:ext cx="585790" cy="525401"/>
          </a:xfrm>
          <a:prstGeom prst="rect">
            <a:avLst/>
          </a:prstGeom>
          <a:noFill/>
          <a:ln w="9525">
            <a:noFill/>
            <a:miter lim="800000"/>
            <a:headEnd/>
            <a:tailEnd/>
          </a:ln>
        </p:spPr>
        <p:txBody>
          <a:bodyPr wrap="square" lIns="90000" tIns="46800" rIns="90000" bIns="46800">
            <a:spAutoFit/>
          </a:bodyPr>
          <a:lstStyle/>
          <a:p>
            <a:r>
              <a:rPr lang="en-US" altLang="ko-KR" sz="2800" b="1" dirty="0">
                <a:solidFill>
                  <a:schemeClr val="accent2"/>
                </a:solidFill>
              </a:rPr>
              <a:t>in</a:t>
            </a:r>
          </a:p>
        </p:txBody>
      </p:sp>
      <p:sp>
        <p:nvSpPr>
          <p:cNvPr id="7" name="Line 8"/>
          <p:cNvSpPr>
            <a:spLocks noChangeShapeType="1"/>
          </p:cNvSpPr>
          <p:nvPr/>
        </p:nvSpPr>
        <p:spPr bwMode="auto">
          <a:xfrm>
            <a:off x="3733800" y="2819400"/>
            <a:ext cx="609600" cy="0"/>
          </a:xfrm>
          <a:prstGeom prst="line">
            <a:avLst/>
          </a:prstGeom>
          <a:noFill/>
          <a:ln w="76200">
            <a:solidFill>
              <a:srgbClr val="333399"/>
            </a:solidFill>
            <a:round/>
            <a:headEnd/>
            <a:tailEnd/>
          </a:ln>
        </p:spPr>
        <p:txBody>
          <a:bodyPr wrap="none" lIns="90000" tIns="46800" rIns="90000" bIns="46800" anchor="ctr"/>
          <a:lstStyle/>
          <a:p>
            <a:endParaRPr lang="ko-KR" altLang="en-US"/>
          </a:p>
        </p:txBody>
      </p:sp>
      <p:sp>
        <p:nvSpPr>
          <p:cNvPr id="8" name="Line 9"/>
          <p:cNvSpPr>
            <a:spLocks noChangeShapeType="1"/>
          </p:cNvSpPr>
          <p:nvPr/>
        </p:nvSpPr>
        <p:spPr bwMode="auto">
          <a:xfrm>
            <a:off x="4800600" y="2819400"/>
            <a:ext cx="609600" cy="0"/>
          </a:xfrm>
          <a:prstGeom prst="line">
            <a:avLst/>
          </a:prstGeom>
          <a:noFill/>
          <a:ln w="76200">
            <a:solidFill>
              <a:srgbClr val="333399"/>
            </a:solidFill>
            <a:round/>
            <a:headEnd/>
            <a:tailEnd/>
          </a:ln>
        </p:spPr>
        <p:txBody>
          <a:bodyPr wrap="none" lIns="90000" tIns="46800" rIns="90000" bIns="46800" anchor="ctr"/>
          <a:lstStyle/>
          <a:p>
            <a:endParaRPr lang="ko-KR" altLang="en-US"/>
          </a:p>
        </p:txBody>
      </p:sp>
      <p:grpSp>
        <p:nvGrpSpPr>
          <p:cNvPr id="9" name="Group 10"/>
          <p:cNvGrpSpPr>
            <a:grpSpLocks/>
          </p:cNvGrpSpPr>
          <p:nvPr/>
        </p:nvGrpSpPr>
        <p:grpSpPr bwMode="auto">
          <a:xfrm>
            <a:off x="1905000" y="3276600"/>
            <a:ext cx="5105400" cy="1371600"/>
            <a:chOff x="1200" y="2064"/>
            <a:chExt cx="3216" cy="864"/>
          </a:xfrm>
        </p:grpSpPr>
        <p:sp>
          <p:nvSpPr>
            <p:cNvPr id="10" name="AutoShape 11"/>
            <p:cNvSpPr>
              <a:spLocks noChangeArrowheads="1"/>
            </p:cNvSpPr>
            <p:nvPr/>
          </p:nvSpPr>
          <p:spPr bwMode="auto">
            <a:xfrm>
              <a:off x="4128" y="2064"/>
              <a:ext cx="288" cy="864"/>
            </a:xfrm>
            <a:prstGeom prst="upArrow">
              <a:avLst>
                <a:gd name="adj1" fmla="val 50000"/>
                <a:gd name="adj2" fmla="val 75000"/>
              </a:avLst>
            </a:prstGeom>
            <a:solidFill>
              <a:srgbClr val="333399"/>
            </a:solidFill>
            <a:ln w="9525">
              <a:noFill/>
              <a:miter lim="800000"/>
              <a:headEnd/>
              <a:tailEnd/>
            </a:ln>
          </p:spPr>
          <p:txBody>
            <a:bodyPr wrap="none" lIns="90000" tIns="46800" rIns="90000" bIns="46800" anchor="ctr"/>
            <a:lstStyle/>
            <a:p>
              <a:endParaRPr lang="ko-KR" altLang="en-US"/>
            </a:p>
          </p:txBody>
        </p:sp>
        <p:sp>
          <p:nvSpPr>
            <p:cNvPr id="11" name="AutoShape 12"/>
            <p:cNvSpPr>
              <a:spLocks noChangeArrowheads="1"/>
            </p:cNvSpPr>
            <p:nvPr/>
          </p:nvSpPr>
          <p:spPr bwMode="auto">
            <a:xfrm>
              <a:off x="1200" y="2064"/>
              <a:ext cx="288" cy="864"/>
            </a:xfrm>
            <a:prstGeom prst="upArrow">
              <a:avLst>
                <a:gd name="adj1" fmla="val 50000"/>
                <a:gd name="adj2" fmla="val 75000"/>
              </a:avLst>
            </a:prstGeom>
            <a:solidFill>
              <a:srgbClr val="333399"/>
            </a:solidFill>
            <a:ln w="9525">
              <a:noFill/>
              <a:miter lim="800000"/>
              <a:headEnd/>
              <a:tailEnd/>
            </a:ln>
          </p:spPr>
          <p:txBody>
            <a:bodyPr wrap="none" lIns="90000" tIns="46800" rIns="90000" bIns="46800" anchor="ctr"/>
            <a:lstStyle/>
            <a:p>
              <a:endParaRPr lang="ko-KR" altLang="en-US"/>
            </a:p>
          </p:txBody>
        </p:sp>
        <p:sp>
          <p:nvSpPr>
            <p:cNvPr id="12" name="Line 13"/>
            <p:cNvSpPr>
              <a:spLocks noChangeShapeType="1"/>
            </p:cNvSpPr>
            <p:nvPr/>
          </p:nvSpPr>
          <p:spPr bwMode="auto">
            <a:xfrm>
              <a:off x="1296" y="2928"/>
              <a:ext cx="3024" cy="0"/>
            </a:xfrm>
            <a:prstGeom prst="line">
              <a:avLst/>
            </a:prstGeom>
            <a:noFill/>
            <a:ln w="76200">
              <a:solidFill>
                <a:srgbClr val="333399"/>
              </a:solidFill>
              <a:round/>
              <a:headEnd/>
              <a:tailEnd/>
            </a:ln>
          </p:spPr>
          <p:txBody>
            <a:bodyPr wrap="none" lIns="90000" tIns="46800" rIns="90000" bIns="46800" anchor="ctr"/>
            <a:lstStyle/>
            <a:p>
              <a:endParaRPr lang="ko-KR" altLang="en-US"/>
            </a:p>
          </p:txBody>
        </p:sp>
      </p:grpSp>
      <p:sp>
        <p:nvSpPr>
          <p:cNvPr id="13" name="Text Box 14"/>
          <p:cNvSpPr txBox="1">
            <a:spLocks noChangeArrowheads="1"/>
          </p:cNvSpPr>
          <p:nvPr/>
        </p:nvSpPr>
        <p:spPr bwMode="auto">
          <a:xfrm>
            <a:off x="2438400" y="3862388"/>
            <a:ext cx="1509713" cy="396875"/>
          </a:xfrm>
          <a:prstGeom prst="rect">
            <a:avLst/>
          </a:prstGeom>
          <a:noFill/>
          <a:ln w="9525">
            <a:noFill/>
            <a:miter lim="800000"/>
            <a:headEnd/>
            <a:tailEnd/>
          </a:ln>
        </p:spPr>
        <p:txBody>
          <a:bodyPr wrap="none" lIns="90000" tIns="46800" rIns="90000" bIns="46800">
            <a:spAutoFit/>
          </a:bodyPr>
          <a:lstStyle/>
          <a:p>
            <a:r>
              <a:rPr lang="en-US" altLang="ko-KR" sz="2000" b="1">
                <a:solidFill>
                  <a:schemeClr val="accent2"/>
                </a:solidFill>
              </a:rPr>
              <a:t>① </a:t>
            </a:r>
            <a:r>
              <a:rPr lang="ko-KR" altLang="en-US" sz="2000" b="1">
                <a:solidFill>
                  <a:schemeClr val="accent2"/>
                </a:solidFill>
              </a:rPr>
              <a:t>개인변화</a:t>
            </a:r>
          </a:p>
        </p:txBody>
      </p:sp>
      <p:sp>
        <p:nvSpPr>
          <p:cNvPr id="14" name="Text Box 15"/>
          <p:cNvSpPr txBox="1">
            <a:spLocks noChangeArrowheads="1"/>
          </p:cNvSpPr>
          <p:nvPr/>
        </p:nvSpPr>
        <p:spPr bwMode="auto">
          <a:xfrm>
            <a:off x="7086600" y="3862388"/>
            <a:ext cx="1427163" cy="396875"/>
          </a:xfrm>
          <a:prstGeom prst="rect">
            <a:avLst/>
          </a:prstGeom>
          <a:noFill/>
          <a:ln w="9525">
            <a:noFill/>
            <a:miter lim="800000"/>
            <a:headEnd/>
            <a:tailEnd/>
          </a:ln>
        </p:spPr>
        <p:txBody>
          <a:bodyPr wrap="none" lIns="90000" tIns="46800" rIns="90000" bIns="46800">
            <a:spAutoFit/>
          </a:bodyPr>
          <a:lstStyle/>
          <a:p>
            <a:r>
              <a:rPr lang="en-US" altLang="ko-KR" sz="2000" b="1" dirty="0"/>
              <a:t>③ </a:t>
            </a:r>
            <a:r>
              <a:rPr lang="ko-KR" altLang="en-US" dirty="0"/>
              <a:t>환경변화</a:t>
            </a:r>
          </a:p>
        </p:txBody>
      </p:sp>
      <p:sp>
        <p:nvSpPr>
          <p:cNvPr id="15" name="Text Box 16"/>
          <p:cNvSpPr txBox="1">
            <a:spLocks noChangeArrowheads="1"/>
          </p:cNvSpPr>
          <p:nvPr/>
        </p:nvSpPr>
        <p:spPr bwMode="auto">
          <a:xfrm>
            <a:off x="3505200" y="4852988"/>
            <a:ext cx="1489075" cy="396875"/>
          </a:xfrm>
          <a:prstGeom prst="rect">
            <a:avLst/>
          </a:prstGeom>
          <a:noFill/>
          <a:ln w="9525">
            <a:noFill/>
            <a:miter lim="800000"/>
            <a:headEnd/>
            <a:tailEnd/>
          </a:ln>
        </p:spPr>
        <p:txBody>
          <a:bodyPr wrap="none" lIns="90000" tIns="46800" rIns="90000" bIns="46800">
            <a:spAutoFit/>
          </a:bodyPr>
          <a:lstStyle/>
          <a:p>
            <a:r>
              <a:rPr lang="en-US" altLang="ko-KR" dirty="0"/>
              <a:t>②</a:t>
            </a:r>
            <a:r>
              <a:rPr lang="en-US" altLang="ko-KR" sz="2000" b="1" dirty="0"/>
              <a:t> </a:t>
            </a:r>
            <a:r>
              <a:rPr lang="ko-KR" altLang="en-US" sz="2000" b="1" dirty="0"/>
              <a:t>관계변화</a:t>
            </a:r>
          </a:p>
        </p:txBody>
      </p:sp>
      <p:sp>
        <p:nvSpPr>
          <p:cNvPr id="16"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solidFill>
                  <a:schemeClr val="bg2"/>
                </a:solidFill>
              </a:rPr>
              <a:t> </a:t>
            </a:r>
            <a:r>
              <a:rPr lang="ko-KR" altLang="en-US" b="1" dirty="0" smtClean="0">
                <a:solidFill>
                  <a:schemeClr val="bg2"/>
                </a:solidFill>
              </a:rPr>
              <a:t>목표설정 단계</a:t>
            </a:r>
            <a:endParaRPr lang="ko-KR" altLang="en-US" b="1" dirty="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t> </a:t>
            </a:r>
            <a:r>
              <a:rPr lang="ko-KR" altLang="en-US" b="1" dirty="0"/>
              <a:t>프로그램 </a:t>
            </a:r>
            <a:r>
              <a:rPr lang="ko-KR" altLang="en-US" b="1" dirty="0" smtClean="0"/>
              <a:t>구성</a:t>
            </a:r>
            <a:endParaRPr lang="ko-KR" altLang="en-US" b="1" dirty="0"/>
          </a:p>
        </p:txBody>
      </p:sp>
      <p:sp>
        <p:nvSpPr>
          <p:cNvPr id="6" name="Rectangle 21"/>
          <p:cNvSpPr>
            <a:spLocks noChangeArrowheads="1"/>
          </p:cNvSpPr>
          <p:nvPr/>
        </p:nvSpPr>
        <p:spPr bwMode="auto">
          <a:xfrm>
            <a:off x="1475656" y="3068960"/>
            <a:ext cx="2448272" cy="302433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lIns="90000" tIns="46800" rIns="90000" bIns="46800" anchor="t"/>
          <a:lstStyle/>
          <a:p>
            <a:pPr marL="800100" lvl="1" indent="-342900">
              <a:lnSpc>
                <a:spcPct val="150000"/>
              </a:lnSpc>
            </a:pPr>
            <a:endParaRPr lang="en-US" altLang="ko-KR" sz="1600" dirty="0" smtClean="0">
              <a:solidFill>
                <a:schemeClr val="bg1">
                  <a:lumMod val="50000"/>
                </a:schemeClr>
              </a:solidFill>
            </a:endParaRPr>
          </a:p>
          <a:p>
            <a:pPr marL="800100" lvl="1" indent="-342900">
              <a:lnSpc>
                <a:spcPct val="150000"/>
              </a:lnSpc>
            </a:pPr>
            <a:r>
              <a:rPr lang="ko-KR" altLang="en-US" sz="1600" dirty="0" err="1" smtClean="0">
                <a:solidFill>
                  <a:schemeClr val="bg1">
                    <a:lumMod val="50000"/>
                  </a:schemeClr>
                </a:solidFill>
              </a:rPr>
              <a:t>사업명</a:t>
            </a:r>
            <a:endParaRPr lang="en-US" altLang="ko-KR" sz="1600" dirty="0" smtClean="0">
              <a:solidFill>
                <a:schemeClr val="bg1">
                  <a:lumMod val="50000"/>
                </a:schemeClr>
              </a:solidFill>
            </a:endParaRPr>
          </a:p>
          <a:p>
            <a:pPr marL="800100" lvl="1" indent="-342900">
              <a:lnSpc>
                <a:spcPct val="150000"/>
              </a:lnSpc>
            </a:pPr>
            <a:r>
              <a:rPr lang="ko-KR" altLang="en-US" sz="1600" dirty="0" smtClean="0">
                <a:solidFill>
                  <a:schemeClr val="bg1">
                    <a:lumMod val="50000"/>
                  </a:schemeClr>
                </a:solidFill>
              </a:rPr>
              <a:t>사업대상</a:t>
            </a:r>
            <a:r>
              <a:rPr lang="en-US" altLang="ko-KR" sz="1600" dirty="0" smtClean="0">
                <a:solidFill>
                  <a:schemeClr val="bg1">
                    <a:lumMod val="50000"/>
                  </a:schemeClr>
                </a:solidFill>
              </a:rPr>
              <a:t>(</a:t>
            </a:r>
            <a:r>
              <a:rPr lang="ko-KR" altLang="en-US" sz="1600" dirty="0" smtClean="0">
                <a:solidFill>
                  <a:schemeClr val="bg1">
                    <a:lumMod val="50000"/>
                  </a:schemeClr>
                </a:solidFill>
              </a:rPr>
              <a:t>참여자</a:t>
            </a:r>
            <a:r>
              <a:rPr lang="en-US" altLang="ko-KR" sz="1600" dirty="0" smtClean="0">
                <a:solidFill>
                  <a:schemeClr val="bg1">
                    <a:lumMod val="50000"/>
                  </a:schemeClr>
                </a:solidFill>
              </a:rPr>
              <a:t>)</a:t>
            </a:r>
          </a:p>
          <a:p>
            <a:pPr marL="800100" lvl="1" indent="-342900">
              <a:lnSpc>
                <a:spcPct val="150000"/>
              </a:lnSpc>
            </a:pPr>
            <a:r>
              <a:rPr lang="ko-KR" altLang="en-US" sz="1600" dirty="0" smtClean="0">
                <a:solidFill>
                  <a:schemeClr val="bg1">
                    <a:lumMod val="50000"/>
                  </a:schemeClr>
                </a:solidFill>
              </a:rPr>
              <a:t>사업의 필요성</a:t>
            </a:r>
            <a:endParaRPr lang="en-US" altLang="ko-KR" sz="1600" dirty="0" smtClean="0">
              <a:solidFill>
                <a:schemeClr val="bg1">
                  <a:lumMod val="50000"/>
                </a:schemeClr>
              </a:solidFill>
            </a:endParaRPr>
          </a:p>
          <a:p>
            <a:pPr marL="800100" lvl="1" indent="-342900">
              <a:lnSpc>
                <a:spcPct val="150000"/>
              </a:lnSpc>
            </a:pPr>
            <a:r>
              <a:rPr lang="ko-KR" altLang="en-US" sz="1600" dirty="0" smtClean="0">
                <a:solidFill>
                  <a:schemeClr val="bg1">
                    <a:lumMod val="50000"/>
                  </a:schemeClr>
                </a:solidFill>
              </a:rPr>
              <a:t>사업비</a:t>
            </a:r>
            <a:r>
              <a:rPr lang="en-US" altLang="ko-KR" sz="1600" dirty="0" smtClean="0">
                <a:solidFill>
                  <a:schemeClr val="bg1">
                    <a:lumMod val="50000"/>
                  </a:schemeClr>
                </a:solidFill>
              </a:rPr>
              <a:t>(</a:t>
            </a:r>
            <a:r>
              <a:rPr lang="ko-KR" altLang="en-US" sz="1600" dirty="0" smtClean="0">
                <a:solidFill>
                  <a:schemeClr val="bg1">
                    <a:lumMod val="50000"/>
                  </a:schemeClr>
                </a:solidFill>
              </a:rPr>
              <a:t>예산</a:t>
            </a:r>
            <a:r>
              <a:rPr lang="en-US" altLang="ko-KR" sz="1600" dirty="0" smtClean="0">
                <a:solidFill>
                  <a:schemeClr val="bg1">
                    <a:lumMod val="50000"/>
                  </a:schemeClr>
                </a:solidFill>
              </a:rPr>
              <a:t>)</a:t>
            </a:r>
          </a:p>
          <a:p>
            <a:pPr marL="800100" lvl="1" indent="-342900">
              <a:lnSpc>
                <a:spcPct val="150000"/>
              </a:lnSpc>
            </a:pPr>
            <a:r>
              <a:rPr lang="ko-KR" altLang="en-US" sz="1600" dirty="0" smtClean="0">
                <a:solidFill>
                  <a:schemeClr val="bg1">
                    <a:lumMod val="50000"/>
                  </a:schemeClr>
                </a:solidFill>
              </a:rPr>
              <a:t>목표 평가</a:t>
            </a:r>
            <a:endParaRPr lang="en-US" altLang="ko-KR" sz="1600" dirty="0" smtClean="0">
              <a:solidFill>
                <a:schemeClr val="bg1">
                  <a:lumMod val="50000"/>
                </a:schemeClr>
              </a:solidFill>
            </a:endParaRPr>
          </a:p>
          <a:p>
            <a:pPr marL="800100" lvl="1" indent="-342900">
              <a:lnSpc>
                <a:spcPct val="150000"/>
              </a:lnSpc>
            </a:pPr>
            <a:r>
              <a:rPr lang="ko-KR" altLang="en-US" sz="1600" dirty="0" smtClean="0">
                <a:solidFill>
                  <a:schemeClr val="bg1">
                    <a:lumMod val="50000"/>
                  </a:schemeClr>
                </a:solidFill>
              </a:rPr>
              <a:t>기대효과</a:t>
            </a:r>
            <a:endParaRPr lang="en-US" altLang="ko-KR" sz="1600" dirty="0" smtClean="0">
              <a:solidFill>
                <a:schemeClr val="bg1">
                  <a:lumMod val="50000"/>
                </a:schemeClr>
              </a:solidFill>
            </a:endParaRPr>
          </a:p>
        </p:txBody>
      </p:sp>
      <p:sp>
        <p:nvSpPr>
          <p:cNvPr id="5" name="Rectangle 21"/>
          <p:cNvSpPr>
            <a:spLocks noChangeArrowheads="1"/>
          </p:cNvSpPr>
          <p:nvPr/>
        </p:nvSpPr>
        <p:spPr bwMode="auto">
          <a:xfrm>
            <a:off x="539552" y="1916832"/>
            <a:ext cx="1439391" cy="17641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lIns="90000" tIns="46800" rIns="90000" bIns="46800" anchor="t"/>
          <a:lstStyle/>
          <a:p>
            <a:pPr marL="342900" indent="-342900">
              <a:lnSpc>
                <a:spcPct val="150000"/>
              </a:lnSpc>
            </a:pPr>
            <a:r>
              <a:rPr lang="ko-KR" altLang="en-US" sz="1600" dirty="0" smtClean="0">
                <a:solidFill>
                  <a:schemeClr val="bg1">
                    <a:lumMod val="50000"/>
                  </a:schemeClr>
                </a:solidFill>
              </a:rPr>
              <a:t>신청서</a:t>
            </a:r>
            <a:endParaRPr lang="en-US" altLang="ko-KR" sz="1600" dirty="0" smtClean="0">
              <a:solidFill>
                <a:schemeClr val="bg1">
                  <a:lumMod val="50000"/>
                </a:schemeClr>
              </a:solidFill>
            </a:endParaRPr>
          </a:p>
          <a:p>
            <a:pPr marL="342900" indent="-342900">
              <a:lnSpc>
                <a:spcPct val="150000"/>
              </a:lnSpc>
            </a:pPr>
            <a:r>
              <a:rPr lang="ko-KR" altLang="en-US" sz="1600" dirty="0" smtClean="0">
                <a:solidFill>
                  <a:schemeClr val="bg1">
                    <a:lumMod val="50000"/>
                  </a:schemeClr>
                </a:solidFill>
              </a:rPr>
              <a:t>기관현황</a:t>
            </a:r>
            <a:endParaRPr lang="en-US" altLang="ko-KR" sz="1600" dirty="0" smtClean="0">
              <a:solidFill>
                <a:schemeClr val="bg1">
                  <a:lumMod val="50000"/>
                </a:schemeClr>
              </a:solidFill>
            </a:endParaRPr>
          </a:p>
          <a:p>
            <a:pPr marL="342900" indent="-342900">
              <a:lnSpc>
                <a:spcPct val="150000"/>
              </a:lnSpc>
            </a:pPr>
            <a:r>
              <a:rPr lang="ko-KR" altLang="en-US" sz="1600" dirty="0" smtClean="0">
                <a:solidFill>
                  <a:schemeClr val="bg1">
                    <a:lumMod val="50000"/>
                  </a:schemeClr>
                </a:solidFill>
              </a:rPr>
              <a:t>사업계획서</a:t>
            </a:r>
            <a:endParaRPr lang="en-US" altLang="ko-KR" sz="1600" dirty="0" smtClean="0">
              <a:solidFill>
                <a:schemeClr val="bg1">
                  <a:lumMod val="50000"/>
                </a:schemeClr>
              </a:solidFill>
            </a:endParaRPr>
          </a:p>
        </p:txBody>
      </p:sp>
      <p:sp>
        <p:nvSpPr>
          <p:cNvPr id="7" name="Rectangle 21"/>
          <p:cNvSpPr>
            <a:spLocks noChangeArrowheads="1"/>
          </p:cNvSpPr>
          <p:nvPr/>
        </p:nvSpPr>
        <p:spPr bwMode="auto">
          <a:xfrm>
            <a:off x="3779912" y="1700808"/>
            <a:ext cx="4302943" cy="35283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t"/>
          <a:lstStyle/>
          <a:p>
            <a:pPr marL="800100" lvl="1" indent="-342900">
              <a:lnSpc>
                <a:spcPct val="150000"/>
              </a:lnSpc>
            </a:pPr>
            <a:r>
              <a:rPr lang="ko-KR" altLang="en-US" sz="1600" dirty="0" err="1" smtClean="0"/>
              <a:t>사업명은</a:t>
            </a:r>
            <a:endParaRPr lang="en-US" altLang="ko-KR" sz="1600" dirty="0" smtClean="0"/>
          </a:p>
          <a:p>
            <a:pPr marL="800100" lvl="1" indent="-342900">
              <a:lnSpc>
                <a:spcPct val="150000"/>
              </a:lnSpc>
            </a:pPr>
            <a:r>
              <a:rPr lang="en-US" altLang="ko-KR" sz="2400" b="1" dirty="0" smtClean="0">
                <a:ea typeface="한양신명조"/>
                <a:cs typeface="한양신명조"/>
              </a:rPr>
              <a:t>	</a:t>
            </a:r>
            <a:r>
              <a:rPr lang="ko-KR" altLang="en-US" sz="2400" b="1" dirty="0" smtClean="0">
                <a:effectLst>
                  <a:outerShdw blurRad="38100" dist="38100" dir="2700000" algn="tl">
                    <a:srgbClr val="000000">
                      <a:alpha val="43137"/>
                    </a:srgbClr>
                  </a:outerShdw>
                </a:effectLst>
                <a:ea typeface="한양신명조"/>
                <a:cs typeface="한양신명조"/>
              </a:rPr>
              <a:t>대상</a:t>
            </a:r>
            <a:r>
              <a:rPr lang="en-US" altLang="ko-KR" sz="2400" b="1" dirty="0">
                <a:effectLst>
                  <a:outerShdw blurRad="38100" dist="38100" dir="2700000" algn="tl">
                    <a:srgbClr val="000000">
                      <a:alpha val="43137"/>
                    </a:srgbClr>
                  </a:outerShdw>
                </a:effectLst>
                <a:ea typeface="한양신명조"/>
                <a:cs typeface="한양신명조"/>
              </a:rPr>
              <a:t>, </a:t>
            </a:r>
            <a:r>
              <a:rPr lang="ko-KR" altLang="en-US" sz="2400" b="1" dirty="0">
                <a:effectLst>
                  <a:outerShdw blurRad="38100" dist="38100" dir="2700000" algn="tl">
                    <a:srgbClr val="000000">
                      <a:alpha val="43137"/>
                    </a:srgbClr>
                  </a:outerShdw>
                </a:effectLst>
                <a:ea typeface="한양신명조"/>
                <a:cs typeface="한양신명조"/>
              </a:rPr>
              <a:t>목적</a:t>
            </a:r>
            <a:r>
              <a:rPr lang="en-US" altLang="ko-KR" sz="2400" b="1" dirty="0">
                <a:effectLst>
                  <a:outerShdw blurRad="38100" dist="38100" dir="2700000" algn="tl">
                    <a:srgbClr val="000000">
                      <a:alpha val="43137"/>
                    </a:srgbClr>
                  </a:outerShdw>
                </a:effectLst>
                <a:ea typeface="한양신명조"/>
                <a:cs typeface="한양신명조"/>
              </a:rPr>
              <a:t>, </a:t>
            </a:r>
            <a:r>
              <a:rPr lang="ko-KR" altLang="en-US" sz="2400" b="1" dirty="0" smtClean="0">
                <a:effectLst>
                  <a:outerShdw blurRad="38100" dist="38100" dir="2700000" algn="tl">
                    <a:srgbClr val="000000">
                      <a:alpha val="43137"/>
                    </a:srgbClr>
                  </a:outerShdw>
                </a:effectLst>
                <a:ea typeface="한양신명조"/>
                <a:cs typeface="한양신명조"/>
              </a:rPr>
              <a:t>방법</a:t>
            </a:r>
            <a:r>
              <a:rPr lang="ko-KR" altLang="en-US" sz="2400" dirty="0" smtClean="0">
                <a:ea typeface="한양신명조"/>
                <a:cs typeface="한양신명조"/>
              </a:rPr>
              <a:t> </a:t>
            </a:r>
            <a:r>
              <a:rPr lang="ko-KR" altLang="en-US" sz="2400" dirty="0" err="1" smtClean="0">
                <a:ea typeface="한양신명조"/>
                <a:cs typeface="한양신명조"/>
              </a:rPr>
              <a:t>으로</a:t>
            </a:r>
            <a:endParaRPr lang="en-US" altLang="ko-KR" sz="2400" dirty="0" smtClean="0">
              <a:ea typeface="한양신명조"/>
              <a:cs typeface="한양신명조"/>
            </a:endParaRPr>
          </a:p>
          <a:p>
            <a:pPr marL="800100" lvl="1" indent="-342900">
              <a:lnSpc>
                <a:spcPct val="150000"/>
              </a:lnSpc>
            </a:pPr>
            <a:r>
              <a:rPr lang="en-US" altLang="ko-KR" sz="2400" dirty="0" smtClean="0">
                <a:ea typeface="한양신명조"/>
                <a:cs typeface="한양신명조"/>
              </a:rPr>
              <a:t>	</a:t>
            </a:r>
            <a:r>
              <a:rPr lang="ko-KR" altLang="en-US" sz="2400" dirty="0" smtClean="0">
                <a:ea typeface="한양신명조"/>
                <a:cs typeface="한양신명조"/>
              </a:rPr>
              <a:t>구성된다</a:t>
            </a:r>
            <a:r>
              <a:rPr lang="en-US" altLang="ko-KR" sz="2400" dirty="0" smtClean="0">
                <a:ea typeface="한양신명조"/>
                <a:cs typeface="한양신명조"/>
              </a:rPr>
              <a:t>. </a:t>
            </a:r>
          </a:p>
          <a:p>
            <a:pPr marL="800100" lvl="1" indent="-342900">
              <a:lnSpc>
                <a:spcPct val="150000"/>
              </a:lnSpc>
            </a:pPr>
            <a:endParaRPr lang="en-US" altLang="ko-KR" sz="800" b="1" dirty="0" smtClean="0"/>
          </a:p>
          <a:p>
            <a:pPr marL="800100" lvl="1" indent="-342900">
              <a:lnSpc>
                <a:spcPct val="150000"/>
              </a:lnSpc>
            </a:pPr>
            <a:r>
              <a:rPr lang="ko-KR" altLang="en-US" sz="2000" b="1" dirty="0" smtClean="0">
                <a:solidFill>
                  <a:schemeClr val="tx1">
                    <a:lumMod val="50000"/>
                    <a:lumOff val="50000"/>
                  </a:schemeClr>
                </a:solidFill>
              </a:rPr>
              <a:t>저소득층 </a:t>
            </a:r>
            <a:r>
              <a:rPr lang="ko-KR" altLang="en-US" sz="2000" b="1" dirty="0">
                <a:solidFill>
                  <a:schemeClr val="tx1">
                    <a:lumMod val="50000"/>
                    <a:lumOff val="50000"/>
                  </a:schemeClr>
                </a:solidFill>
              </a:rPr>
              <a:t>방임아동의 </a:t>
            </a:r>
            <a:endParaRPr lang="en-US" altLang="ko-KR" sz="2000" b="1" dirty="0" smtClean="0">
              <a:solidFill>
                <a:schemeClr val="tx1">
                  <a:lumMod val="50000"/>
                  <a:lumOff val="50000"/>
                </a:schemeClr>
              </a:solidFill>
            </a:endParaRPr>
          </a:p>
          <a:p>
            <a:pPr marL="800100" lvl="1" indent="-342900">
              <a:lnSpc>
                <a:spcPct val="150000"/>
              </a:lnSpc>
            </a:pPr>
            <a:r>
              <a:rPr lang="ko-KR" altLang="en-US" sz="2000" b="1" dirty="0" smtClean="0">
                <a:solidFill>
                  <a:schemeClr val="tx1">
                    <a:lumMod val="50000"/>
                    <a:lumOff val="50000"/>
                  </a:schemeClr>
                </a:solidFill>
              </a:rPr>
              <a:t>보호</a:t>
            </a:r>
            <a:r>
              <a:rPr lang="en-US" altLang="ko-KR" sz="2000" b="1" dirty="0">
                <a:solidFill>
                  <a:schemeClr val="tx1">
                    <a:lumMod val="50000"/>
                    <a:lumOff val="50000"/>
                  </a:schemeClr>
                </a:solidFill>
              </a:rPr>
              <a:t>․</a:t>
            </a:r>
            <a:r>
              <a:rPr lang="ko-KR" altLang="en-US" sz="2000" b="1" dirty="0">
                <a:solidFill>
                  <a:schemeClr val="tx1">
                    <a:lumMod val="50000"/>
                    <a:lumOff val="50000"/>
                  </a:schemeClr>
                </a:solidFill>
              </a:rPr>
              <a:t>학습지원을 위한 </a:t>
            </a:r>
            <a:endParaRPr lang="en-US" altLang="ko-KR" sz="2000" b="1" dirty="0" smtClean="0">
              <a:solidFill>
                <a:schemeClr val="tx1">
                  <a:lumMod val="50000"/>
                  <a:lumOff val="50000"/>
                </a:schemeClr>
              </a:solidFill>
            </a:endParaRPr>
          </a:p>
          <a:p>
            <a:pPr marL="800100" lvl="1" indent="-342900">
              <a:lnSpc>
                <a:spcPct val="150000"/>
              </a:lnSpc>
            </a:pPr>
            <a:r>
              <a:rPr lang="ko-KR" altLang="en-US" sz="2000" b="1" dirty="0" smtClean="0">
                <a:solidFill>
                  <a:schemeClr val="tx1">
                    <a:lumMod val="50000"/>
                    <a:lumOff val="50000"/>
                  </a:schemeClr>
                </a:solidFill>
              </a:rPr>
              <a:t>야간보호사업</a:t>
            </a:r>
            <a:endParaRPr lang="ko-KR" altLang="en-US" sz="2000" b="1" dirty="0">
              <a:solidFill>
                <a:schemeClr val="tx1">
                  <a:lumMod val="50000"/>
                  <a:lumOff val="50000"/>
                </a:schemeClr>
              </a:solidFill>
            </a:endParaRPr>
          </a:p>
        </p:txBody>
      </p:sp>
    </p:spTree>
    <p:extLst>
      <p:ext uri="{BB962C8B-B14F-4D97-AF65-F5344CB8AC3E}">
        <p14:creationId xmlns:p14="http://schemas.microsoft.com/office/powerpoint/2010/main" xmlns="" val="794889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1115616" y="1772816"/>
            <a:ext cx="7272809" cy="446449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ctr"/>
          <a:lstStyle/>
          <a:p>
            <a:pPr lvl="1" fontAlgn="base" latinLnBrk="0"/>
            <a:r>
              <a:rPr lang="ko-KR" altLang="en-US" b="1" dirty="0" smtClean="0"/>
              <a:t>사업 계획 배경</a:t>
            </a:r>
            <a:endParaRPr lang="en-US" altLang="ko-KR" b="1" dirty="0" smtClean="0"/>
          </a:p>
          <a:p>
            <a:pPr lvl="1" algn="dist" fontAlgn="base">
              <a:tabLst>
                <a:tab pos="717550" algn="l"/>
              </a:tabLst>
            </a:pPr>
            <a:r>
              <a:rPr lang="en-US" altLang="ko-KR" sz="1600" dirty="0" smtClean="0"/>
              <a:t>		</a:t>
            </a:r>
            <a:r>
              <a:rPr lang="ko-KR" altLang="en-US" sz="1600" dirty="0" smtClean="0"/>
              <a:t>개입이 필요한 핵심 문제가 무엇인가</a:t>
            </a:r>
            <a:r>
              <a:rPr lang="en-US" altLang="ko-KR" sz="1600" dirty="0" smtClean="0"/>
              <a:t>?</a:t>
            </a:r>
            <a:endParaRPr lang="ko-KR" altLang="en-US" sz="1600" dirty="0" smtClean="0"/>
          </a:p>
          <a:p>
            <a:pPr lvl="1" algn="dist" fontAlgn="base">
              <a:tabLst>
                <a:tab pos="717550" algn="l"/>
              </a:tabLst>
            </a:pPr>
            <a:r>
              <a:rPr lang="en-US" altLang="ko-KR" sz="1600" dirty="0" smtClean="0"/>
              <a:t>		</a:t>
            </a:r>
            <a:r>
              <a:rPr lang="ko-KR" altLang="en-US" sz="1600" dirty="0" smtClean="0"/>
              <a:t>문제의 원인은 무엇인가</a:t>
            </a:r>
            <a:r>
              <a:rPr lang="en-US" altLang="ko-KR" sz="1600" dirty="0" smtClean="0"/>
              <a:t>? </a:t>
            </a:r>
            <a:r>
              <a:rPr lang="ko-KR" altLang="en-US" sz="1600" dirty="0" smtClean="0"/>
              <a:t>사회지표 분석</a:t>
            </a:r>
            <a:r>
              <a:rPr lang="en-US" altLang="ko-KR" sz="1600" dirty="0" smtClean="0"/>
              <a:t>(</a:t>
            </a:r>
            <a:r>
              <a:rPr lang="ko-KR" altLang="en-US" sz="1600" dirty="0" smtClean="0"/>
              <a:t>통계자료</a:t>
            </a:r>
            <a:r>
              <a:rPr lang="en-US" altLang="ko-KR" sz="1600" dirty="0" smtClean="0"/>
              <a:t>,</a:t>
            </a:r>
            <a:r>
              <a:rPr lang="ko-KR" altLang="en-US" sz="1600" dirty="0" smtClean="0"/>
              <a:t>  </a:t>
            </a:r>
            <a:r>
              <a:rPr lang="en-US" altLang="ko-KR" sz="1600" dirty="0" smtClean="0"/>
              <a:t>OO</a:t>
            </a:r>
            <a:r>
              <a:rPr lang="ko-KR" altLang="en-US" sz="1600" dirty="0" smtClean="0"/>
              <a:t>률</a:t>
            </a:r>
            <a:r>
              <a:rPr lang="en-US" altLang="ko-KR" sz="1600" dirty="0" smtClean="0"/>
              <a:t>)</a:t>
            </a:r>
            <a:endParaRPr lang="ko-KR" altLang="en-US" sz="1600" dirty="0" smtClean="0"/>
          </a:p>
          <a:p>
            <a:pPr lvl="1" algn="dist" fontAlgn="base">
              <a:tabLst>
                <a:tab pos="717550" algn="l"/>
              </a:tabLst>
            </a:pPr>
            <a:r>
              <a:rPr lang="en-US" altLang="ko-KR" sz="1600" dirty="0" smtClean="0"/>
              <a:t>		</a:t>
            </a:r>
            <a:r>
              <a:rPr lang="ko-KR" altLang="en-US" sz="1600" dirty="0" smtClean="0"/>
              <a:t>문제가 해결되지 않았을 때 나타날 수 있는 어려움은 무엇인가</a:t>
            </a:r>
            <a:r>
              <a:rPr lang="en-US" altLang="ko-KR" sz="1600" dirty="0" smtClean="0"/>
              <a:t>?</a:t>
            </a:r>
            <a:endParaRPr lang="ko-KR" altLang="en-US" sz="1600" dirty="0" smtClean="0"/>
          </a:p>
          <a:p>
            <a:pPr lvl="1" algn="dist" fontAlgn="base">
              <a:tabLst>
                <a:tab pos="717550" algn="l"/>
              </a:tabLst>
            </a:pPr>
            <a:r>
              <a:rPr lang="en-US" altLang="ko-KR" sz="1600" dirty="0" smtClean="0"/>
              <a:t>		</a:t>
            </a:r>
            <a:r>
              <a:rPr lang="ko-KR" altLang="en-US" sz="1600" dirty="0" smtClean="0"/>
              <a:t>이 문제를 해결하기 위한 사업을 꼭 해야 하는가</a:t>
            </a:r>
            <a:r>
              <a:rPr lang="en-US" altLang="ko-KR" sz="1600" dirty="0" smtClean="0"/>
              <a:t>?</a:t>
            </a:r>
          </a:p>
          <a:p>
            <a:pPr fontAlgn="base" latinLnBrk="0"/>
            <a:endParaRPr lang="en-US" altLang="ko-KR" sz="1200" b="1" dirty="0" smtClean="0"/>
          </a:p>
          <a:p>
            <a:pPr lvl="1" fontAlgn="base" latinLnBrk="0"/>
            <a:r>
              <a:rPr lang="ko-KR" altLang="en-US" b="1" dirty="0" smtClean="0"/>
              <a:t>기존 유사사업과의 차별성</a:t>
            </a:r>
          </a:p>
          <a:p>
            <a:pPr fontAlgn="base" latinLnBrk="0"/>
            <a:endParaRPr lang="en-US" altLang="ko-KR" sz="1200" dirty="0" smtClean="0"/>
          </a:p>
          <a:p>
            <a:pPr fontAlgn="base" latinLnBrk="0"/>
            <a:r>
              <a:rPr lang="en-US" altLang="ko-KR" sz="1200" dirty="0" smtClean="0"/>
              <a:t>	</a:t>
            </a:r>
          </a:p>
          <a:p>
            <a:pPr lvl="1" fontAlgn="base" latinLnBrk="0"/>
            <a:r>
              <a:rPr lang="ko-KR" altLang="en-US" b="1" dirty="0" smtClean="0"/>
              <a:t>신청기관의 강점</a:t>
            </a:r>
          </a:p>
          <a:p>
            <a:pPr marL="800100" lvl="1" indent="-342900">
              <a:lnSpc>
                <a:spcPct val="150000"/>
              </a:lnSpc>
            </a:pPr>
            <a:r>
              <a:rPr lang="en-US" altLang="ko-KR" sz="1600" dirty="0" smtClean="0"/>
              <a:t>	</a:t>
            </a:r>
            <a:r>
              <a:rPr lang="ko-KR" altLang="en-US" sz="1600" dirty="0" smtClean="0"/>
              <a:t>관련분야 수행 경험 </a:t>
            </a:r>
            <a:r>
              <a:rPr lang="en-US" altLang="ko-KR" sz="1600" dirty="0" smtClean="0"/>
              <a:t>( </a:t>
            </a:r>
            <a:r>
              <a:rPr lang="ko-KR" altLang="en-US" sz="1600" dirty="0" smtClean="0"/>
              <a:t>기간 </a:t>
            </a:r>
            <a:r>
              <a:rPr lang="en-US" altLang="ko-KR" sz="1600" dirty="0" smtClean="0"/>
              <a:t>/ </a:t>
            </a:r>
            <a:r>
              <a:rPr lang="ko-KR" altLang="en-US" sz="1600" dirty="0" smtClean="0"/>
              <a:t>확산 </a:t>
            </a:r>
            <a:r>
              <a:rPr lang="en-US" altLang="ko-KR" sz="1600" dirty="0" smtClean="0"/>
              <a:t>/ </a:t>
            </a:r>
            <a:r>
              <a:rPr lang="ko-KR" altLang="en-US" sz="1600" dirty="0" smtClean="0"/>
              <a:t>영향력 </a:t>
            </a:r>
            <a:r>
              <a:rPr lang="en-US" altLang="ko-KR" sz="1600" dirty="0" smtClean="0"/>
              <a:t>)</a:t>
            </a:r>
          </a:p>
          <a:p>
            <a:pPr marL="800100" lvl="1" indent="-342900">
              <a:lnSpc>
                <a:spcPct val="150000"/>
              </a:lnSpc>
            </a:pPr>
            <a:endParaRPr lang="en-US" altLang="ko-KR" sz="1600" dirty="0" smtClean="0"/>
          </a:p>
          <a:p>
            <a:pPr algn="dist" fontAlgn="base">
              <a:tabLst>
                <a:tab pos="717550" algn="l"/>
              </a:tabLst>
            </a:pPr>
            <a:r>
              <a:rPr lang="en-US" altLang="ko-KR" sz="1600" dirty="0" smtClean="0"/>
              <a:t>		</a:t>
            </a:r>
            <a:r>
              <a:rPr lang="en-US" altLang="ko-KR" sz="1600" dirty="0"/>
              <a:t> (</a:t>
            </a:r>
            <a:r>
              <a:rPr lang="ko-KR" altLang="en-US" sz="1600" dirty="0"/>
              <a:t>문제나무</a:t>
            </a:r>
            <a:r>
              <a:rPr lang="en-US" altLang="ko-KR" sz="1600" dirty="0" smtClean="0"/>
              <a:t>)</a:t>
            </a:r>
          </a:p>
        </p:txBody>
      </p:sp>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t> </a:t>
            </a:r>
            <a:r>
              <a:rPr lang="ko-KR" altLang="en-US" b="1" dirty="0" smtClean="0"/>
              <a:t>사업의 필요성</a:t>
            </a:r>
            <a:endParaRPr lang="ko-KR" altLang="en-US" b="1" dirty="0"/>
          </a:p>
        </p:txBody>
      </p:sp>
    </p:spTree>
    <p:extLst>
      <p:ext uri="{BB962C8B-B14F-4D97-AF65-F5344CB8AC3E}">
        <p14:creationId xmlns:p14="http://schemas.microsoft.com/office/powerpoint/2010/main" xmlns="" val="195600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1115616" y="1772816"/>
            <a:ext cx="7272809" cy="446449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ctr"/>
          <a:lstStyle/>
          <a:p>
            <a:pPr lvl="1" fontAlgn="base">
              <a:lnSpc>
                <a:spcPct val="150000"/>
              </a:lnSpc>
            </a:pPr>
            <a:r>
              <a:rPr lang="ko-KR" altLang="en-US" b="1" dirty="0" smtClean="0"/>
              <a:t>산출근거는 </a:t>
            </a:r>
            <a:endParaRPr lang="en-US" altLang="ko-KR" b="1" dirty="0" smtClean="0"/>
          </a:p>
          <a:p>
            <a:pPr fontAlgn="base">
              <a:lnSpc>
                <a:spcPct val="150000"/>
              </a:lnSpc>
            </a:pPr>
            <a:r>
              <a:rPr lang="en-US" altLang="ko-KR" sz="1600" dirty="0" smtClean="0"/>
              <a:t>	</a:t>
            </a:r>
            <a:r>
              <a:rPr lang="ko-KR" altLang="en-US" sz="1600" dirty="0" smtClean="0"/>
              <a:t>단가 </a:t>
            </a:r>
            <a:r>
              <a:rPr lang="ko-KR" altLang="en-US" sz="1600" dirty="0" smtClean="0">
                <a:solidFill>
                  <a:schemeClr val="tx1"/>
                </a:solidFill>
              </a:rPr>
              <a:t> </a:t>
            </a:r>
            <a:r>
              <a:rPr lang="en-US" altLang="ko-KR" sz="1600" dirty="0" smtClean="0">
                <a:solidFill>
                  <a:schemeClr val="tx1"/>
                </a:solidFill>
              </a:rPr>
              <a:t>* </a:t>
            </a:r>
            <a:r>
              <a:rPr lang="en-US" altLang="ko-KR" sz="1600" dirty="0" smtClean="0"/>
              <a:t> </a:t>
            </a:r>
            <a:r>
              <a:rPr lang="ko-KR" altLang="en-US" sz="1600" dirty="0" smtClean="0"/>
              <a:t>수량</a:t>
            </a:r>
            <a:r>
              <a:rPr lang="en-US" altLang="ko-KR" sz="1600" dirty="0" smtClean="0"/>
              <a:t>, </a:t>
            </a:r>
            <a:r>
              <a:rPr lang="ko-KR" altLang="en-US" sz="1600" dirty="0" smtClean="0"/>
              <a:t>인원수 </a:t>
            </a:r>
            <a:r>
              <a:rPr lang="ko-KR" altLang="en-US" sz="1600" dirty="0" smtClean="0">
                <a:solidFill>
                  <a:schemeClr val="tx1"/>
                </a:solidFill>
              </a:rPr>
              <a:t> </a:t>
            </a:r>
            <a:r>
              <a:rPr lang="en-US" altLang="ko-KR" sz="1600" dirty="0" smtClean="0">
                <a:solidFill>
                  <a:schemeClr val="tx1"/>
                </a:solidFill>
              </a:rPr>
              <a:t>* </a:t>
            </a:r>
            <a:r>
              <a:rPr lang="en-US" altLang="ko-KR" sz="1600" dirty="0" smtClean="0"/>
              <a:t> </a:t>
            </a:r>
            <a:r>
              <a:rPr lang="ko-KR" altLang="en-US" sz="1600" dirty="0" smtClean="0"/>
              <a:t>건수</a:t>
            </a:r>
            <a:r>
              <a:rPr lang="en-US" altLang="ko-KR" sz="1600" dirty="0" smtClean="0"/>
              <a:t>,</a:t>
            </a:r>
            <a:r>
              <a:rPr lang="ko-KR" altLang="en-US" sz="1600" dirty="0" smtClean="0"/>
              <a:t> 횟수</a:t>
            </a:r>
            <a:endParaRPr lang="en-US" altLang="ko-KR" sz="1600" dirty="0" smtClean="0"/>
          </a:p>
          <a:p>
            <a:pPr fontAlgn="base">
              <a:lnSpc>
                <a:spcPct val="150000"/>
              </a:lnSpc>
            </a:pPr>
            <a:r>
              <a:rPr lang="en-US" altLang="ko-KR" sz="1600" dirty="0" smtClean="0"/>
              <a:t>	</a:t>
            </a:r>
            <a:r>
              <a:rPr lang="ko-KR" altLang="en-US" sz="1600" dirty="0" smtClean="0"/>
              <a:t>입장료 </a:t>
            </a:r>
            <a:r>
              <a:rPr lang="en-US" altLang="ko-KR" sz="1600" dirty="0" smtClean="0"/>
              <a:t>5,000</a:t>
            </a:r>
            <a:r>
              <a:rPr lang="ko-KR" altLang="en-US" sz="2400" b="1" dirty="0" smtClean="0"/>
              <a:t>원</a:t>
            </a:r>
            <a:r>
              <a:rPr lang="ko-KR" altLang="en-US" sz="1600" dirty="0" smtClean="0"/>
              <a:t> </a:t>
            </a:r>
            <a:r>
              <a:rPr lang="en-US" altLang="ko-KR" sz="1600" dirty="0" smtClean="0"/>
              <a:t>* 40</a:t>
            </a:r>
            <a:r>
              <a:rPr lang="ko-KR" altLang="en-US" sz="2400" b="1" dirty="0" smtClean="0"/>
              <a:t>명</a:t>
            </a:r>
            <a:r>
              <a:rPr lang="ko-KR" altLang="en-US" sz="1600" dirty="0" smtClean="0"/>
              <a:t> </a:t>
            </a:r>
            <a:r>
              <a:rPr lang="en-US" altLang="ko-KR" sz="1600" dirty="0" smtClean="0"/>
              <a:t>* 4</a:t>
            </a:r>
            <a:r>
              <a:rPr lang="ko-KR" altLang="en-US" sz="2400" b="1" dirty="0" smtClean="0"/>
              <a:t>회</a:t>
            </a:r>
            <a:endParaRPr lang="en-US" altLang="ko-KR" sz="2400" b="1" dirty="0" smtClean="0"/>
          </a:p>
          <a:p>
            <a:pPr fontAlgn="base">
              <a:lnSpc>
                <a:spcPct val="150000"/>
              </a:lnSpc>
            </a:pPr>
            <a:endParaRPr lang="en-US" altLang="ko-KR" sz="2400" b="1" dirty="0" smtClean="0"/>
          </a:p>
          <a:p>
            <a:pPr lvl="2" fontAlgn="base">
              <a:lnSpc>
                <a:spcPct val="150000"/>
              </a:lnSpc>
            </a:pPr>
            <a:r>
              <a:rPr lang="ko-KR" altLang="en-US" sz="2000" dirty="0" smtClean="0"/>
              <a:t>사업에 직접 투입되는 비용을 </a:t>
            </a:r>
            <a:endParaRPr lang="en-US" altLang="ko-KR" sz="2000" dirty="0" smtClean="0"/>
          </a:p>
          <a:p>
            <a:pPr lvl="2" fontAlgn="base">
              <a:lnSpc>
                <a:spcPct val="150000"/>
              </a:lnSpc>
            </a:pPr>
            <a:r>
              <a:rPr lang="ko-KR" altLang="en-US" sz="2000" dirty="0" smtClean="0"/>
              <a:t>인건비</a:t>
            </a:r>
            <a:r>
              <a:rPr lang="en-US" altLang="ko-KR" sz="2000" dirty="0" smtClean="0"/>
              <a:t>, </a:t>
            </a:r>
            <a:r>
              <a:rPr lang="ko-KR" altLang="en-US" sz="2000" dirty="0" smtClean="0"/>
              <a:t>사업비</a:t>
            </a:r>
            <a:r>
              <a:rPr lang="en-US" altLang="ko-KR" sz="2000" dirty="0" smtClean="0"/>
              <a:t>, </a:t>
            </a:r>
            <a:r>
              <a:rPr lang="ko-KR" altLang="en-US" sz="2000" dirty="0" smtClean="0"/>
              <a:t>관리운영비로 구분하여 작성한다</a:t>
            </a:r>
            <a:r>
              <a:rPr lang="en-US" altLang="ko-KR" sz="2000" dirty="0" smtClean="0"/>
              <a:t>.</a:t>
            </a:r>
            <a:endParaRPr lang="ko-KR" altLang="en-US" sz="2000" dirty="0" smtClean="0"/>
          </a:p>
        </p:txBody>
      </p:sp>
      <p:sp>
        <p:nvSpPr>
          <p:cNvPr id="4" name="Rectangle 3"/>
          <p:cNvSpPr>
            <a:spLocks noChangeArrowheads="1"/>
          </p:cNvSpPr>
          <p:nvPr/>
        </p:nvSpPr>
        <p:spPr bwMode="auto">
          <a:xfrm>
            <a:off x="1619250" y="836613"/>
            <a:ext cx="7524750" cy="431800"/>
          </a:xfrm>
          <a:prstGeom prst="rect">
            <a:avLst/>
          </a:prstGeom>
          <a:solidFill>
            <a:srgbClr val="C0C0C0"/>
          </a:solidFill>
          <a:ln w="9525">
            <a:noFill/>
            <a:miter lim="800000"/>
            <a:headEnd/>
            <a:tailEnd/>
          </a:ln>
        </p:spPr>
        <p:txBody>
          <a:bodyPr wrap="none" anchor="ctr"/>
          <a:lstStyle/>
          <a:p>
            <a:pPr marL="342900" indent="-342900"/>
            <a:r>
              <a:rPr lang="en-US" altLang="ko-KR" b="1" dirty="0"/>
              <a:t> </a:t>
            </a:r>
            <a:r>
              <a:rPr lang="ko-KR" altLang="en-US" b="1" dirty="0" smtClean="0"/>
              <a:t>사업예산</a:t>
            </a:r>
            <a:endParaRPr lang="ko-KR" altLang="en-US" b="1" dirty="0"/>
          </a:p>
        </p:txBody>
      </p:sp>
    </p:spTree>
    <p:extLst>
      <p:ext uri="{BB962C8B-B14F-4D97-AF65-F5344CB8AC3E}">
        <p14:creationId xmlns:p14="http://schemas.microsoft.com/office/powerpoint/2010/main" xmlns="" val="19560085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57.936"/>
  <p:tag name="TIMELINE" val="7.0/8.5/27.0/27.8/31.7/36.5/46.0/51.8"/>
  <p:tag name="ARTICULATE_TITLE_TAG" val="problem analysis"/>
  <p:tag name="ARTICULATE_SLIDE_PAUSE" val="0"/>
  <p:tag name="ARTICULATE_NAV_LEVEL" val="1"/>
  <p:tag name="ARTICULATE_PLAYLIST_ID" val="-1"/>
  <p:tag name="ARTICULATE_VIEW_MODE" val="0"/>
  <p:tag name="AUDIO_ID" val="507"/>
</p:tagLst>
</file>

<file path=ppt/tags/tag2.xml><?xml version="1.0" encoding="utf-8"?>
<p:tagLst xmlns:a="http://schemas.openxmlformats.org/drawingml/2006/main" xmlns:r="http://schemas.openxmlformats.org/officeDocument/2006/relationships" xmlns:p="http://schemas.openxmlformats.org/presentationml/2006/main">
  <p:tag name="ELAPSEDTIME" val="76.048"/>
  <p:tag name="TIMELINE" val="46.0/47.9/56.3"/>
  <p:tag name="ARTICULATE_SLIDE_PAUSE" val="0"/>
  <p:tag name="ARTICULATE_NAV_LEVEL" val="1"/>
  <p:tag name="ARTICULATE_PLAYLIST_ID" val="-1"/>
  <p:tag name="ARTICULATE_VIEW_MODE" val="0"/>
  <p:tag name="AUDIO_ID" val="514"/>
</p:tagLst>
</file>

<file path=ppt/tags/tag3.xml><?xml version="1.0" encoding="utf-8"?>
<p:tagLst xmlns:a="http://schemas.openxmlformats.org/drawingml/2006/main" xmlns:r="http://schemas.openxmlformats.org/officeDocument/2006/relationships" xmlns:p="http://schemas.openxmlformats.org/presentationml/2006/main">
  <p:tag name="ELAPSEDTIME" val="36.144"/>
  <p:tag name="AUDIO_ID" val="364"/>
  <p:tag name="ARTICULATE_TITLE_TAG" val="module 2"/>
  <p:tag name="ARTICULATE_SLIDE_PAUSE" val="0"/>
  <p:tag name="ARTICULATE_NAV_LEVEL" val="1"/>
  <p:tag name="ARTICULATE_PLAYLIST_ID" val="-1"/>
  <p:tag name="ARTICULATE_VIEW_MODE" val="0"/>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879</Words>
  <Application>Microsoft Office PowerPoint</Application>
  <PresentationFormat>화면 슬라이드 쇼(4:3)</PresentationFormat>
  <Paragraphs>268</Paragraphs>
  <Slides>22</Slides>
  <Notes>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22</vt:i4>
      </vt:variant>
    </vt:vector>
  </HeadingPairs>
  <TitlesOfParts>
    <vt:vector size="25" baseType="lpstr">
      <vt:lpstr>Office 테마</vt:lpstr>
      <vt:lpstr>Clip</vt:lpstr>
      <vt:lpstr>Image File</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사업제안서</vt:lpstr>
      <vt:lpstr>슬라이드 15</vt:lpstr>
      <vt:lpstr>슬라이드 16</vt:lpstr>
      <vt:lpstr>문제 나무</vt:lpstr>
      <vt:lpstr>목표 나무 </vt:lpstr>
      <vt:lpstr>슬라이드 19</vt:lpstr>
      <vt:lpstr>슬라이드 20</vt:lpstr>
      <vt:lpstr>슬라이드 21</vt:lpstr>
      <vt:lpstr>슬라이드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pc1</dc:creator>
  <cp:lastModifiedBy>Registered User</cp:lastModifiedBy>
  <cp:revision>152</cp:revision>
  <dcterms:created xsi:type="dcterms:W3CDTF">2014-01-09T03:17:11Z</dcterms:created>
  <dcterms:modified xsi:type="dcterms:W3CDTF">2018-03-28T02:24:15Z</dcterms:modified>
</cp:coreProperties>
</file>